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sldIdLst>
    <p:sldId id="682" r:id="rId2"/>
    <p:sldId id="674" r:id="rId3"/>
    <p:sldId id="659" r:id="rId4"/>
    <p:sldId id="291" r:id="rId5"/>
    <p:sldId id="300" r:id="rId6"/>
    <p:sldId id="681" r:id="rId7"/>
    <p:sldId id="668" r:id="rId8"/>
    <p:sldId id="669" r:id="rId9"/>
    <p:sldId id="670" r:id="rId10"/>
    <p:sldId id="638" r:id="rId11"/>
    <p:sldId id="637" r:id="rId12"/>
    <p:sldId id="660" r:id="rId13"/>
    <p:sldId id="640" r:id="rId14"/>
    <p:sldId id="641" r:id="rId15"/>
    <p:sldId id="672" r:id="rId16"/>
    <p:sldId id="643" r:id="rId17"/>
    <p:sldId id="644" r:id="rId18"/>
    <p:sldId id="292" r:id="rId19"/>
    <p:sldId id="663" r:id="rId20"/>
    <p:sldId id="661" r:id="rId21"/>
    <p:sldId id="645" r:id="rId22"/>
    <p:sldId id="675" r:id="rId23"/>
    <p:sldId id="676" r:id="rId24"/>
    <p:sldId id="677" r:id="rId25"/>
    <p:sldId id="678" r:id="rId26"/>
    <p:sldId id="680" r:id="rId27"/>
    <p:sldId id="338" r:id="rId28"/>
    <p:sldId id="665" r:id="rId29"/>
    <p:sldId id="275" r:id="rId30"/>
    <p:sldId id="655" r:id="rId31"/>
    <p:sldId id="276" r:id="rId32"/>
    <p:sldId id="658" r:id="rId33"/>
    <p:sldId id="357" r:id="rId34"/>
    <p:sldId id="282" r:id="rId35"/>
    <p:sldId id="673" r:id="rId36"/>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028"/>
    <a:srgbClr val="00995D"/>
    <a:srgbClr val="B1D34B"/>
    <a:srgbClr val="FFCB08"/>
    <a:srgbClr val="0A5F55"/>
    <a:srgbClr val="FFC409"/>
    <a:srgbClr val="FFC30F"/>
    <a:srgbClr val="A0238C"/>
    <a:srgbClr val="EB0F64"/>
    <a:srgbClr val="6E50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Estilo com Tema 1 - Ênfas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Estilo com Tema 1 - Ênfas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8" autoAdjust="0"/>
    <p:restoredTop sz="94660"/>
  </p:normalViewPr>
  <p:slideViewPr>
    <p:cSldViewPr snapToGrid="0">
      <p:cViewPr varScale="1">
        <p:scale>
          <a:sx n="64" d="100"/>
          <a:sy n="64" d="100"/>
        </p:scale>
        <p:origin x="84"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pic>
        <p:nvPicPr>
          <p:cNvPr id="11" name="Imagem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hasCustomPrompt="1"/>
          </p:nvPr>
        </p:nvSpPr>
        <p:spPr>
          <a:xfrm>
            <a:off x="1524000" y="2227811"/>
            <a:ext cx="9144000" cy="1282152"/>
          </a:xfrm>
          <a:prstGeom prst="rect">
            <a:avLst/>
          </a:prstGeom>
        </p:spPr>
        <p:txBody>
          <a:bodyPr anchor="b">
            <a:normAutofit/>
          </a:bodyPr>
          <a:lstStyle>
            <a:lvl1pPr algn="ctr">
              <a:defRPr sz="2800" b="1">
                <a:solidFill>
                  <a:srgbClr val="46195E"/>
                </a:solidFill>
                <a:latin typeface="+mn-lt"/>
              </a:defRPr>
            </a:lvl1pPr>
          </a:lstStyle>
          <a:p>
            <a:r>
              <a:rPr lang="pt-BR" dirty="0"/>
              <a:t>CLIQUE PARA EDITAR O TÍTULO</a:t>
            </a:r>
          </a:p>
        </p:txBody>
      </p:sp>
      <p:sp>
        <p:nvSpPr>
          <p:cNvPr id="3" name="Subtítulo 2"/>
          <p:cNvSpPr>
            <a:spLocks noGrp="1"/>
          </p:cNvSpPr>
          <p:nvPr>
            <p:ph type="subTitle" idx="1" hasCustomPrompt="1"/>
          </p:nvPr>
        </p:nvSpPr>
        <p:spPr>
          <a:xfrm>
            <a:off x="1524000" y="3602038"/>
            <a:ext cx="9144000" cy="1177780"/>
          </a:xfrm>
          <a:prstGeom prst="rect">
            <a:avLst/>
          </a:prstGeom>
        </p:spPr>
        <p:txBody>
          <a:bodyPr/>
          <a:lstStyle>
            <a:lvl1pPr marL="0" indent="0" algn="ctr">
              <a:buNone/>
              <a:defRPr sz="2400">
                <a:solidFill>
                  <a:srgbClr val="65656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dirty="0"/>
              <a:t>Clique para editar o subtítulo</a:t>
            </a:r>
          </a:p>
        </p:txBody>
      </p:sp>
    </p:spTree>
    <p:extLst>
      <p:ext uri="{BB962C8B-B14F-4D97-AF65-F5344CB8AC3E}">
        <p14:creationId xmlns:p14="http://schemas.microsoft.com/office/powerpoint/2010/main" val="426214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Duas Partes de Conteúd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ítulo 1"/>
          <p:cNvSpPr>
            <a:spLocks noGrp="1"/>
          </p:cNvSpPr>
          <p:nvPr>
            <p:ph type="title" hasCustomPrompt="1"/>
          </p:nvPr>
        </p:nvSpPr>
        <p:spPr>
          <a:xfrm>
            <a:off x="407324" y="2784763"/>
            <a:ext cx="4131425" cy="798022"/>
          </a:xfrm>
          <a:prstGeom prst="rect">
            <a:avLst/>
          </a:prstGeom>
        </p:spPr>
        <p:txBody>
          <a:bodyPr anchor="ctr">
            <a:normAutofit/>
          </a:bodyPr>
          <a:lstStyle>
            <a:lvl1pPr>
              <a:defRPr sz="2400" b="1">
                <a:solidFill>
                  <a:schemeClr val="bg1"/>
                </a:solidFill>
                <a:latin typeface="+mn-lt"/>
              </a:defRPr>
            </a:lvl1pPr>
          </a:lstStyle>
          <a:p>
            <a:r>
              <a:rPr lang="pt-BR" dirty="0"/>
              <a:t>CLIQUE PARA EDITAR O TÍTULO</a:t>
            </a:r>
          </a:p>
        </p:txBody>
      </p:sp>
      <p:sp>
        <p:nvSpPr>
          <p:cNvPr id="11" name="Espaço Reservado para Texto 2"/>
          <p:cNvSpPr>
            <a:spLocks noGrp="1"/>
          </p:cNvSpPr>
          <p:nvPr>
            <p:ph type="body" idx="1" hasCustomPrompt="1"/>
          </p:nvPr>
        </p:nvSpPr>
        <p:spPr>
          <a:xfrm>
            <a:off x="7016519"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Tree>
    <p:extLst>
      <p:ext uri="{BB962C8B-B14F-4D97-AF65-F5344CB8AC3E}">
        <p14:creationId xmlns:p14="http://schemas.microsoft.com/office/powerpoint/2010/main" val="1274901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uas Partes de Conteúdo">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ítulo 1"/>
          <p:cNvSpPr>
            <a:spLocks noGrp="1"/>
          </p:cNvSpPr>
          <p:nvPr>
            <p:ph type="title" hasCustomPrompt="1"/>
          </p:nvPr>
        </p:nvSpPr>
        <p:spPr>
          <a:xfrm>
            <a:off x="7597833" y="2959331"/>
            <a:ext cx="4206241" cy="822960"/>
          </a:xfrm>
          <a:prstGeom prst="rect">
            <a:avLst/>
          </a:prstGeom>
        </p:spPr>
        <p:txBody>
          <a:bodyPr anchor="ctr">
            <a:normAutofit/>
          </a:bodyPr>
          <a:lstStyle>
            <a:lvl1pPr algn="r">
              <a:defRPr sz="2400" b="1">
                <a:solidFill>
                  <a:schemeClr val="bg1"/>
                </a:solidFill>
                <a:latin typeface="+mn-lt"/>
              </a:defRPr>
            </a:lvl1pPr>
          </a:lstStyle>
          <a:p>
            <a:r>
              <a:rPr lang="pt-BR" dirty="0"/>
              <a:t>CLIQUE PARA EDITAR O TÍTULO</a:t>
            </a:r>
          </a:p>
        </p:txBody>
      </p:sp>
      <p:sp>
        <p:nvSpPr>
          <p:cNvPr id="11" name="Espaço Reservado para Texto 2"/>
          <p:cNvSpPr>
            <a:spLocks noGrp="1"/>
          </p:cNvSpPr>
          <p:nvPr>
            <p:ph type="body" idx="1" hasCustomPrompt="1"/>
          </p:nvPr>
        </p:nvSpPr>
        <p:spPr>
          <a:xfrm>
            <a:off x="831851"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Tree>
    <p:extLst>
      <p:ext uri="{BB962C8B-B14F-4D97-AF65-F5344CB8AC3E}">
        <p14:creationId xmlns:p14="http://schemas.microsoft.com/office/powerpoint/2010/main" val="578649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Duas Partes de Conteúd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Espaço Reservado para Texto 2"/>
          <p:cNvSpPr>
            <a:spLocks noGrp="1"/>
          </p:cNvSpPr>
          <p:nvPr>
            <p:ph type="body" idx="1" hasCustomPrompt="1"/>
          </p:nvPr>
        </p:nvSpPr>
        <p:spPr>
          <a:xfrm>
            <a:off x="831851"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
        <p:nvSpPr>
          <p:cNvPr id="5" name="Título 1"/>
          <p:cNvSpPr>
            <a:spLocks noGrp="1"/>
          </p:cNvSpPr>
          <p:nvPr>
            <p:ph type="title" hasCustomPrompt="1"/>
          </p:nvPr>
        </p:nvSpPr>
        <p:spPr>
          <a:xfrm>
            <a:off x="7597833" y="2959331"/>
            <a:ext cx="4206241" cy="822960"/>
          </a:xfrm>
          <a:prstGeom prst="rect">
            <a:avLst/>
          </a:prstGeom>
        </p:spPr>
        <p:txBody>
          <a:bodyPr anchor="ctr">
            <a:normAutofit/>
          </a:bodyPr>
          <a:lstStyle>
            <a:lvl1pPr algn="r">
              <a:defRPr sz="2400" b="1">
                <a:solidFill>
                  <a:schemeClr val="bg1"/>
                </a:solidFill>
                <a:latin typeface="+mn-lt"/>
              </a:defRPr>
            </a:lvl1pPr>
          </a:lstStyle>
          <a:p>
            <a:r>
              <a:rPr lang="pt-BR" dirty="0"/>
              <a:t>CLIQUE PARA EDITAR O TÍTULO</a:t>
            </a:r>
          </a:p>
        </p:txBody>
      </p:sp>
    </p:spTree>
    <p:extLst>
      <p:ext uri="{BB962C8B-B14F-4D97-AF65-F5344CB8AC3E}">
        <p14:creationId xmlns:p14="http://schemas.microsoft.com/office/powerpoint/2010/main" val="3233503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Duas Partes de Conteúd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Espaço Reservado para Texto 2"/>
          <p:cNvSpPr>
            <a:spLocks noGrp="1"/>
          </p:cNvSpPr>
          <p:nvPr>
            <p:ph type="body" idx="1" hasCustomPrompt="1"/>
          </p:nvPr>
        </p:nvSpPr>
        <p:spPr>
          <a:xfrm>
            <a:off x="831851"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
        <p:nvSpPr>
          <p:cNvPr id="5" name="Título 1"/>
          <p:cNvSpPr>
            <a:spLocks noGrp="1"/>
          </p:cNvSpPr>
          <p:nvPr>
            <p:ph type="title" hasCustomPrompt="1"/>
          </p:nvPr>
        </p:nvSpPr>
        <p:spPr>
          <a:xfrm>
            <a:off x="7597833" y="2959331"/>
            <a:ext cx="4206241" cy="822960"/>
          </a:xfrm>
          <a:prstGeom prst="rect">
            <a:avLst/>
          </a:prstGeom>
        </p:spPr>
        <p:txBody>
          <a:bodyPr anchor="ctr">
            <a:normAutofit/>
          </a:bodyPr>
          <a:lstStyle>
            <a:lvl1pPr algn="r">
              <a:defRPr sz="2400" b="1">
                <a:solidFill>
                  <a:schemeClr val="bg1"/>
                </a:solidFill>
                <a:latin typeface="+mn-lt"/>
              </a:defRPr>
            </a:lvl1pPr>
          </a:lstStyle>
          <a:p>
            <a:r>
              <a:rPr lang="pt-BR" dirty="0"/>
              <a:t>CLIQUE PARA EDITAR O TÍTULO</a:t>
            </a:r>
          </a:p>
        </p:txBody>
      </p:sp>
    </p:spTree>
    <p:extLst>
      <p:ext uri="{BB962C8B-B14F-4D97-AF65-F5344CB8AC3E}">
        <p14:creationId xmlns:p14="http://schemas.microsoft.com/office/powerpoint/2010/main" val="3892522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ação">
    <p:spTree>
      <p:nvGrpSpPr>
        <p:cNvPr id="1" name=""/>
        <p:cNvGrpSpPr/>
        <p:nvPr/>
      </p:nvGrpSpPr>
      <p:grpSpPr>
        <a:xfrm>
          <a:off x="0" y="0"/>
          <a:ext cx="0" cy="0"/>
          <a:chOff x="0" y="0"/>
          <a:chExt cx="0" cy="0"/>
        </a:xfrm>
      </p:grpSpPr>
      <p:pic>
        <p:nvPicPr>
          <p:cNvPr id="5" name="Imagem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hasCustomPrompt="1"/>
          </p:nvPr>
        </p:nvSpPr>
        <p:spPr>
          <a:xfrm>
            <a:off x="2302625" y="2144684"/>
            <a:ext cx="7589520" cy="1371600"/>
          </a:xfrm>
          <a:prstGeom prst="rect">
            <a:avLst/>
          </a:prstGeom>
        </p:spPr>
        <p:txBody>
          <a:bodyPr>
            <a:normAutofit/>
          </a:bodyPr>
          <a:lstStyle>
            <a:lvl1pPr algn="ctr">
              <a:defRPr sz="2800" b="1">
                <a:solidFill>
                  <a:srgbClr val="46195E"/>
                </a:solidFill>
                <a:latin typeface="+mn-lt"/>
              </a:defRPr>
            </a:lvl1pPr>
          </a:lstStyle>
          <a:p>
            <a:r>
              <a:rPr lang="pt-BR" dirty="0"/>
              <a:t>CLIQUE PARA EDITAR O TÍTULO</a:t>
            </a:r>
          </a:p>
        </p:txBody>
      </p:sp>
      <p:sp>
        <p:nvSpPr>
          <p:cNvPr id="9" name="Espaço Reservado para Texto 2"/>
          <p:cNvSpPr>
            <a:spLocks noGrp="1"/>
          </p:cNvSpPr>
          <p:nvPr>
            <p:ph type="body" idx="1" hasCustomPrompt="1"/>
          </p:nvPr>
        </p:nvSpPr>
        <p:spPr>
          <a:xfrm>
            <a:off x="2302625" y="3591098"/>
            <a:ext cx="7589520" cy="1105594"/>
          </a:xfrm>
          <a:prstGeom prst="rect">
            <a:avLst/>
          </a:prstGeom>
        </p:spPr>
        <p:txBody>
          <a:bodyPr anchor="ctr">
            <a:normAutofit/>
          </a:bodyPr>
          <a:lstStyle>
            <a:lvl1pPr marL="0" indent="0" algn="ctr">
              <a:buNone/>
              <a:defRPr sz="24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pt-BR" sz="2400" b="0" dirty="0">
                <a:solidFill>
                  <a:srgbClr val="65656C"/>
                </a:solidFill>
              </a:rPr>
              <a:t>Clique para editar o texto</a:t>
            </a:r>
          </a:p>
        </p:txBody>
      </p:sp>
    </p:spTree>
    <p:extLst>
      <p:ext uri="{BB962C8B-B14F-4D97-AF65-F5344CB8AC3E}">
        <p14:creationId xmlns:p14="http://schemas.microsoft.com/office/powerpoint/2010/main" val="11129350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mparação">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ítulo 1"/>
          <p:cNvSpPr>
            <a:spLocks noGrp="1"/>
          </p:cNvSpPr>
          <p:nvPr>
            <p:ph type="title" hasCustomPrompt="1"/>
          </p:nvPr>
        </p:nvSpPr>
        <p:spPr>
          <a:xfrm>
            <a:off x="2302625" y="2144684"/>
            <a:ext cx="7589520" cy="1371600"/>
          </a:xfrm>
          <a:prstGeom prst="rect">
            <a:avLst/>
          </a:prstGeom>
        </p:spPr>
        <p:txBody>
          <a:bodyPr>
            <a:normAutofit/>
          </a:bodyPr>
          <a:lstStyle>
            <a:lvl1pPr algn="ctr">
              <a:defRPr sz="2800" b="1">
                <a:solidFill>
                  <a:srgbClr val="008B50"/>
                </a:solidFill>
                <a:latin typeface="+mn-lt"/>
              </a:defRPr>
            </a:lvl1pPr>
          </a:lstStyle>
          <a:p>
            <a:r>
              <a:rPr lang="pt-BR" dirty="0"/>
              <a:t>CLIQUE PARA EDITAR O TÍTULO</a:t>
            </a:r>
          </a:p>
        </p:txBody>
      </p:sp>
      <p:sp>
        <p:nvSpPr>
          <p:cNvPr id="6" name="Espaço Reservado para Texto 2"/>
          <p:cNvSpPr>
            <a:spLocks noGrp="1"/>
          </p:cNvSpPr>
          <p:nvPr>
            <p:ph type="body" idx="1" hasCustomPrompt="1"/>
          </p:nvPr>
        </p:nvSpPr>
        <p:spPr>
          <a:xfrm>
            <a:off x="2302625" y="3591098"/>
            <a:ext cx="7589520" cy="1105594"/>
          </a:xfrm>
          <a:prstGeom prst="rect">
            <a:avLst/>
          </a:prstGeom>
        </p:spPr>
        <p:txBody>
          <a:bodyPr anchor="ctr">
            <a:normAutofit/>
          </a:bodyPr>
          <a:lstStyle>
            <a:lvl1pPr marL="0" indent="0" algn="ctr">
              <a:buNone/>
              <a:defRPr sz="24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pt-BR" sz="2400" b="0" dirty="0">
                <a:solidFill>
                  <a:srgbClr val="65656C"/>
                </a:solidFill>
              </a:rPr>
              <a:t>Clique para editar o texto</a:t>
            </a:r>
          </a:p>
        </p:txBody>
      </p:sp>
    </p:spTree>
    <p:extLst>
      <p:ext uri="{BB962C8B-B14F-4D97-AF65-F5344CB8AC3E}">
        <p14:creationId xmlns:p14="http://schemas.microsoft.com/office/powerpoint/2010/main" val="13915722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mparação">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ítulo 1"/>
          <p:cNvSpPr>
            <a:spLocks noGrp="1"/>
          </p:cNvSpPr>
          <p:nvPr>
            <p:ph type="title" hasCustomPrompt="1"/>
          </p:nvPr>
        </p:nvSpPr>
        <p:spPr>
          <a:xfrm>
            <a:off x="2302625" y="2144684"/>
            <a:ext cx="7589520" cy="1371600"/>
          </a:xfrm>
          <a:prstGeom prst="rect">
            <a:avLst/>
          </a:prstGeom>
        </p:spPr>
        <p:txBody>
          <a:bodyPr>
            <a:normAutofit/>
          </a:bodyPr>
          <a:lstStyle>
            <a:lvl1pPr algn="ctr">
              <a:defRPr sz="2800" b="1">
                <a:solidFill>
                  <a:srgbClr val="6B3100"/>
                </a:solidFill>
                <a:latin typeface="+mn-lt"/>
              </a:defRPr>
            </a:lvl1pPr>
          </a:lstStyle>
          <a:p>
            <a:r>
              <a:rPr lang="pt-BR" dirty="0"/>
              <a:t>CLIQUE PARA EDITAR O TÍTULO</a:t>
            </a:r>
          </a:p>
        </p:txBody>
      </p:sp>
      <p:sp>
        <p:nvSpPr>
          <p:cNvPr id="6" name="Espaço Reservado para Texto 2"/>
          <p:cNvSpPr>
            <a:spLocks noGrp="1"/>
          </p:cNvSpPr>
          <p:nvPr>
            <p:ph type="body" idx="1" hasCustomPrompt="1"/>
          </p:nvPr>
        </p:nvSpPr>
        <p:spPr>
          <a:xfrm>
            <a:off x="2302625" y="3591098"/>
            <a:ext cx="7589520" cy="1105594"/>
          </a:xfrm>
          <a:prstGeom prst="rect">
            <a:avLst/>
          </a:prstGeom>
        </p:spPr>
        <p:txBody>
          <a:bodyPr anchor="ctr">
            <a:normAutofit/>
          </a:bodyPr>
          <a:lstStyle>
            <a:lvl1pPr marL="0" indent="0" algn="ctr">
              <a:buNone/>
              <a:defRPr sz="24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pt-BR" sz="2400" b="0" dirty="0">
                <a:solidFill>
                  <a:srgbClr val="65656C"/>
                </a:solidFill>
              </a:rPr>
              <a:t>Clique para editar o texto</a:t>
            </a:r>
          </a:p>
        </p:txBody>
      </p:sp>
    </p:spTree>
    <p:extLst>
      <p:ext uri="{BB962C8B-B14F-4D97-AF65-F5344CB8AC3E}">
        <p14:creationId xmlns:p14="http://schemas.microsoft.com/office/powerpoint/2010/main" val="139025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Text Placeholder 8">
            <a:extLst>
              <a:ext uri="{FF2B5EF4-FFF2-40B4-BE49-F238E27FC236}">
                <a16:creationId xmlns:a16="http://schemas.microsoft.com/office/drawing/2014/main" id="{8507AF20-9C55-450F-9DFA-F6DB6A6FCAD7}"/>
              </a:ext>
            </a:extLst>
          </p:cNvPr>
          <p:cNvSpPr>
            <a:spLocks noGrp="1"/>
          </p:cNvSpPr>
          <p:nvPr>
            <p:ph type="body" sz="quarter" idx="10" hasCustomPrompt="1"/>
          </p:nvPr>
        </p:nvSpPr>
        <p:spPr>
          <a:xfrm>
            <a:off x="1113692" y="2044552"/>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do </a:t>
            </a:r>
            <a:r>
              <a:rPr lang="en-US" dirty="0" err="1"/>
              <a:t>Diretor</a:t>
            </a:r>
            <a:endParaRPr lang="en-US" dirty="0"/>
          </a:p>
        </p:txBody>
      </p:sp>
      <p:sp>
        <p:nvSpPr>
          <p:cNvPr id="18" name="Text Placeholder 8">
            <a:extLst>
              <a:ext uri="{FF2B5EF4-FFF2-40B4-BE49-F238E27FC236}">
                <a16:creationId xmlns:a16="http://schemas.microsoft.com/office/drawing/2014/main" id="{D67832DF-D74D-4473-8122-348C083833B1}"/>
              </a:ext>
            </a:extLst>
          </p:cNvPr>
          <p:cNvSpPr>
            <a:spLocks noGrp="1"/>
          </p:cNvSpPr>
          <p:nvPr>
            <p:ph type="body" sz="quarter" idx="11" hasCustomPrompt="1"/>
          </p:nvPr>
        </p:nvSpPr>
        <p:spPr>
          <a:xfrm>
            <a:off x="1113692" y="2531511"/>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Nome da </a:t>
            </a:r>
            <a:r>
              <a:rPr lang="en-US" dirty="0" err="1"/>
              <a:t>Diretoria</a:t>
            </a:r>
            <a:endParaRPr lang="en-US" dirty="0"/>
          </a:p>
        </p:txBody>
      </p:sp>
      <p:sp>
        <p:nvSpPr>
          <p:cNvPr id="19" name="Text Placeholder 8">
            <a:extLst>
              <a:ext uri="{FF2B5EF4-FFF2-40B4-BE49-F238E27FC236}">
                <a16:creationId xmlns:a16="http://schemas.microsoft.com/office/drawing/2014/main" id="{1B483586-4164-444D-B0C3-AE21F5008677}"/>
              </a:ext>
            </a:extLst>
          </p:cNvPr>
          <p:cNvSpPr>
            <a:spLocks noGrp="1"/>
          </p:cNvSpPr>
          <p:nvPr>
            <p:ph type="body" sz="quarter" idx="13" hasCustomPrompt="1"/>
          </p:nvPr>
        </p:nvSpPr>
        <p:spPr>
          <a:xfrm>
            <a:off x="1113692" y="3535689"/>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do </a:t>
            </a:r>
            <a:r>
              <a:rPr lang="en-US" dirty="0" err="1"/>
              <a:t>Apresentador</a:t>
            </a:r>
            <a:endParaRPr lang="en-US" dirty="0"/>
          </a:p>
        </p:txBody>
      </p:sp>
      <p:sp>
        <p:nvSpPr>
          <p:cNvPr id="20" name="Text Placeholder 8">
            <a:extLst>
              <a:ext uri="{FF2B5EF4-FFF2-40B4-BE49-F238E27FC236}">
                <a16:creationId xmlns:a16="http://schemas.microsoft.com/office/drawing/2014/main" id="{AA8CC64B-EB98-4385-8A69-D34BD7610274}"/>
              </a:ext>
            </a:extLst>
          </p:cNvPr>
          <p:cNvSpPr>
            <a:spLocks noGrp="1"/>
          </p:cNvSpPr>
          <p:nvPr>
            <p:ph type="body" sz="quarter" idx="14" hasCustomPrompt="1"/>
          </p:nvPr>
        </p:nvSpPr>
        <p:spPr>
          <a:xfrm>
            <a:off x="1113692" y="4022648"/>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Área</a:t>
            </a:r>
          </a:p>
        </p:txBody>
      </p:sp>
      <p:sp>
        <p:nvSpPr>
          <p:cNvPr id="21" name="Text Placeholder 8">
            <a:extLst>
              <a:ext uri="{FF2B5EF4-FFF2-40B4-BE49-F238E27FC236}">
                <a16:creationId xmlns:a16="http://schemas.microsoft.com/office/drawing/2014/main" id="{730C9F58-A64F-4B79-BC3A-6CC70AE69E34}"/>
              </a:ext>
            </a:extLst>
          </p:cNvPr>
          <p:cNvSpPr>
            <a:spLocks noGrp="1"/>
          </p:cNvSpPr>
          <p:nvPr>
            <p:ph type="body" sz="quarter" idx="15" hasCustomPrompt="1"/>
          </p:nvPr>
        </p:nvSpPr>
        <p:spPr>
          <a:xfrm>
            <a:off x="1113692" y="4511148"/>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E-mail</a:t>
            </a:r>
          </a:p>
        </p:txBody>
      </p:sp>
      <p:cxnSp>
        <p:nvCxnSpPr>
          <p:cNvPr id="22" name="Straight Connector 16">
            <a:extLst>
              <a:ext uri="{FF2B5EF4-FFF2-40B4-BE49-F238E27FC236}">
                <a16:creationId xmlns:a16="http://schemas.microsoft.com/office/drawing/2014/main" id="{DBB7E3B5-1674-42EE-AEAB-DE488BDA0FFC}"/>
              </a:ext>
            </a:extLst>
          </p:cNvPr>
          <p:cNvCxnSpPr/>
          <p:nvPr userDrawn="1"/>
        </p:nvCxnSpPr>
        <p:spPr>
          <a:xfrm>
            <a:off x="4146313" y="1795975"/>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17">
            <a:extLst>
              <a:ext uri="{FF2B5EF4-FFF2-40B4-BE49-F238E27FC236}">
                <a16:creationId xmlns:a16="http://schemas.microsoft.com/office/drawing/2014/main" id="{D277CCC1-B91D-4112-BA95-8BCDA96FEB5C}"/>
              </a:ext>
            </a:extLst>
          </p:cNvPr>
          <p:cNvCxnSpPr/>
          <p:nvPr userDrawn="1"/>
        </p:nvCxnSpPr>
        <p:spPr>
          <a:xfrm>
            <a:off x="4146313" y="3287112"/>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pic>
        <p:nvPicPr>
          <p:cNvPr id="24" name="Picture 10" descr="logo_brasil_fundo_transparente_WEB.png">
            <a:extLst>
              <a:ext uri="{FF2B5EF4-FFF2-40B4-BE49-F238E27FC236}">
                <a16:creationId xmlns:a16="http://schemas.microsoft.com/office/drawing/2014/main" id="{21152650-8A3E-4C3F-BF6F-64ED8A0FA0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5360" y="718441"/>
            <a:ext cx="1776894" cy="942582"/>
          </a:xfrm>
          <a:prstGeom prst="rect">
            <a:avLst/>
          </a:prstGeom>
        </p:spPr>
      </p:pic>
      <p:pic>
        <p:nvPicPr>
          <p:cNvPr id="25" name="Imagem 24">
            <a:extLst>
              <a:ext uri="{FF2B5EF4-FFF2-40B4-BE49-F238E27FC236}">
                <a16:creationId xmlns:a16="http://schemas.microsoft.com/office/drawing/2014/main" id="{DD1BD2CF-94E4-4BA6-862A-ED25AD7EF5A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85912" y="682607"/>
            <a:ext cx="1398966" cy="1014250"/>
          </a:xfrm>
          <a:prstGeom prst="rect">
            <a:avLst/>
          </a:prstGeom>
        </p:spPr>
      </p:pic>
    </p:spTree>
    <p:extLst>
      <p:ext uri="{BB962C8B-B14F-4D97-AF65-F5344CB8AC3E}">
        <p14:creationId xmlns:p14="http://schemas.microsoft.com/office/powerpoint/2010/main" val="1891175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Layout Personalizado">
    <p:spTree>
      <p:nvGrpSpPr>
        <p:cNvPr id="1" name=""/>
        <p:cNvGrpSpPr/>
        <p:nvPr/>
      </p:nvGrpSpPr>
      <p:grpSpPr>
        <a:xfrm>
          <a:off x="0" y="0"/>
          <a:ext cx="0" cy="0"/>
          <a:chOff x="0" y="0"/>
          <a:chExt cx="0" cy="0"/>
        </a:xfrm>
      </p:grpSpPr>
      <p:sp>
        <p:nvSpPr>
          <p:cNvPr id="8" name="Retângulo 7">
            <a:extLst>
              <a:ext uri="{FF2B5EF4-FFF2-40B4-BE49-F238E27FC236}">
                <a16:creationId xmlns:a16="http://schemas.microsoft.com/office/drawing/2014/main" id="{565F9FDA-EADB-4228-96AB-C775F1823422}"/>
              </a:ext>
            </a:extLst>
          </p:cNvPr>
          <p:cNvSpPr/>
          <p:nvPr userDrawn="1"/>
        </p:nvSpPr>
        <p:spPr>
          <a:xfrm>
            <a:off x="0" y="0"/>
            <a:ext cx="4397433" cy="6858000"/>
          </a:xfrm>
          <a:prstGeom prst="rect">
            <a:avLst/>
          </a:prstGeom>
          <a:solidFill>
            <a:srgbClr val="F47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701CEAAE-BACE-4368-9C79-42DB70579127}"/>
              </a:ext>
            </a:extLst>
          </p:cNvPr>
          <p:cNvSpPr/>
          <p:nvPr userDrawn="1"/>
        </p:nvSpPr>
        <p:spPr>
          <a:xfrm>
            <a:off x="0" y="0"/>
            <a:ext cx="4297680" cy="6858000"/>
          </a:xfrm>
          <a:prstGeom prst="rect">
            <a:avLst/>
          </a:prstGeom>
          <a:solidFill>
            <a:srgbClr val="682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a:extLst>
              <a:ext uri="{FF2B5EF4-FFF2-40B4-BE49-F238E27FC236}">
                <a16:creationId xmlns:a16="http://schemas.microsoft.com/office/drawing/2014/main" id="{F7CFFAE9-FCB7-4332-A19E-1DB69C7F2901}"/>
              </a:ext>
            </a:extLst>
          </p:cNvPr>
          <p:cNvSpPr>
            <a:spLocks noGrp="1"/>
          </p:cNvSpPr>
          <p:nvPr>
            <p:ph type="title"/>
          </p:nvPr>
        </p:nvSpPr>
        <p:spPr>
          <a:xfrm>
            <a:off x="838200" y="1776952"/>
            <a:ext cx="2743200" cy="4116771"/>
          </a:xfrm>
        </p:spPr>
        <p:txBody>
          <a:bodyPr/>
          <a:lstStyle>
            <a:lvl1pPr>
              <a:defRPr>
                <a:solidFill>
                  <a:srgbClr val="F47920"/>
                </a:solidFill>
              </a:defRPr>
            </a:lvl1pPr>
          </a:lstStyle>
          <a:p>
            <a:r>
              <a:rPr lang="pt-BR" dirty="0"/>
              <a:t>Clique para editar o título mestre</a:t>
            </a:r>
          </a:p>
        </p:txBody>
      </p:sp>
      <p:sp>
        <p:nvSpPr>
          <p:cNvPr id="3" name="Espaço Reservado para Data 2">
            <a:extLst>
              <a:ext uri="{FF2B5EF4-FFF2-40B4-BE49-F238E27FC236}">
                <a16:creationId xmlns:a16="http://schemas.microsoft.com/office/drawing/2014/main" id="{FFC51556-1D6D-4905-81A2-A03CFF3C01F3}"/>
              </a:ext>
            </a:extLst>
          </p:cNvPr>
          <p:cNvSpPr>
            <a:spLocks noGrp="1"/>
          </p:cNvSpPr>
          <p:nvPr>
            <p:ph type="dt" sz="half" idx="10"/>
          </p:nvPr>
        </p:nvSpPr>
        <p:spPr/>
        <p:txBody>
          <a:bodyPr/>
          <a:lstStyle/>
          <a:p>
            <a:fld id="{3BA8B50C-9DDC-4E7E-8270-CED8A0CA286E}" type="datetimeFigureOut">
              <a:rPr lang="pt-BR" smtClean="0"/>
              <a:pPr/>
              <a:t>27/08/2018</a:t>
            </a:fld>
            <a:endParaRPr lang="pt-BR"/>
          </a:p>
        </p:txBody>
      </p:sp>
      <p:sp>
        <p:nvSpPr>
          <p:cNvPr id="4" name="Espaço Reservado para Rodapé 3">
            <a:extLst>
              <a:ext uri="{FF2B5EF4-FFF2-40B4-BE49-F238E27FC236}">
                <a16:creationId xmlns:a16="http://schemas.microsoft.com/office/drawing/2014/main" id="{F10EA385-67A8-411D-8DD0-3B78EE033F84}"/>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6C8E2AF7-90BF-4EB3-B946-79C51EEFCDC7}"/>
              </a:ext>
            </a:extLst>
          </p:cNvPr>
          <p:cNvSpPr>
            <a:spLocks noGrp="1"/>
          </p:cNvSpPr>
          <p:nvPr>
            <p:ph type="sldNum" sz="quarter" idx="12"/>
          </p:nvPr>
        </p:nvSpPr>
        <p:spPr/>
        <p:txBody>
          <a:bodyPr/>
          <a:lstStyle/>
          <a:p>
            <a:fld id="{EFD83357-B081-45F6-A733-F472BB37491A}" type="slidenum">
              <a:rPr lang="pt-BR" smtClean="0"/>
              <a:pPr/>
              <a:t>‹nº›</a:t>
            </a:fld>
            <a:endParaRPr lang="pt-BR"/>
          </a:p>
        </p:txBody>
      </p:sp>
      <p:pic>
        <p:nvPicPr>
          <p:cNvPr id="9" name="Imagem 8">
            <a:extLst>
              <a:ext uri="{FF2B5EF4-FFF2-40B4-BE49-F238E27FC236}">
                <a16:creationId xmlns:a16="http://schemas.microsoft.com/office/drawing/2014/main" id="{466DEAF5-0EAE-475B-9772-72DE2F226F5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280977" y="365125"/>
            <a:ext cx="1857646" cy="1312710"/>
          </a:xfrm>
          <a:prstGeom prst="rect">
            <a:avLst/>
          </a:prstGeom>
        </p:spPr>
      </p:pic>
    </p:spTree>
    <p:extLst>
      <p:ext uri="{BB962C8B-B14F-4D97-AF65-F5344CB8AC3E}">
        <p14:creationId xmlns:p14="http://schemas.microsoft.com/office/powerpoint/2010/main" val="27641810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Layout Personaliza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239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lide de Título">
    <p:spTree>
      <p:nvGrpSpPr>
        <p:cNvPr id="1" name=""/>
        <p:cNvGrpSpPr/>
        <p:nvPr/>
      </p:nvGrpSpPr>
      <p:grpSpPr>
        <a:xfrm>
          <a:off x="0" y="0"/>
          <a:ext cx="0" cy="0"/>
          <a:chOff x="0" y="0"/>
          <a:chExt cx="0" cy="0"/>
        </a:xfrm>
      </p:grpSpPr>
      <p:pic>
        <p:nvPicPr>
          <p:cNvPr id="6" name="Imagem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hasCustomPrompt="1"/>
          </p:nvPr>
        </p:nvSpPr>
        <p:spPr>
          <a:xfrm>
            <a:off x="1524000" y="2219497"/>
            <a:ext cx="9144000" cy="1290465"/>
          </a:xfrm>
          <a:prstGeom prst="rect">
            <a:avLst/>
          </a:prstGeom>
        </p:spPr>
        <p:txBody>
          <a:bodyPr anchor="b">
            <a:normAutofit/>
          </a:bodyPr>
          <a:lstStyle>
            <a:lvl1pPr algn="ctr">
              <a:defRPr sz="2800" b="1">
                <a:solidFill>
                  <a:srgbClr val="008B50"/>
                </a:solidFill>
                <a:latin typeface="+mn-lt"/>
              </a:defRPr>
            </a:lvl1pPr>
          </a:lstStyle>
          <a:p>
            <a:r>
              <a:rPr lang="pt-BR" dirty="0"/>
              <a:t>CLIQUE PARA EDITAR O TÍTULO</a:t>
            </a:r>
          </a:p>
        </p:txBody>
      </p:sp>
      <p:sp>
        <p:nvSpPr>
          <p:cNvPr id="3" name="Subtítulo 2"/>
          <p:cNvSpPr>
            <a:spLocks noGrp="1"/>
          </p:cNvSpPr>
          <p:nvPr>
            <p:ph type="subTitle" idx="1" hasCustomPrompt="1"/>
          </p:nvPr>
        </p:nvSpPr>
        <p:spPr>
          <a:xfrm>
            <a:off x="1524000" y="3602038"/>
            <a:ext cx="9144000" cy="1169467"/>
          </a:xfrm>
          <a:prstGeom prst="rect">
            <a:avLst/>
          </a:prstGeom>
        </p:spPr>
        <p:txBody>
          <a:bodyPr/>
          <a:lstStyle>
            <a:lvl1pPr marL="0" indent="0" algn="ctr">
              <a:buNone/>
              <a:defRPr sz="2400">
                <a:solidFill>
                  <a:srgbClr val="65656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dirty="0"/>
              <a:t>Clique para editar o subtítulo</a:t>
            </a:r>
          </a:p>
        </p:txBody>
      </p:sp>
    </p:spTree>
    <p:extLst>
      <p:ext uri="{BB962C8B-B14F-4D97-AF65-F5344CB8AC3E}">
        <p14:creationId xmlns:p14="http://schemas.microsoft.com/office/powerpoint/2010/main" val="2522585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Slide de Título">
    <p:spTree>
      <p:nvGrpSpPr>
        <p:cNvPr id="1" name=""/>
        <p:cNvGrpSpPr/>
        <p:nvPr/>
      </p:nvGrpSpPr>
      <p:grpSpPr>
        <a:xfrm>
          <a:off x="0" y="0"/>
          <a:ext cx="0" cy="0"/>
          <a:chOff x="0" y="0"/>
          <a:chExt cx="0" cy="0"/>
        </a:xfrm>
      </p:grpSpPr>
      <p:pic>
        <p:nvPicPr>
          <p:cNvPr id="6" name="Imagem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hasCustomPrompt="1"/>
          </p:nvPr>
        </p:nvSpPr>
        <p:spPr>
          <a:xfrm>
            <a:off x="1524000" y="2227811"/>
            <a:ext cx="9144000" cy="1282152"/>
          </a:xfrm>
          <a:prstGeom prst="rect">
            <a:avLst/>
          </a:prstGeom>
        </p:spPr>
        <p:txBody>
          <a:bodyPr anchor="b">
            <a:normAutofit/>
          </a:bodyPr>
          <a:lstStyle>
            <a:lvl1pPr algn="ctr">
              <a:defRPr sz="2800" b="1">
                <a:solidFill>
                  <a:srgbClr val="6B3100"/>
                </a:solidFill>
                <a:latin typeface="+mn-lt"/>
              </a:defRPr>
            </a:lvl1pPr>
          </a:lstStyle>
          <a:p>
            <a:r>
              <a:rPr lang="pt-BR" dirty="0"/>
              <a:t>CLIQUE PARA EDITAR O TÍTULO</a:t>
            </a:r>
          </a:p>
        </p:txBody>
      </p:sp>
      <p:sp>
        <p:nvSpPr>
          <p:cNvPr id="3" name="Subtítulo 2"/>
          <p:cNvSpPr>
            <a:spLocks noGrp="1"/>
          </p:cNvSpPr>
          <p:nvPr>
            <p:ph type="subTitle" idx="1" hasCustomPrompt="1"/>
          </p:nvPr>
        </p:nvSpPr>
        <p:spPr>
          <a:xfrm>
            <a:off x="1524000" y="3602038"/>
            <a:ext cx="9144000" cy="1177780"/>
          </a:xfrm>
          <a:prstGeom prst="rect">
            <a:avLst/>
          </a:prstGeom>
        </p:spPr>
        <p:txBody>
          <a:bodyPr/>
          <a:lstStyle>
            <a:lvl1pPr marL="0" indent="0" algn="ctr">
              <a:buNone/>
              <a:defRPr sz="2400">
                <a:solidFill>
                  <a:srgbClr val="65656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dirty="0"/>
              <a:t>Clique para editar o subtítulo</a:t>
            </a:r>
          </a:p>
        </p:txBody>
      </p:sp>
    </p:spTree>
    <p:extLst>
      <p:ext uri="{BB962C8B-B14F-4D97-AF65-F5344CB8AC3E}">
        <p14:creationId xmlns:p14="http://schemas.microsoft.com/office/powerpoint/2010/main" val="2274115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15" name="Straight Connector 14"/>
          <p:cNvCxnSpPr/>
          <p:nvPr userDrawn="1"/>
        </p:nvCxnSpPr>
        <p:spPr>
          <a:xfrm>
            <a:off x="4146313" y="3055903"/>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sp>
        <p:nvSpPr>
          <p:cNvPr id="16" name="Text Placeholder 8"/>
          <p:cNvSpPr>
            <a:spLocks noGrp="1"/>
          </p:cNvSpPr>
          <p:nvPr>
            <p:ph type="body" sz="quarter" idx="10" hasCustomPrompt="1"/>
          </p:nvPr>
        </p:nvSpPr>
        <p:spPr>
          <a:xfrm>
            <a:off x="1113692" y="3261058"/>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da </a:t>
            </a:r>
            <a:r>
              <a:rPr lang="en-US" dirty="0" err="1"/>
              <a:t>Diretoria</a:t>
            </a:r>
            <a:endParaRPr lang="en-US" dirty="0"/>
          </a:p>
        </p:txBody>
      </p:sp>
      <p:sp>
        <p:nvSpPr>
          <p:cNvPr id="17" name="Text Placeholder 8"/>
          <p:cNvSpPr>
            <a:spLocks noGrp="1"/>
          </p:cNvSpPr>
          <p:nvPr>
            <p:ph type="body" sz="quarter" idx="11" hasCustomPrompt="1"/>
          </p:nvPr>
        </p:nvSpPr>
        <p:spPr>
          <a:xfrm>
            <a:off x="1113692" y="3748017"/>
            <a:ext cx="10081845" cy="488727"/>
          </a:xfrm>
          <a:prstGeom prst="rect">
            <a:avLst/>
          </a:prstGeom>
        </p:spPr>
        <p:txBody>
          <a:bodyPr vert="horz"/>
          <a:lstStyle>
            <a:lvl1pPr marL="0" indent="0" algn="ctr">
              <a:buNone/>
              <a:defRPr sz="2400" i="0" baseline="0">
                <a:solidFill>
                  <a:srgbClr val="128A4B"/>
                </a:solidFill>
                <a:latin typeface="+mj-lt"/>
              </a:defRPr>
            </a:lvl1pPr>
          </a:lstStyle>
          <a:p>
            <a:pPr lvl="0"/>
            <a:r>
              <a:rPr lang="en-US" dirty="0"/>
              <a:t>Nome da </a:t>
            </a:r>
            <a:r>
              <a:rPr lang="en-US" dirty="0" err="1"/>
              <a:t>Área</a:t>
            </a:r>
            <a:endParaRPr lang="en-US" dirty="0"/>
          </a:p>
        </p:txBody>
      </p:sp>
      <p:cxnSp>
        <p:nvCxnSpPr>
          <p:cNvPr id="18" name="Straight Connector 17"/>
          <p:cNvCxnSpPr/>
          <p:nvPr userDrawn="1"/>
        </p:nvCxnSpPr>
        <p:spPr>
          <a:xfrm>
            <a:off x="3199422" y="4499693"/>
            <a:ext cx="5910385"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pic>
        <p:nvPicPr>
          <p:cNvPr id="8" name="Picture 10" descr="logo_brasil_fundo_transparente_WEB.png">
            <a:extLst>
              <a:ext uri="{FF2B5EF4-FFF2-40B4-BE49-F238E27FC236}">
                <a16:creationId xmlns:a16="http://schemas.microsoft.com/office/drawing/2014/main" id="{7B14062A-4E64-47C9-8E57-0825CE75DD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5360" y="2029329"/>
            <a:ext cx="1776894" cy="942582"/>
          </a:xfrm>
          <a:prstGeom prst="rect">
            <a:avLst/>
          </a:prstGeom>
        </p:spPr>
      </p:pic>
      <p:pic>
        <p:nvPicPr>
          <p:cNvPr id="9" name="Imagem 8">
            <a:extLst>
              <a:ext uri="{FF2B5EF4-FFF2-40B4-BE49-F238E27FC236}">
                <a16:creationId xmlns:a16="http://schemas.microsoft.com/office/drawing/2014/main" id="{A4DE2E06-B8EE-4848-ADCE-C5D25D1F18F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85912" y="1993495"/>
            <a:ext cx="1398966" cy="1014250"/>
          </a:xfrm>
          <a:prstGeom prst="rect">
            <a:avLst/>
          </a:prstGeom>
        </p:spPr>
      </p:pic>
    </p:spTree>
    <p:extLst>
      <p:ext uri="{BB962C8B-B14F-4D97-AF65-F5344CB8AC3E}">
        <p14:creationId xmlns:p14="http://schemas.microsoft.com/office/powerpoint/2010/main" val="3860186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e Conteúdo">
    <p:spTree>
      <p:nvGrpSpPr>
        <p:cNvPr id="1" name=""/>
        <p:cNvGrpSpPr/>
        <p:nvPr/>
      </p:nvGrpSpPr>
      <p:grpSpPr>
        <a:xfrm>
          <a:off x="0" y="0"/>
          <a:ext cx="0" cy="0"/>
          <a:chOff x="0" y="0"/>
          <a:chExt cx="0" cy="0"/>
        </a:xfrm>
      </p:grpSpPr>
      <p:pic>
        <p:nvPicPr>
          <p:cNvPr id="5" name="Imagem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hasCustomPrompt="1"/>
          </p:nvPr>
        </p:nvSpPr>
        <p:spPr>
          <a:xfrm>
            <a:off x="838200" y="365125"/>
            <a:ext cx="10515600" cy="1325563"/>
          </a:xfrm>
          <a:prstGeom prst="rect">
            <a:avLst/>
          </a:prstGeom>
        </p:spPr>
        <p:txBody>
          <a:bodyPr>
            <a:normAutofit/>
          </a:bodyPr>
          <a:lstStyle>
            <a:lvl1pPr>
              <a:defRPr sz="2800" b="1">
                <a:solidFill>
                  <a:srgbClr val="46195E"/>
                </a:solidFill>
                <a:latin typeface="+mn-lt"/>
              </a:defRPr>
            </a:lvl1pPr>
          </a:lstStyle>
          <a:p>
            <a:r>
              <a:rPr lang="pt-BR" dirty="0"/>
              <a:t>CLIQUE PARA EDITAR O TÍTULO</a:t>
            </a:r>
          </a:p>
        </p:txBody>
      </p:sp>
      <p:sp>
        <p:nvSpPr>
          <p:cNvPr id="3" name="Espaço Reservado para Conteúdo 2"/>
          <p:cNvSpPr>
            <a:spLocks noGrp="1"/>
          </p:cNvSpPr>
          <p:nvPr>
            <p:ph idx="1" hasCustomPrompt="1"/>
          </p:nvPr>
        </p:nvSpPr>
        <p:spPr>
          <a:xfrm>
            <a:off x="838200" y="1825625"/>
            <a:ext cx="10515600" cy="3594273"/>
          </a:xfrm>
          <a:prstGeom prst="rect">
            <a:avLst/>
          </a:prstGeom>
        </p:spPr>
        <p:txBody>
          <a:bodyPr/>
          <a:lstStyle>
            <a:lvl1pPr marL="0" indent="0">
              <a:buNone/>
              <a:defRPr sz="1800">
                <a:solidFill>
                  <a:srgbClr val="65656C"/>
                </a:solidFill>
              </a:defRPr>
            </a:lvl1pPr>
          </a:lstStyle>
          <a:p>
            <a:pPr lvl="0"/>
            <a:r>
              <a:rPr lang="pt-BR" dirty="0"/>
              <a:t>Texto</a:t>
            </a:r>
          </a:p>
        </p:txBody>
      </p:sp>
    </p:spTree>
    <p:extLst>
      <p:ext uri="{BB962C8B-B14F-4D97-AF65-F5344CB8AC3E}">
        <p14:creationId xmlns:p14="http://schemas.microsoft.com/office/powerpoint/2010/main" val="1699508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ítulo e Conteúd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hasCustomPrompt="1"/>
          </p:nvPr>
        </p:nvSpPr>
        <p:spPr>
          <a:xfrm>
            <a:off x="838200" y="365125"/>
            <a:ext cx="10515600" cy="1325563"/>
          </a:xfrm>
          <a:prstGeom prst="rect">
            <a:avLst/>
          </a:prstGeom>
        </p:spPr>
        <p:txBody>
          <a:bodyPr>
            <a:normAutofit/>
          </a:bodyPr>
          <a:lstStyle>
            <a:lvl1pPr>
              <a:defRPr sz="2800" b="1">
                <a:solidFill>
                  <a:srgbClr val="008B50"/>
                </a:solidFill>
                <a:latin typeface="+mn-lt"/>
              </a:defRPr>
            </a:lvl1pPr>
          </a:lstStyle>
          <a:p>
            <a:r>
              <a:rPr lang="pt-BR" dirty="0"/>
              <a:t>CLIQUE PARA EDITAR O TÍTULO</a:t>
            </a:r>
          </a:p>
        </p:txBody>
      </p:sp>
      <p:sp>
        <p:nvSpPr>
          <p:cNvPr id="6" name="Espaço Reservado para Conteúdo 2"/>
          <p:cNvSpPr>
            <a:spLocks noGrp="1"/>
          </p:cNvSpPr>
          <p:nvPr>
            <p:ph idx="1" hasCustomPrompt="1"/>
          </p:nvPr>
        </p:nvSpPr>
        <p:spPr>
          <a:xfrm>
            <a:off x="838200" y="1825625"/>
            <a:ext cx="10515600" cy="3594273"/>
          </a:xfrm>
          <a:prstGeom prst="rect">
            <a:avLst/>
          </a:prstGeom>
        </p:spPr>
        <p:txBody>
          <a:bodyPr/>
          <a:lstStyle>
            <a:lvl1pPr marL="0" indent="0">
              <a:buNone/>
              <a:defRPr sz="1800">
                <a:solidFill>
                  <a:srgbClr val="65656C"/>
                </a:solidFill>
              </a:defRPr>
            </a:lvl1pPr>
          </a:lstStyle>
          <a:p>
            <a:pPr lvl="0"/>
            <a:r>
              <a:rPr lang="pt-BR" dirty="0"/>
              <a:t>Texto</a:t>
            </a:r>
          </a:p>
        </p:txBody>
      </p:sp>
    </p:spTree>
    <p:extLst>
      <p:ext uri="{BB962C8B-B14F-4D97-AF65-F5344CB8AC3E}">
        <p14:creationId xmlns:p14="http://schemas.microsoft.com/office/powerpoint/2010/main" val="2615977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ítulo e Conteúd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hasCustomPrompt="1"/>
          </p:nvPr>
        </p:nvSpPr>
        <p:spPr>
          <a:xfrm>
            <a:off x="838200" y="365125"/>
            <a:ext cx="10515600" cy="1325563"/>
          </a:xfrm>
          <a:prstGeom prst="rect">
            <a:avLst/>
          </a:prstGeom>
        </p:spPr>
        <p:txBody>
          <a:bodyPr>
            <a:normAutofit/>
          </a:bodyPr>
          <a:lstStyle>
            <a:lvl1pPr>
              <a:defRPr sz="2800" b="1">
                <a:solidFill>
                  <a:srgbClr val="6B3100"/>
                </a:solidFill>
                <a:latin typeface="+mn-lt"/>
              </a:defRPr>
            </a:lvl1pPr>
          </a:lstStyle>
          <a:p>
            <a:r>
              <a:rPr lang="pt-BR" dirty="0"/>
              <a:t>CLIQUE PARA EDITAR O TÍTULO</a:t>
            </a:r>
          </a:p>
        </p:txBody>
      </p:sp>
      <p:sp>
        <p:nvSpPr>
          <p:cNvPr id="6" name="Espaço Reservado para Conteúdo 2"/>
          <p:cNvSpPr>
            <a:spLocks noGrp="1"/>
          </p:cNvSpPr>
          <p:nvPr>
            <p:ph idx="1" hasCustomPrompt="1"/>
          </p:nvPr>
        </p:nvSpPr>
        <p:spPr>
          <a:xfrm>
            <a:off x="838200" y="1825625"/>
            <a:ext cx="10515600" cy="3594273"/>
          </a:xfrm>
          <a:prstGeom prst="rect">
            <a:avLst/>
          </a:prstGeom>
        </p:spPr>
        <p:txBody>
          <a:bodyPr/>
          <a:lstStyle>
            <a:lvl1pPr marL="0" indent="0">
              <a:buNone/>
              <a:defRPr sz="1800">
                <a:solidFill>
                  <a:srgbClr val="65656C"/>
                </a:solidFill>
              </a:defRPr>
            </a:lvl1pPr>
          </a:lstStyle>
          <a:p>
            <a:pPr lvl="0"/>
            <a:r>
              <a:rPr lang="pt-BR" dirty="0"/>
              <a:t>Texto</a:t>
            </a:r>
          </a:p>
        </p:txBody>
      </p:sp>
    </p:spTree>
    <p:extLst>
      <p:ext uri="{BB962C8B-B14F-4D97-AF65-F5344CB8AC3E}">
        <p14:creationId xmlns:p14="http://schemas.microsoft.com/office/powerpoint/2010/main" val="2251547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beçalho da Seção">
    <p:spTree>
      <p:nvGrpSpPr>
        <p:cNvPr id="1" name=""/>
        <p:cNvGrpSpPr/>
        <p:nvPr/>
      </p:nvGrpSpPr>
      <p:grpSpPr>
        <a:xfrm>
          <a:off x="0" y="0"/>
          <a:ext cx="0" cy="0"/>
          <a:chOff x="0" y="0"/>
          <a:chExt cx="0" cy="0"/>
        </a:xfrm>
      </p:grpSpPr>
      <p:pic>
        <p:nvPicPr>
          <p:cNvPr id="4" name="Imagem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Espaço Reservado para Texto 2"/>
          <p:cNvSpPr>
            <a:spLocks noGrp="1"/>
          </p:cNvSpPr>
          <p:nvPr>
            <p:ph type="body" idx="1" hasCustomPrompt="1"/>
          </p:nvPr>
        </p:nvSpPr>
        <p:spPr>
          <a:xfrm>
            <a:off x="7016519"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
        <p:nvSpPr>
          <p:cNvPr id="5" name="Título 1"/>
          <p:cNvSpPr>
            <a:spLocks noGrp="1"/>
          </p:cNvSpPr>
          <p:nvPr>
            <p:ph type="title" hasCustomPrompt="1"/>
          </p:nvPr>
        </p:nvSpPr>
        <p:spPr>
          <a:xfrm>
            <a:off x="407324" y="2784763"/>
            <a:ext cx="4131425" cy="798022"/>
          </a:xfrm>
          <a:prstGeom prst="rect">
            <a:avLst/>
          </a:prstGeom>
        </p:spPr>
        <p:txBody>
          <a:bodyPr anchor="ctr">
            <a:normAutofit/>
          </a:bodyPr>
          <a:lstStyle>
            <a:lvl1pPr>
              <a:defRPr sz="2400" b="1">
                <a:solidFill>
                  <a:schemeClr val="bg1"/>
                </a:solidFill>
                <a:latin typeface="+mn-lt"/>
              </a:defRPr>
            </a:lvl1pPr>
          </a:lstStyle>
          <a:p>
            <a:r>
              <a:rPr lang="pt-BR" dirty="0"/>
              <a:t>CLIQUE PARA EDITAR O TÍTULO</a:t>
            </a:r>
          </a:p>
        </p:txBody>
      </p:sp>
    </p:spTree>
    <p:extLst>
      <p:ext uri="{BB962C8B-B14F-4D97-AF65-F5344CB8AC3E}">
        <p14:creationId xmlns:p14="http://schemas.microsoft.com/office/powerpoint/2010/main" val="220779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uas Partes de Conteúdo">
    <p:spTree>
      <p:nvGrpSpPr>
        <p:cNvPr id="1" name=""/>
        <p:cNvGrpSpPr/>
        <p:nvPr/>
      </p:nvGrpSpPr>
      <p:grpSpPr>
        <a:xfrm>
          <a:off x="0" y="0"/>
          <a:ext cx="0" cy="0"/>
          <a:chOff x="0" y="0"/>
          <a:chExt cx="0" cy="0"/>
        </a:xfrm>
      </p:grpSpPr>
      <p:pic>
        <p:nvPicPr>
          <p:cNvPr id="3" name="Imagem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Espaço Reservado para Texto 2"/>
          <p:cNvSpPr>
            <a:spLocks noGrp="1"/>
          </p:cNvSpPr>
          <p:nvPr>
            <p:ph type="body" idx="1" hasCustomPrompt="1"/>
          </p:nvPr>
        </p:nvSpPr>
        <p:spPr>
          <a:xfrm>
            <a:off x="7016519" y="698270"/>
            <a:ext cx="3731837" cy="1500187"/>
          </a:xfrm>
          <a:prstGeom prst="rect">
            <a:avLst/>
          </a:prstGeom>
        </p:spPr>
        <p:txBody>
          <a:bodyPr>
            <a:normAutofit/>
          </a:bodyPr>
          <a:lstStyle>
            <a:lvl1pPr marL="0" indent="0">
              <a:buNone/>
              <a:defRPr sz="1800">
                <a:solidFill>
                  <a:srgbClr val="65656C"/>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Editar texto</a:t>
            </a:r>
          </a:p>
        </p:txBody>
      </p:sp>
      <p:sp>
        <p:nvSpPr>
          <p:cNvPr id="5" name="Título 1"/>
          <p:cNvSpPr>
            <a:spLocks noGrp="1"/>
          </p:cNvSpPr>
          <p:nvPr>
            <p:ph type="title" hasCustomPrompt="1"/>
          </p:nvPr>
        </p:nvSpPr>
        <p:spPr>
          <a:xfrm>
            <a:off x="407324" y="2784763"/>
            <a:ext cx="4131425" cy="798022"/>
          </a:xfrm>
          <a:prstGeom prst="rect">
            <a:avLst/>
          </a:prstGeom>
        </p:spPr>
        <p:txBody>
          <a:bodyPr anchor="ctr">
            <a:normAutofit/>
          </a:bodyPr>
          <a:lstStyle>
            <a:lvl1pPr>
              <a:defRPr sz="2400" b="1">
                <a:solidFill>
                  <a:schemeClr val="bg1"/>
                </a:solidFill>
                <a:latin typeface="+mn-lt"/>
              </a:defRPr>
            </a:lvl1pPr>
          </a:lstStyle>
          <a:p>
            <a:r>
              <a:rPr lang="pt-BR" dirty="0"/>
              <a:t>CLIQUE PARA EDITAR O TÍTULO</a:t>
            </a:r>
          </a:p>
        </p:txBody>
      </p:sp>
    </p:spTree>
    <p:extLst>
      <p:ext uri="{BB962C8B-B14F-4D97-AF65-F5344CB8AC3E}">
        <p14:creationId xmlns:p14="http://schemas.microsoft.com/office/powerpoint/2010/main" val="1653634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6057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package" Target="../embeddings/Microsoft_Excel_Worksheet4.xlsx"/><Relationship Id="rId3" Type="http://schemas.openxmlformats.org/officeDocument/2006/relationships/image" Target="../media/image29.png"/><Relationship Id="rId7" Type="http://schemas.openxmlformats.org/officeDocument/2006/relationships/package" Target="../embeddings/Microsoft_Excel_Worksheet1.xlsx"/><Relationship Id="rId12"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4.wmf"/><Relationship Id="rId11" Type="http://schemas.openxmlformats.org/officeDocument/2006/relationships/package" Target="../embeddings/Microsoft_Excel_Worksheet3.xlsx"/><Relationship Id="rId5" Type="http://schemas.openxmlformats.org/officeDocument/2006/relationships/package" Target="../embeddings/Microsoft_Excel_Worksheet.xlsx"/><Relationship Id="rId10" Type="http://schemas.openxmlformats.org/officeDocument/2006/relationships/image" Target="../media/image26.wmf"/><Relationship Id="rId4" Type="http://schemas.openxmlformats.org/officeDocument/2006/relationships/image" Target="../media/image30.png"/><Relationship Id="rId9" Type="http://schemas.openxmlformats.org/officeDocument/2006/relationships/package" Target="../embeddings/Microsoft_Excel_Worksheet2.xlsx"/><Relationship Id="rId14" Type="http://schemas.openxmlformats.org/officeDocument/2006/relationships/image" Target="../media/image28.wmf"/></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package" Target="../embeddings/Microsoft_Excel_Worksheet5.xlsx"/><Relationship Id="rId7" Type="http://schemas.openxmlformats.org/officeDocument/2006/relationships/package" Target="../embeddings/Microsoft_Excel_Worksheet7.xls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5.wmf"/><Relationship Id="rId5" Type="http://schemas.openxmlformats.org/officeDocument/2006/relationships/package" Target="../embeddings/Microsoft_Excel_Worksheet6.xlsx"/><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package" Target="../embeddings/Microsoft_Excel_Worksheet8.xls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xml"/><Relationship Id="rId1" Type="http://schemas.openxmlformats.org/officeDocument/2006/relationships/vmlDrawing" Target="../drawings/vmlDrawing4.vml"/><Relationship Id="rId4" Type="http://schemas.openxmlformats.org/officeDocument/2006/relationships/image" Target="../media/image36.wmf"/></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mailto:assessoriacontabil@unimed.coop.br"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0.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6810151B-93D4-4BA9-92FC-244251176D78}"/>
              </a:ext>
            </a:extLst>
          </p:cNvPr>
          <p:cNvSpPr/>
          <p:nvPr/>
        </p:nvSpPr>
        <p:spPr>
          <a:xfrm>
            <a:off x="5301628" y="-176663"/>
            <a:ext cx="5695424" cy="651904"/>
          </a:xfrm>
          <a:prstGeom prst="rect">
            <a:avLst/>
          </a:prstGeom>
        </p:spPr>
        <p:txBody>
          <a:bodyPr vert="horz" lIns="91440" tIns="45720" rIns="91440" bIns="45720" rtlCol="0" anchor="ctr">
            <a:noAutofit/>
          </a:bodyPr>
          <a:lstStyle/>
          <a:p>
            <a:pPr algn="ctr">
              <a:lnSpc>
                <a:spcPct val="150000"/>
              </a:lnSpc>
              <a:spcBef>
                <a:spcPct val="0"/>
              </a:spcBef>
            </a:pPr>
            <a:r>
              <a:rPr lang="pt-BR" sz="4000" dirty="0">
                <a:solidFill>
                  <a:srgbClr val="005028"/>
                </a:solidFill>
                <a:latin typeface="Trebuchet MS" panose="020B0603020202020204" pitchFamily="34" charset="0"/>
                <a:ea typeface="+mj-ea"/>
                <a:cs typeface="+mj-cs"/>
              </a:rPr>
              <a:t>Impactos e Operações</a:t>
            </a:r>
          </a:p>
        </p:txBody>
      </p:sp>
      <p:sp>
        <p:nvSpPr>
          <p:cNvPr id="7" name="Título 1">
            <a:extLst>
              <a:ext uri="{FF2B5EF4-FFF2-40B4-BE49-F238E27FC236}">
                <a16:creationId xmlns:a16="http://schemas.microsoft.com/office/drawing/2014/main" id="{5028DCB2-B136-4499-8B7E-6B7742DCFD0C}"/>
              </a:ext>
            </a:extLst>
          </p:cNvPr>
          <p:cNvSpPr txBox="1">
            <a:spLocks/>
          </p:cNvSpPr>
          <p:nvPr/>
        </p:nvSpPr>
        <p:spPr>
          <a:xfrm>
            <a:off x="503771" y="1272335"/>
            <a:ext cx="3724712" cy="4116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pPr algn="ctr">
              <a:lnSpc>
                <a:spcPct val="150000"/>
              </a:lnSpc>
            </a:pPr>
            <a:r>
              <a:rPr lang="pt-BR" sz="2900" dirty="0">
                <a:solidFill>
                  <a:schemeClr val="bg1"/>
                </a:solidFill>
              </a:rPr>
              <a:t>Resolução Normativa nº 430/2017 conceitos, impactos e operações</a:t>
            </a:r>
          </a:p>
          <a:p>
            <a:pPr algn="ctr">
              <a:lnSpc>
                <a:spcPct val="150000"/>
              </a:lnSpc>
            </a:pPr>
            <a:endParaRPr lang="pt-BR" sz="2900" dirty="0">
              <a:solidFill>
                <a:schemeClr val="bg1"/>
              </a:solidFill>
            </a:endParaRPr>
          </a:p>
        </p:txBody>
      </p:sp>
      <p:sp>
        <p:nvSpPr>
          <p:cNvPr id="6" name="Retângulo 5">
            <a:extLst>
              <a:ext uri="{FF2B5EF4-FFF2-40B4-BE49-F238E27FC236}">
                <a16:creationId xmlns:a16="http://schemas.microsoft.com/office/drawing/2014/main" id="{1F9CBB1C-A903-45DC-B8E7-BB4165B1997B}"/>
              </a:ext>
            </a:extLst>
          </p:cNvPr>
          <p:cNvSpPr/>
          <p:nvPr/>
        </p:nvSpPr>
        <p:spPr>
          <a:xfrm>
            <a:off x="8375234" y="5102947"/>
            <a:ext cx="2023331" cy="778034"/>
          </a:xfrm>
          <a:prstGeom prst="rect">
            <a:avLst/>
          </a:prstGeom>
        </p:spPr>
        <p:txBody>
          <a:bodyPr wrap="square">
            <a:spAutoFit/>
          </a:bodyPr>
          <a:lstStyle/>
          <a:p>
            <a:pPr marL="0" lvl="1">
              <a:lnSpc>
                <a:spcPct val="200000"/>
              </a:lnSpc>
              <a:spcBef>
                <a:spcPct val="0"/>
              </a:spcBef>
            </a:pPr>
            <a:r>
              <a:rPr lang="pt-BR" sz="2600" dirty="0">
                <a:solidFill>
                  <a:srgbClr val="005028"/>
                </a:solidFill>
                <a:latin typeface="Trebuchet MS" panose="020B0603020202020204" pitchFamily="34" charset="0"/>
              </a:rPr>
              <a:t>Tributário</a:t>
            </a:r>
            <a:endParaRPr lang="pt-BR" sz="2600" dirty="0">
              <a:solidFill>
                <a:srgbClr val="005028"/>
              </a:solidFill>
            </a:endParaRPr>
          </a:p>
        </p:txBody>
      </p:sp>
      <p:grpSp>
        <p:nvGrpSpPr>
          <p:cNvPr id="9" name="Agrupar 8">
            <a:extLst>
              <a:ext uri="{FF2B5EF4-FFF2-40B4-BE49-F238E27FC236}">
                <a16:creationId xmlns:a16="http://schemas.microsoft.com/office/drawing/2014/main" id="{3B20D5B8-1552-402F-A077-FB39FC2EB2C9}"/>
              </a:ext>
            </a:extLst>
          </p:cNvPr>
          <p:cNvGrpSpPr/>
          <p:nvPr/>
        </p:nvGrpSpPr>
        <p:grpSpPr>
          <a:xfrm>
            <a:off x="6023740" y="993356"/>
            <a:ext cx="682964" cy="629041"/>
            <a:chOff x="9032875" y="4673601"/>
            <a:chExt cx="385763" cy="377825"/>
          </a:xfrm>
        </p:grpSpPr>
        <p:sp>
          <p:nvSpPr>
            <p:cNvPr id="10" name="Freeform 271">
              <a:extLst>
                <a:ext uri="{FF2B5EF4-FFF2-40B4-BE49-F238E27FC236}">
                  <a16:creationId xmlns:a16="http://schemas.microsoft.com/office/drawing/2014/main" id="{1EA24B88-A70E-4030-8A66-DF8CFE64DB7D}"/>
                </a:ext>
              </a:extLst>
            </p:cNvPr>
            <p:cNvSpPr>
              <a:spLocks/>
            </p:cNvSpPr>
            <p:nvPr/>
          </p:nvSpPr>
          <p:spPr bwMode="auto">
            <a:xfrm>
              <a:off x="9212263" y="4673601"/>
              <a:ext cx="206375" cy="249238"/>
            </a:xfrm>
            <a:custGeom>
              <a:avLst/>
              <a:gdLst>
                <a:gd name="T0" fmla="*/ 0 w 130"/>
                <a:gd name="T1" fmla="*/ 81 h 157"/>
                <a:gd name="T2" fmla="*/ 0 w 130"/>
                <a:gd name="T3" fmla="*/ 0 h 157"/>
                <a:gd name="T4" fmla="*/ 130 w 130"/>
                <a:gd name="T5" fmla="*/ 0 h 157"/>
                <a:gd name="T6" fmla="*/ 130 w 130"/>
                <a:gd name="T7" fmla="*/ 157 h 157"/>
                <a:gd name="T8" fmla="*/ 0 w 130"/>
                <a:gd name="T9" fmla="*/ 157 h 157"/>
                <a:gd name="T10" fmla="*/ 0 w 130"/>
                <a:gd name="T11" fmla="*/ 146 h 157"/>
              </a:gdLst>
              <a:ahLst/>
              <a:cxnLst>
                <a:cxn ang="0">
                  <a:pos x="T0" y="T1"/>
                </a:cxn>
                <a:cxn ang="0">
                  <a:pos x="T2" y="T3"/>
                </a:cxn>
                <a:cxn ang="0">
                  <a:pos x="T4" y="T5"/>
                </a:cxn>
                <a:cxn ang="0">
                  <a:pos x="T6" y="T7"/>
                </a:cxn>
                <a:cxn ang="0">
                  <a:pos x="T8" y="T9"/>
                </a:cxn>
                <a:cxn ang="0">
                  <a:pos x="T10" y="T11"/>
                </a:cxn>
              </a:cxnLst>
              <a:rect l="0" t="0" r="r" b="b"/>
              <a:pathLst>
                <a:path w="130" h="157">
                  <a:moveTo>
                    <a:pt x="0" y="81"/>
                  </a:moveTo>
                  <a:lnTo>
                    <a:pt x="0" y="0"/>
                  </a:lnTo>
                  <a:lnTo>
                    <a:pt x="130" y="0"/>
                  </a:lnTo>
                  <a:lnTo>
                    <a:pt x="130" y="157"/>
                  </a:lnTo>
                  <a:lnTo>
                    <a:pt x="0" y="157"/>
                  </a:lnTo>
                  <a:lnTo>
                    <a:pt x="0" y="14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1" name="Freeform 272">
              <a:extLst>
                <a:ext uri="{FF2B5EF4-FFF2-40B4-BE49-F238E27FC236}">
                  <a16:creationId xmlns:a16="http://schemas.microsoft.com/office/drawing/2014/main" id="{1191CF95-6C51-43A4-B8A6-8205B2089528}"/>
                </a:ext>
              </a:extLst>
            </p:cNvPr>
            <p:cNvSpPr>
              <a:spLocks/>
            </p:cNvSpPr>
            <p:nvPr/>
          </p:nvSpPr>
          <p:spPr bwMode="auto">
            <a:xfrm>
              <a:off x="9075738" y="4699001"/>
              <a:ext cx="68263" cy="85725"/>
            </a:xfrm>
            <a:custGeom>
              <a:avLst/>
              <a:gdLst>
                <a:gd name="T0" fmla="*/ 22 w 43"/>
                <a:gd name="T1" fmla="*/ 54 h 54"/>
                <a:gd name="T2" fmla="*/ 22 w 43"/>
                <a:gd name="T3" fmla="*/ 54 h 54"/>
                <a:gd name="T4" fmla="*/ 26 w 43"/>
                <a:gd name="T5" fmla="*/ 54 h 54"/>
                <a:gd name="T6" fmla="*/ 30 w 43"/>
                <a:gd name="T7" fmla="*/ 53 h 54"/>
                <a:gd name="T8" fmla="*/ 34 w 43"/>
                <a:gd name="T9" fmla="*/ 50 h 54"/>
                <a:gd name="T10" fmla="*/ 36 w 43"/>
                <a:gd name="T11" fmla="*/ 47 h 54"/>
                <a:gd name="T12" fmla="*/ 39 w 43"/>
                <a:gd name="T13" fmla="*/ 43 h 54"/>
                <a:gd name="T14" fmla="*/ 42 w 43"/>
                <a:gd name="T15" fmla="*/ 41 h 54"/>
                <a:gd name="T16" fmla="*/ 43 w 43"/>
                <a:gd name="T17" fmla="*/ 35 h 54"/>
                <a:gd name="T18" fmla="*/ 43 w 43"/>
                <a:gd name="T19" fmla="*/ 31 h 54"/>
                <a:gd name="T20" fmla="*/ 43 w 43"/>
                <a:gd name="T21" fmla="*/ 23 h 54"/>
                <a:gd name="T22" fmla="*/ 43 w 43"/>
                <a:gd name="T23" fmla="*/ 23 h 54"/>
                <a:gd name="T24" fmla="*/ 43 w 43"/>
                <a:gd name="T25" fmla="*/ 19 h 54"/>
                <a:gd name="T26" fmla="*/ 42 w 43"/>
                <a:gd name="T27" fmla="*/ 14 h 54"/>
                <a:gd name="T28" fmla="*/ 39 w 43"/>
                <a:gd name="T29" fmla="*/ 11 h 54"/>
                <a:gd name="T30" fmla="*/ 36 w 43"/>
                <a:gd name="T31" fmla="*/ 7 h 54"/>
                <a:gd name="T32" fmla="*/ 34 w 43"/>
                <a:gd name="T33" fmla="*/ 4 h 54"/>
                <a:gd name="T34" fmla="*/ 30 w 43"/>
                <a:gd name="T35" fmla="*/ 1 h 54"/>
                <a:gd name="T36" fmla="*/ 26 w 43"/>
                <a:gd name="T37" fmla="*/ 0 h 54"/>
                <a:gd name="T38" fmla="*/ 22 w 43"/>
                <a:gd name="T39" fmla="*/ 0 h 54"/>
                <a:gd name="T40" fmla="*/ 22 w 43"/>
                <a:gd name="T41" fmla="*/ 0 h 54"/>
                <a:gd name="T42" fmla="*/ 17 w 43"/>
                <a:gd name="T43" fmla="*/ 0 h 54"/>
                <a:gd name="T44" fmla="*/ 13 w 43"/>
                <a:gd name="T45" fmla="*/ 1 h 54"/>
                <a:gd name="T46" fmla="*/ 9 w 43"/>
                <a:gd name="T47" fmla="*/ 4 h 54"/>
                <a:gd name="T48" fmla="*/ 7 w 43"/>
                <a:gd name="T49" fmla="*/ 7 h 54"/>
                <a:gd name="T50" fmla="*/ 4 w 43"/>
                <a:gd name="T51" fmla="*/ 11 h 54"/>
                <a:gd name="T52" fmla="*/ 1 w 43"/>
                <a:gd name="T53" fmla="*/ 14 h 54"/>
                <a:gd name="T54" fmla="*/ 0 w 43"/>
                <a:gd name="T55" fmla="*/ 19 h 54"/>
                <a:gd name="T56" fmla="*/ 0 w 43"/>
                <a:gd name="T57" fmla="*/ 23 h 54"/>
                <a:gd name="T58" fmla="*/ 0 w 43"/>
                <a:gd name="T59" fmla="*/ 31 h 54"/>
                <a:gd name="T60" fmla="*/ 0 w 43"/>
                <a:gd name="T61" fmla="*/ 31 h 54"/>
                <a:gd name="T62" fmla="*/ 0 w 43"/>
                <a:gd name="T63" fmla="*/ 35 h 54"/>
                <a:gd name="T64" fmla="*/ 1 w 43"/>
                <a:gd name="T65" fmla="*/ 41 h 54"/>
                <a:gd name="T66" fmla="*/ 4 w 43"/>
                <a:gd name="T67" fmla="*/ 43 h 54"/>
                <a:gd name="T68" fmla="*/ 7 w 43"/>
                <a:gd name="T69" fmla="*/ 47 h 54"/>
                <a:gd name="T70" fmla="*/ 9 w 43"/>
                <a:gd name="T71" fmla="*/ 50 h 54"/>
                <a:gd name="T72" fmla="*/ 13 w 43"/>
                <a:gd name="T73" fmla="*/ 53 h 54"/>
                <a:gd name="T74" fmla="*/ 17 w 43"/>
                <a:gd name="T75" fmla="*/ 54 h 54"/>
                <a:gd name="T76" fmla="*/ 22 w 43"/>
                <a:gd name="T77" fmla="*/ 54 h 54"/>
                <a:gd name="T78" fmla="*/ 22 w 43"/>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4">
                  <a:moveTo>
                    <a:pt x="22" y="54"/>
                  </a:moveTo>
                  <a:lnTo>
                    <a:pt x="22" y="54"/>
                  </a:lnTo>
                  <a:lnTo>
                    <a:pt x="26" y="54"/>
                  </a:lnTo>
                  <a:lnTo>
                    <a:pt x="30" y="53"/>
                  </a:lnTo>
                  <a:lnTo>
                    <a:pt x="34" y="50"/>
                  </a:lnTo>
                  <a:lnTo>
                    <a:pt x="36" y="47"/>
                  </a:lnTo>
                  <a:lnTo>
                    <a:pt x="39" y="43"/>
                  </a:lnTo>
                  <a:lnTo>
                    <a:pt x="42" y="41"/>
                  </a:lnTo>
                  <a:lnTo>
                    <a:pt x="43" y="35"/>
                  </a:lnTo>
                  <a:lnTo>
                    <a:pt x="43" y="31"/>
                  </a:lnTo>
                  <a:lnTo>
                    <a:pt x="43" y="23"/>
                  </a:lnTo>
                  <a:lnTo>
                    <a:pt x="43" y="23"/>
                  </a:lnTo>
                  <a:lnTo>
                    <a:pt x="43" y="19"/>
                  </a:lnTo>
                  <a:lnTo>
                    <a:pt x="42" y="14"/>
                  </a:lnTo>
                  <a:lnTo>
                    <a:pt x="39" y="11"/>
                  </a:lnTo>
                  <a:lnTo>
                    <a:pt x="36" y="7"/>
                  </a:lnTo>
                  <a:lnTo>
                    <a:pt x="34" y="4"/>
                  </a:lnTo>
                  <a:lnTo>
                    <a:pt x="30" y="1"/>
                  </a:lnTo>
                  <a:lnTo>
                    <a:pt x="26" y="0"/>
                  </a:lnTo>
                  <a:lnTo>
                    <a:pt x="22" y="0"/>
                  </a:lnTo>
                  <a:lnTo>
                    <a:pt x="22" y="0"/>
                  </a:lnTo>
                  <a:lnTo>
                    <a:pt x="17" y="0"/>
                  </a:lnTo>
                  <a:lnTo>
                    <a:pt x="13" y="1"/>
                  </a:lnTo>
                  <a:lnTo>
                    <a:pt x="9" y="4"/>
                  </a:lnTo>
                  <a:lnTo>
                    <a:pt x="7" y="7"/>
                  </a:lnTo>
                  <a:lnTo>
                    <a:pt x="4" y="11"/>
                  </a:lnTo>
                  <a:lnTo>
                    <a:pt x="1" y="14"/>
                  </a:lnTo>
                  <a:lnTo>
                    <a:pt x="0" y="19"/>
                  </a:lnTo>
                  <a:lnTo>
                    <a:pt x="0" y="23"/>
                  </a:lnTo>
                  <a:lnTo>
                    <a:pt x="0" y="31"/>
                  </a:lnTo>
                  <a:lnTo>
                    <a:pt x="0" y="31"/>
                  </a:lnTo>
                  <a:lnTo>
                    <a:pt x="0" y="35"/>
                  </a:lnTo>
                  <a:lnTo>
                    <a:pt x="1" y="41"/>
                  </a:lnTo>
                  <a:lnTo>
                    <a:pt x="4" y="43"/>
                  </a:lnTo>
                  <a:lnTo>
                    <a:pt x="7" y="47"/>
                  </a:lnTo>
                  <a:lnTo>
                    <a:pt x="9" y="50"/>
                  </a:lnTo>
                  <a:lnTo>
                    <a:pt x="13" y="53"/>
                  </a:lnTo>
                  <a:lnTo>
                    <a:pt x="17"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2" name="Freeform 273">
              <a:extLst>
                <a:ext uri="{FF2B5EF4-FFF2-40B4-BE49-F238E27FC236}">
                  <a16:creationId xmlns:a16="http://schemas.microsoft.com/office/drawing/2014/main" id="{F2304C6D-23C8-4BE5-B27F-E72F4EA7A424}"/>
                </a:ext>
              </a:extLst>
            </p:cNvPr>
            <p:cNvSpPr>
              <a:spLocks/>
            </p:cNvSpPr>
            <p:nvPr/>
          </p:nvSpPr>
          <p:spPr bwMode="auto">
            <a:xfrm>
              <a:off x="9032875" y="4810126"/>
              <a:ext cx="212725" cy="241300"/>
            </a:xfrm>
            <a:custGeom>
              <a:avLst/>
              <a:gdLst>
                <a:gd name="T0" fmla="*/ 76 w 134"/>
                <a:gd name="T1" fmla="*/ 152 h 152"/>
                <a:gd name="T2" fmla="*/ 76 w 134"/>
                <a:gd name="T3" fmla="*/ 38 h 152"/>
                <a:gd name="T4" fmla="*/ 76 w 134"/>
                <a:gd name="T5" fmla="*/ 38 h 152"/>
                <a:gd name="T6" fmla="*/ 85 w 134"/>
                <a:gd name="T7" fmla="*/ 43 h 152"/>
                <a:gd name="T8" fmla="*/ 92 w 134"/>
                <a:gd name="T9" fmla="*/ 48 h 152"/>
                <a:gd name="T10" fmla="*/ 97 w 134"/>
                <a:gd name="T11" fmla="*/ 49 h 152"/>
                <a:gd name="T12" fmla="*/ 97 w 134"/>
                <a:gd name="T13" fmla="*/ 49 h 152"/>
                <a:gd name="T14" fmla="*/ 101 w 134"/>
                <a:gd name="T15" fmla="*/ 48 h 152"/>
                <a:gd name="T16" fmla="*/ 107 w 134"/>
                <a:gd name="T17" fmla="*/ 46 h 152"/>
                <a:gd name="T18" fmla="*/ 112 w 134"/>
                <a:gd name="T19" fmla="*/ 42 h 152"/>
                <a:gd name="T20" fmla="*/ 119 w 134"/>
                <a:gd name="T21" fmla="*/ 38 h 152"/>
                <a:gd name="T22" fmla="*/ 119 w 134"/>
                <a:gd name="T23" fmla="*/ 38 h 152"/>
                <a:gd name="T24" fmla="*/ 132 w 134"/>
                <a:gd name="T25" fmla="*/ 27 h 152"/>
                <a:gd name="T26" fmla="*/ 132 w 134"/>
                <a:gd name="T27" fmla="*/ 27 h 152"/>
                <a:gd name="T28" fmla="*/ 134 w 134"/>
                <a:gd name="T29" fmla="*/ 25 h 152"/>
                <a:gd name="T30" fmla="*/ 134 w 134"/>
                <a:gd name="T31" fmla="*/ 22 h 152"/>
                <a:gd name="T32" fmla="*/ 134 w 134"/>
                <a:gd name="T33" fmla="*/ 19 h 152"/>
                <a:gd name="T34" fmla="*/ 132 w 134"/>
                <a:gd name="T35" fmla="*/ 18 h 152"/>
                <a:gd name="T36" fmla="*/ 131 w 134"/>
                <a:gd name="T37" fmla="*/ 15 h 152"/>
                <a:gd name="T38" fmla="*/ 128 w 134"/>
                <a:gd name="T39" fmla="*/ 14 h 152"/>
                <a:gd name="T40" fmla="*/ 127 w 134"/>
                <a:gd name="T41" fmla="*/ 14 h 152"/>
                <a:gd name="T42" fmla="*/ 123 w 134"/>
                <a:gd name="T43" fmla="*/ 14 h 152"/>
                <a:gd name="T44" fmla="*/ 123 w 134"/>
                <a:gd name="T45" fmla="*/ 14 h 152"/>
                <a:gd name="T46" fmla="*/ 103 w 134"/>
                <a:gd name="T47" fmla="*/ 22 h 152"/>
                <a:gd name="T48" fmla="*/ 103 w 134"/>
                <a:gd name="T49" fmla="*/ 22 h 152"/>
                <a:gd name="T50" fmla="*/ 96 w 134"/>
                <a:gd name="T51" fmla="*/ 15 h 152"/>
                <a:gd name="T52" fmla="*/ 89 w 134"/>
                <a:gd name="T53" fmla="*/ 8 h 152"/>
                <a:gd name="T54" fmla="*/ 84 w 134"/>
                <a:gd name="T55" fmla="*/ 4 h 152"/>
                <a:gd name="T56" fmla="*/ 78 w 134"/>
                <a:gd name="T57" fmla="*/ 3 h 152"/>
                <a:gd name="T58" fmla="*/ 71 w 134"/>
                <a:gd name="T59" fmla="*/ 0 h 152"/>
                <a:gd name="T60" fmla="*/ 65 w 134"/>
                <a:gd name="T61" fmla="*/ 0 h 152"/>
                <a:gd name="T62" fmla="*/ 65 w 134"/>
                <a:gd name="T63" fmla="*/ 0 h 152"/>
                <a:gd name="T64" fmla="*/ 27 w 134"/>
                <a:gd name="T65" fmla="*/ 0 h 152"/>
                <a:gd name="T66" fmla="*/ 27 w 134"/>
                <a:gd name="T67" fmla="*/ 0 h 152"/>
                <a:gd name="T68" fmla="*/ 20 w 134"/>
                <a:gd name="T69" fmla="*/ 0 h 152"/>
                <a:gd name="T70" fmla="*/ 15 w 134"/>
                <a:gd name="T71" fmla="*/ 2 h 152"/>
                <a:gd name="T72" fmla="*/ 9 w 134"/>
                <a:gd name="T73" fmla="*/ 4 h 152"/>
                <a:gd name="T74" fmla="*/ 7 w 134"/>
                <a:gd name="T75" fmla="*/ 7 h 152"/>
                <a:gd name="T76" fmla="*/ 4 w 134"/>
                <a:gd name="T77" fmla="*/ 12 h 152"/>
                <a:gd name="T78" fmla="*/ 1 w 134"/>
                <a:gd name="T79" fmla="*/ 18 h 152"/>
                <a:gd name="T80" fmla="*/ 0 w 134"/>
                <a:gd name="T81" fmla="*/ 25 h 152"/>
                <a:gd name="T82" fmla="*/ 0 w 134"/>
                <a:gd name="T83" fmla="*/ 33 h 152"/>
                <a:gd name="T84" fmla="*/ 0 w 134"/>
                <a:gd name="T85" fmla="*/ 71 h 152"/>
                <a:gd name="T86" fmla="*/ 0 w 134"/>
                <a:gd name="T87" fmla="*/ 71 h 152"/>
                <a:gd name="T88" fmla="*/ 1 w 134"/>
                <a:gd name="T89" fmla="*/ 79 h 152"/>
                <a:gd name="T90" fmla="*/ 4 w 134"/>
                <a:gd name="T91" fmla="*/ 85 h 152"/>
                <a:gd name="T92" fmla="*/ 5 w 134"/>
                <a:gd name="T93" fmla="*/ 88 h 152"/>
                <a:gd name="T94" fmla="*/ 9 w 134"/>
                <a:gd name="T95" fmla="*/ 91 h 152"/>
                <a:gd name="T96" fmla="*/ 12 w 134"/>
                <a:gd name="T97" fmla="*/ 92 h 152"/>
                <a:gd name="T98" fmla="*/ 16 w 134"/>
                <a:gd name="T99" fmla="*/ 9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152">
                  <a:moveTo>
                    <a:pt x="76" y="152"/>
                  </a:moveTo>
                  <a:lnTo>
                    <a:pt x="76" y="38"/>
                  </a:lnTo>
                  <a:lnTo>
                    <a:pt x="76" y="38"/>
                  </a:lnTo>
                  <a:lnTo>
                    <a:pt x="85" y="43"/>
                  </a:lnTo>
                  <a:lnTo>
                    <a:pt x="92" y="48"/>
                  </a:lnTo>
                  <a:lnTo>
                    <a:pt x="97" y="49"/>
                  </a:lnTo>
                  <a:lnTo>
                    <a:pt x="97" y="49"/>
                  </a:lnTo>
                  <a:lnTo>
                    <a:pt x="101" y="48"/>
                  </a:lnTo>
                  <a:lnTo>
                    <a:pt x="107" y="46"/>
                  </a:lnTo>
                  <a:lnTo>
                    <a:pt x="112" y="42"/>
                  </a:lnTo>
                  <a:lnTo>
                    <a:pt x="119" y="38"/>
                  </a:lnTo>
                  <a:lnTo>
                    <a:pt x="119" y="38"/>
                  </a:lnTo>
                  <a:lnTo>
                    <a:pt x="132" y="27"/>
                  </a:lnTo>
                  <a:lnTo>
                    <a:pt x="132" y="27"/>
                  </a:lnTo>
                  <a:lnTo>
                    <a:pt x="134" y="25"/>
                  </a:lnTo>
                  <a:lnTo>
                    <a:pt x="134" y="22"/>
                  </a:lnTo>
                  <a:lnTo>
                    <a:pt x="134" y="19"/>
                  </a:lnTo>
                  <a:lnTo>
                    <a:pt x="132" y="18"/>
                  </a:lnTo>
                  <a:lnTo>
                    <a:pt x="131" y="15"/>
                  </a:lnTo>
                  <a:lnTo>
                    <a:pt x="128" y="14"/>
                  </a:lnTo>
                  <a:lnTo>
                    <a:pt x="127" y="14"/>
                  </a:lnTo>
                  <a:lnTo>
                    <a:pt x="123" y="14"/>
                  </a:lnTo>
                  <a:lnTo>
                    <a:pt x="123" y="14"/>
                  </a:lnTo>
                  <a:lnTo>
                    <a:pt x="103" y="22"/>
                  </a:lnTo>
                  <a:lnTo>
                    <a:pt x="103" y="22"/>
                  </a:lnTo>
                  <a:lnTo>
                    <a:pt x="96" y="15"/>
                  </a:lnTo>
                  <a:lnTo>
                    <a:pt x="89" y="8"/>
                  </a:lnTo>
                  <a:lnTo>
                    <a:pt x="84" y="4"/>
                  </a:lnTo>
                  <a:lnTo>
                    <a:pt x="78" y="3"/>
                  </a:lnTo>
                  <a:lnTo>
                    <a:pt x="71" y="0"/>
                  </a:lnTo>
                  <a:lnTo>
                    <a:pt x="65" y="0"/>
                  </a:lnTo>
                  <a:lnTo>
                    <a:pt x="65" y="0"/>
                  </a:lnTo>
                  <a:lnTo>
                    <a:pt x="27" y="0"/>
                  </a:lnTo>
                  <a:lnTo>
                    <a:pt x="27" y="0"/>
                  </a:lnTo>
                  <a:lnTo>
                    <a:pt x="20" y="0"/>
                  </a:lnTo>
                  <a:lnTo>
                    <a:pt x="15" y="2"/>
                  </a:lnTo>
                  <a:lnTo>
                    <a:pt x="9" y="4"/>
                  </a:lnTo>
                  <a:lnTo>
                    <a:pt x="7" y="7"/>
                  </a:lnTo>
                  <a:lnTo>
                    <a:pt x="4" y="12"/>
                  </a:lnTo>
                  <a:lnTo>
                    <a:pt x="1" y="18"/>
                  </a:lnTo>
                  <a:lnTo>
                    <a:pt x="0" y="25"/>
                  </a:lnTo>
                  <a:lnTo>
                    <a:pt x="0" y="33"/>
                  </a:lnTo>
                  <a:lnTo>
                    <a:pt x="0" y="71"/>
                  </a:lnTo>
                  <a:lnTo>
                    <a:pt x="0" y="71"/>
                  </a:lnTo>
                  <a:lnTo>
                    <a:pt x="1" y="79"/>
                  </a:lnTo>
                  <a:lnTo>
                    <a:pt x="4" y="85"/>
                  </a:lnTo>
                  <a:lnTo>
                    <a:pt x="5" y="88"/>
                  </a:lnTo>
                  <a:lnTo>
                    <a:pt x="9" y="91"/>
                  </a:lnTo>
                  <a:lnTo>
                    <a:pt x="12" y="92"/>
                  </a:lnTo>
                  <a:lnTo>
                    <a:pt x="16" y="9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3" name="Line 274">
              <a:extLst>
                <a:ext uri="{FF2B5EF4-FFF2-40B4-BE49-F238E27FC236}">
                  <a16:creationId xmlns:a16="http://schemas.microsoft.com/office/drawing/2014/main" id="{229D134E-4465-46F9-BEF4-2E874423DF6C}"/>
                </a:ext>
              </a:extLst>
            </p:cNvPr>
            <p:cNvSpPr>
              <a:spLocks noChangeShapeType="1"/>
            </p:cNvSpPr>
            <p:nvPr/>
          </p:nvSpPr>
          <p:spPr bwMode="auto">
            <a:xfrm>
              <a:off x="9110663" y="4930776"/>
              <a:ext cx="0" cy="12065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4" name="Line 275">
              <a:extLst>
                <a:ext uri="{FF2B5EF4-FFF2-40B4-BE49-F238E27FC236}">
                  <a16:creationId xmlns:a16="http://schemas.microsoft.com/office/drawing/2014/main" id="{1147E85F-712E-4D0F-A524-85772128A0A8}"/>
                </a:ext>
              </a:extLst>
            </p:cNvPr>
            <p:cNvSpPr>
              <a:spLocks noChangeShapeType="1"/>
            </p:cNvSpPr>
            <p:nvPr/>
          </p:nvSpPr>
          <p:spPr bwMode="auto">
            <a:xfrm>
              <a:off x="9066213" y="4862513"/>
              <a:ext cx="0" cy="18891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5" name="Line 276">
              <a:extLst>
                <a:ext uri="{FF2B5EF4-FFF2-40B4-BE49-F238E27FC236}">
                  <a16:creationId xmlns:a16="http://schemas.microsoft.com/office/drawing/2014/main" id="{9B43B5F3-C9F5-4762-B638-58EC8FC8215D}"/>
                </a:ext>
              </a:extLst>
            </p:cNvPr>
            <p:cNvSpPr>
              <a:spLocks noChangeShapeType="1"/>
            </p:cNvSpPr>
            <p:nvPr/>
          </p:nvSpPr>
          <p:spPr bwMode="auto">
            <a:xfrm>
              <a:off x="9272588" y="4724401"/>
              <a:ext cx="0" cy="153988"/>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6" name="Line 277">
              <a:extLst>
                <a:ext uri="{FF2B5EF4-FFF2-40B4-BE49-F238E27FC236}">
                  <a16:creationId xmlns:a16="http://schemas.microsoft.com/office/drawing/2014/main" id="{E569188D-4D09-42E3-A636-96E30C907716}"/>
                </a:ext>
              </a:extLst>
            </p:cNvPr>
            <p:cNvSpPr>
              <a:spLocks noChangeShapeType="1"/>
            </p:cNvSpPr>
            <p:nvPr/>
          </p:nvSpPr>
          <p:spPr bwMode="auto">
            <a:xfrm>
              <a:off x="9315450" y="4802188"/>
              <a:ext cx="0" cy="7620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17" name="Line 278">
              <a:extLst>
                <a:ext uri="{FF2B5EF4-FFF2-40B4-BE49-F238E27FC236}">
                  <a16:creationId xmlns:a16="http://schemas.microsoft.com/office/drawing/2014/main" id="{88CF415C-CC68-4C9C-B372-3C7E1EE737A1}"/>
                </a:ext>
              </a:extLst>
            </p:cNvPr>
            <p:cNvSpPr>
              <a:spLocks noChangeShapeType="1"/>
            </p:cNvSpPr>
            <p:nvPr/>
          </p:nvSpPr>
          <p:spPr bwMode="auto">
            <a:xfrm>
              <a:off x="9358313" y="4759326"/>
              <a:ext cx="0" cy="11906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grpSp>
      <p:grpSp>
        <p:nvGrpSpPr>
          <p:cNvPr id="18" name="Agrupar 17">
            <a:extLst>
              <a:ext uri="{FF2B5EF4-FFF2-40B4-BE49-F238E27FC236}">
                <a16:creationId xmlns:a16="http://schemas.microsoft.com/office/drawing/2014/main" id="{3CD26439-2CA1-48E4-9932-3D608C62630F}"/>
              </a:ext>
            </a:extLst>
          </p:cNvPr>
          <p:cNvGrpSpPr/>
          <p:nvPr/>
        </p:nvGrpSpPr>
        <p:grpSpPr>
          <a:xfrm>
            <a:off x="6414038" y="2009475"/>
            <a:ext cx="585331" cy="488750"/>
            <a:chOff x="9718675" y="4664076"/>
            <a:chExt cx="395288" cy="369887"/>
          </a:xfrm>
        </p:grpSpPr>
        <p:sp>
          <p:nvSpPr>
            <p:cNvPr id="19" name="Freeform 279">
              <a:extLst>
                <a:ext uri="{FF2B5EF4-FFF2-40B4-BE49-F238E27FC236}">
                  <a16:creationId xmlns:a16="http://schemas.microsoft.com/office/drawing/2014/main" id="{97E09043-3912-422B-A99A-25D96F112704}"/>
                </a:ext>
              </a:extLst>
            </p:cNvPr>
            <p:cNvSpPr>
              <a:spLocks/>
            </p:cNvSpPr>
            <p:nvPr/>
          </p:nvSpPr>
          <p:spPr bwMode="auto">
            <a:xfrm>
              <a:off x="9813925" y="4664076"/>
              <a:ext cx="300038" cy="261938"/>
            </a:xfrm>
            <a:custGeom>
              <a:avLst/>
              <a:gdLst>
                <a:gd name="T0" fmla="*/ 49 w 189"/>
                <a:gd name="T1" fmla="*/ 125 h 165"/>
                <a:gd name="T2" fmla="*/ 65 w 189"/>
                <a:gd name="T3" fmla="*/ 125 h 165"/>
                <a:gd name="T4" fmla="*/ 65 w 189"/>
                <a:gd name="T5" fmla="*/ 160 h 165"/>
                <a:gd name="T6" fmla="*/ 65 w 189"/>
                <a:gd name="T7" fmla="*/ 160 h 165"/>
                <a:gd name="T8" fmla="*/ 66 w 189"/>
                <a:gd name="T9" fmla="*/ 164 h 165"/>
                <a:gd name="T10" fmla="*/ 67 w 189"/>
                <a:gd name="T11" fmla="*/ 165 h 165"/>
                <a:gd name="T12" fmla="*/ 71 w 189"/>
                <a:gd name="T13" fmla="*/ 165 h 165"/>
                <a:gd name="T14" fmla="*/ 74 w 189"/>
                <a:gd name="T15" fmla="*/ 164 h 165"/>
                <a:gd name="T16" fmla="*/ 113 w 189"/>
                <a:gd name="T17" fmla="*/ 125 h 165"/>
                <a:gd name="T18" fmla="*/ 189 w 189"/>
                <a:gd name="T19" fmla="*/ 125 h 165"/>
                <a:gd name="T20" fmla="*/ 189 w 189"/>
                <a:gd name="T21" fmla="*/ 0 h 165"/>
                <a:gd name="T22" fmla="*/ 0 w 189"/>
                <a:gd name="T23" fmla="*/ 0 h 165"/>
                <a:gd name="T24" fmla="*/ 0 w 189"/>
                <a:gd name="T25" fmla="*/ 7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65">
                  <a:moveTo>
                    <a:pt x="49" y="125"/>
                  </a:moveTo>
                  <a:lnTo>
                    <a:pt x="65" y="125"/>
                  </a:lnTo>
                  <a:lnTo>
                    <a:pt x="65" y="160"/>
                  </a:lnTo>
                  <a:lnTo>
                    <a:pt x="65" y="160"/>
                  </a:lnTo>
                  <a:lnTo>
                    <a:pt x="66" y="164"/>
                  </a:lnTo>
                  <a:lnTo>
                    <a:pt x="67" y="165"/>
                  </a:lnTo>
                  <a:lnTo>
                    <a:pt x="71" y="165"/>
                  </a:lnTo>
                  <a:lnTo>
                    <a:pt x="74" y="164"/>
                  </a:lnTo>
                  <a:lnTo>
                    <a:pt x="113" y="125"/>
                  </a:lnTo>
                  <a:lnTo>
                    <a:pt x="189" y="125"/>
                  </a:lnTo>
                  <a:lnTo>
                    <a:pt x="189" y="0"/>
                  </a:lnTo>
                  <a:lnTo>
                    <a:pt x="0" y="0"/>
                  </a:lnTo>
                  <a:lnTo>
                    <a:pt x="0" y="71"/>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0" name="Freeform 280">
              <a:extLst>
                <a:ext uri="{FF2B5EF4-FFF2-40B4-BE49-F238E27FC236}">
                  <a16:creationId xmlns:a16="http://schemas.microsoft.com/office/drawing/2014/main" id="{1604DF79-EBA3-427D-931B-966826CE542E}"/>
                </a:ext>
              </a:extLst>
            </p:cNvPr>
            <p:cNvSpPr>
              <a:spLocks/>
            </p:cNvSpPr>
            <p:nvPr/>
          </p:nvSpPr>
          <p:spPr bwMode="auto">
            <a:xfrm>
              <a:off x="9771063" y="4792663"/>
              <a:ext cx="103188" cy="130175"/>
            </a:xfrm>
            <a:custGeom>
              <a:avLst/>
              <a:gdLst>
                <a:gd name="T0" fmla="*/ 32 w 65"/>
                <a:gd name="T1" fmla="*/ 0 h 82"/>
                <a:gd name="T2" fmla="*/ 32 w 65"/>
                <a:gd name="T3" fmla="*/ 0 h 82"/>
                <a:gd name="T4" fmla="*/ 39 w 65"/>
                <a:gd name="T5" fmla="*/ 0 h 82"/>
                <a:gd name="T6" fmla="*/ 44 w 65"/>
                <a:gd name="T7" fmla="*/ 3 h 82"/>
                <a:gd name="T8" fmla="*/ 50 w 65"/>
                <a:gd name="T9" fmla="*/ 6 h 82"/>
                <a:gd name="T10" fmla="*/ 55 w 65"/>
                <a:gd name="T11" fmla="*/ 10 h 82"/>
                <a:gd name="T12" fmla="*/ 59 w 65"/>
                <a:gd name="T13" fmla="*/ 15 h 82"/>
                <a:gd name="T14" fmla="*/ 62 w 65"/>
                <a:gd name="T15" fmla="*/ 22 h 82"/>
                <a:gd name="T16" fmla="*/ 65 w 65"/>
                <a:gd name="T17" fmla="*/ 30 h 82"/>
                <a:gd name="T18" fmla="*/ 65 w 65"/>
                <a:gd name="T19" fmla="*/ 41 h 82"/>
                <a:gd name="T20" fmla="*/ 65 w 65"/>
                <a:gd name="T21" fmla="*/ 41 h 82"/>
                <a:gd name="T22" fmla="*/ 65 w 65"/>
                <a:gd name="T23" fmla="*/ 52 h 82"/>
                <a:gd name="T24" fmla="*/ 62 w 65"/>
                <a:gd name="T25" fmla="*/ 60 h 82"/>
                <a:gd name="T26" fmla="*/ 59 w 65"/>
                <a:gd name="T27" fmla="*/ 67 h 82"/>
                <a:gd name="T28" fmla="*/ 55 w 65"/>
                <a:gd name="T29" fmla="*/ 72 h 82"/>
                <a:gd name="T30" fmla="*/ 50 w 65"/>
                <a:gd name="T31" fmla="*/ 76 h 82"/>
                <a:gd name="T32" fmla="*/ 44 w 65"/>
                <a:gd name="T33" fmla="*/ 79 h 82"/>
                <a:gd name="T34" fmla="*/ 39 w 65"/>
                <a:gd name="T35" fmla="*/ 80 h 82"/>
                <a:gd name="T36" fmla="*/ 32 w 65"/>
                <a:gd name="T37" fmla="*/ 82 h 82"/>
                <a:gd name="T38" fmla="*/ 32 w 65"/>
                <a:gd name="T39" fmla="*/ 82 h 82"/>
                <a:gd name="T40" fmla="*/ 25 w 65"/>
                <a:gd name="T41" fmla="*/ 80 h 82"/>
                <a:gd name="T42" fmla="*/ 20 w 65"/>
                <a:gd name="T43" fmla="*/ 79 h 82"/>
                <a:gd name="T44" fmla="*/ 15 w 65"/>
                <a:gd name="T45" fmla="*/ 76 h 82"/>
                <a:gd name="T46" fmla="*/ 9 w 65"/>
                <a:gd name="T47" fmla="*/ 72 h 82"/>
                <a:gd name="T48" fmla="*/ 5 w 65"/>
                <a:gd name="T49" fmla="*/ 67 h 82"/>
                <a:gd name="T50" fmla="*/ 3 w 65"/>
                <a:gd name="T51" fmla="*/ 60 h 82"/>
                <a:gd name="T52" fmla="*/ 0 w 65"/>
                <a:gd name="T53" fmla="*/ 52 h 82"/>
                <a:gd name="T54" fmla="*/ 0 w 65"/>
                <a:gd name="T55" fmla="*/ 41 h 82"/>
                <a:gd name="T56" fmla="*/ 0 w 65"/>
                <a:gd name="T57" fmla="*/ 41 h 82"/>
                <a:gd name="T58" fmla="*/ 0 w 65"/>
                <a:gd name="T59" fmla="*/ 30 h 82"/>
                <a:gd name="T60" fmla="*/ 3 w 65"/>
                <a:gd name="T61" fmla="*/ 22 h 82"/>
                <a:gd name="T62" fmla="*/ 5 w 65"/>
                <a:gd name="T63" fmla="*/ 15 h 82"/>
                <a:gd name="T64" fmla="*/ 9 w 65"/>
                <a:gd name="T65" fmla="*/ 10 h 82"/>
                <a:gd name="T66" fmla="*/ 15 w 65"/>
                <a:gd name="T67" fmla="*/ 6 h 82"/>
                <a:gd name="T68" fmla="*/ 20 w 65"/>
                <a:gd name="T69" fmla="*/ 3 h 82"/>
                <a:gd name="T70" fmla="*/ 25 w 65"/>
                <a:gd name="T71" fmla="*/ 0 h 82"/>
                <a:gd name="T72" fmla="*/ 32 w 65"/>
                <a:gd name="T7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2">
                  <a:moveTo>
                    <a:pt x="32" y="0"/>
                  </a:moveTo>
                  <a:lnTo>
                    <a:pt x="32" y="0"/>
                  </a:lnTo>
                  <a:lnTo>
                    <a:pt x="39" y="0"/>
                  </a:lnTo>
                  <a:lnTo>
                    <a:pt x="44" y="3"/>
                  </a:lnTo>
                  <a:lnTo>
                    <a:pt x="50" y="6"/>
                  </a:lnTo>
                  <a:lnTo>
                    <a:pt x="55" y="10"/>
                  </a:lnTo>
                  <a:lnTo>
                    <a:pt x="59" y="15"/>
                  </a:lnTo>
                  <a:lnTo>
                    <a:pt x="62" y="22"/>
                  </a:lnTo>
                  <a:lnTo>
                    <a:pt x="65" y="30"/>
                  </a:lnTo>
                  <a:lnTo>
                    <a:pt x="65" y="41"/>
                  </a:lnTo>
                  <a:lnTo>
                    <a:pt x="65" y="41"/>
                  </a:lnTo>
                  <a:lnTo>
                    <a:pt x="65" y="52"/>
                  </a:lnTo>
                  <a:lnTo>
                    <a:pt x="62" y="60"/>
                  </a:lnTo>
                  <a:lnTo>
                    <a:pt x="59" y="67"/>
                  </a:lnTo>
                  <a:lnTo>
                    <a:pt x="55" y="72"/>
                  </a:lnTo>
                  <a:lnTo>
                    <a:pt x="50" y="76"/>
                  </a:lnTo>
                  <a:lnTo>
                    <a:pt x="44" y="79"/>
                  </a:lnTo>
                  <a:lnTo>
                    <a:pt x="39" y="80"/>
                  </a:lnTo>
                  <a:lnTo>
                    <a:pt x="32" y="82"/>
                  </a:lnTo>
                  <a:lnTo>
                    <a:pt x="32" y="82"/>
                  </a:lnTo>
                  <a:lnTo>
                    <a:pt x="25" y="80"/>
                  </a:lnTo>
                  <a:lnTo>
                    <a:pt x="20" y="79"/>
                  </a:lnTo>
                  <a:lnTo>
                    <a:pt x="15" y="76"/>
                  </a:lnTo>
                  <a:lnTo>
                    <a:pt x="9" y="72"/>
                  </a:lnTo>
                  <a:lnTo>
                    <a:pt x="5" y="67"/>
                  </a:lnTo>
                  <a:lnTo>
                    <a:pt x="3" y="60"/>
                  </a:lnTo>
                  <a:lnTo>
                    <a:pt x="0" y="52"/>
                  </a:lnTo>
                  <a:lnTo>
                    <a:pt x="0" y="41"/>
                  </a:lnTo>
                  <a:lnTo>
                    <a:pt x="0" y="41"/>
                  </a:lnTo>
                  <a:lnTo>
                    <a:pt x="0" y="30"/>
                  </a:lnTo>
                  <a:lnTo>
                    <a:pt x="3" y="22"/>
                  </a:lnTo>
                  <a:lnTo>
                    <a:pt x="5" y="15"/>
                  </a:lnTo>
                  <a:lnTo>
                    <a:pt x="9" y="10"/>
                  </a:lnTo>
                  <a:lnTo>
                    <a:pt x="15" y="6"/>
                  </a:lnTo>
                  <a:lnTo>
                    <a:pt x="20" y="3"/>
                  </a:lnTo>
                  <a:lnTo>
                    <a:pt x="25"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1" name="Freeform 281">
              <a:extLst>
                <a:ext uri="{FF2B5EF4-FFF2-40B4-BE49-F238E27FC236}">
                  <a16:creationId xmlns:a16="http://schemas.microsoft.com/office/drawing/2014/main" id="{28785FCE-8A9A-4A1E-8A29-76F16D27B4B3}"/>
                </a:ext>
              </a:extLst>
            </p:cNvPr>
            <p:cNvSpPr>
              <a:spLocks/>
            </p:cNvSpPr>
            <p:nvPr/>
          </p:nvSpPr>
          <p:spPr bwMode="auto">
            <a:xfrm>
              <a:off x="9718675" y="4948238"/>
              <a:ext cx="206375" cy="85725"/>
            </a:xfrm>
            <a:custGeom>
              <a:avLst/>
              <a:gdLst>
                <a:gd name="T0" fmla="*/ 65 w 130"/>
                <a:gd name="T1" fmla="*/ 0 h 54"/>
                <a:gd name="T2" fmla="*/ 65 w 130"/>
                <a:gd name="T3" fmla="*/ 0 h 54"/>
                <a:gd name="T4" fmla="*/ 50 w 130"/>
                <a:gd name="T5" fmla="*/ 1 h 54"/>
                <a:gd name="T6" fmla="*/ 37 w 130"/>
                <a:gd name="T7" fmla="*/ 4 h 54"/>
                <a:gd name="T8" fmla="*/ 26 w 130"/>
                <a:gd name="T9" fmla="*/ 8 h 54"/>
                <a:gd name="T10" fmla="*/ 17 w 130"/>
                <a:gd name="T11" fmla="*/ 12 h 54"/>
                <a:gd name="T12" fmla="*/ 10 w 130"/>
                <a:gd name="T13" fmla="*/ 19 h 54"/>
                <a:gd name="T14" fmla="*/ 4 w 130"/>
                <a:gd name="T15" fmla="*/ 24 h 54"/>
                <a:gd name="T16" fmla="*/ 2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9 w 130"/>
                <a:gd name="T35" fmla="*/ 31 h 54"/>
                <a:gd name="T36" fmla="*/ 126 w 130"/>
                <a:gd name="T37" fmla="*/ 24 h 54"/>
                <a:gd name="T38" fmla="*/ 121 w 130"/>
                <a:gd name="T39" fmla="*/ 19 h 54"/>
                <a:gd name="T40" fmla="*/ 114 w 130"/>
                <a:gd name="T41" fmla="*/ 12 h 54"/>
                <a:gd name="T42" fmla="*/ 104 w 130"/>
                <a:gd name="T43" fmla="*/ 8 h 54"/>
                <a:gd name="T44" fmla="*/ 94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7" y="4"/>
                  </a:lnTo>
                  <a:lnTo>
                    <a:pt x="26" y="8"/>
                  </a:lnTo>
                  <a:lnTo>
                    <a:pt x="17" y="12"/>
                  </a:lnTo>
                  <a:lnTo>
                    <a:pt x="10" y="19"/>
                  </a:lnTo>
                  <a:lnTo>
                    <a:pt x="4" y="24"/>
                  </a:lnTo>
                  <a:lnTo>
                    <a:pt x="2" y="31"/>
                  </a:lnTo>
                  <a:lnTo>
                    <a:pt x="0" y="38"/>
                  </a:lnTo>
                  <a:lnTo>
                    <a:pt x="0" y="38"/>
                  </a:lnTo>
                  <a:lnTo>
                    <a:pt x="0" y="54"/>
                  </a:lnTo>
                  <a:lnTo>
                    <a:pt x="65" y="54"/>
                  </a:lnTo>
                  <a:lnTo>
                    <a:pt x="130" y="54"/>
                  </a:lnTo>
                  <a:lnTo>
                    <a:pt x="130" y="54"/>
                  </a:lnTo>
                  <a:lnTo>
                    <a:pt x="130" y="38"/>
                  </a:lnTo>
                  <a:lnTo>
                    <a:pt x="130" y="38"/>
                  </a:lnTo>
                  <a:lnTo>
                    <a:pt x="129" y="31"/>
                  </a:lnTo>
                  <a:lnTo>
                    <a:pt x="126" y="24"/>
                  </a:lnTo>
                  <a:lnTo>
                    <a:pt x="121" y="19"/>
                  </a:lnTo>
                  <a:lnTo>
                    <a:pt x="114" y="12"/>
                  </a:lnTo>
                  <a:lnTo>
                    <a:pt x="104" y="8"/>
                  </a:lnTo>
                  <a:lnTo>
                    <a:pt x="94"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2" name="Freeform 282">
              <a:extLst>
                <a:ext uri="{FF2B5EF4-FFF2-40B4-BE49-F238E27FC236}">
                  <a16:creationId xmlns:a16="http://schemas.microsoft.com/office/drawing/2014/main" id="{3684694F-2060-43CE-9F7A-0D750544A052}"/>
                </a:ext>
              </a:extLst>
            </p:cNvPr>
            <p:cNvSpPr>
              <a:spLocks/>
            </p:cNvSpPr>
            <p:nvPr/>
          </p:nvSpPr>
          <p:spPr bwMode="auto">
            <a:xfrm>
              <a:off x="9907588" y="4716463"/>
              <a:ext cx="146050" cy="93663"/>
            </a:xfrm>
            <a:custGeom>
              <a:avLst/>
              <a:gdLst>
                <a:gd name="T0" fmla="*/ 92 w 92"/>
                <a:gd name="T1" fmla="*/ 0 h 59"/>
                <a:gd name="T2" fmla="*/ 49 w 92"/>
                <a:gd name="T3" fmla="*/ 43 h 59"/>
                <a:gd name="T4" fmla="*/ 33 w 92"/>
                <a:gd name="T5" fmla="*/ 27 h 59"/>
                <a:gd name="T6" fmla="*/ 0 w 92"/>
                <a:gd name="T7" fmla="*/ 59 h 59"/>
              </a:gdLst>
              <a:ahLst/>
              <a:cxnLst>
                <a:cxn ang="0">
                  <a:pos x="T0" y="T1"/>
                </a:cxn>
                <a:cxn ang="0">
                  <a:pos x="T2" y="T3"/>
                </a:cxn>
                <a:cxn ang="0">
                  <a:pos x="T4" y="T5"/>
                </a:cxn>
                <a:cxn ang="0">
                  <a:pos x="T6" y="T7"/>
                </a:cxn>
              </a:cxnLst>
              <a:rect l="0" t="0" r="r" b="b"/>
              <a:pathLst>
                <a:path w="92" h="59">
                  <a:moveTo>
                    <a:pt x="92" y="0"/>
                  </a:moveTo>
                  <a:lnTo>
                    <a:pt x="49" y="43"/>
                  </a:lnTo>
                  <a:lnTo>
                    <a:pt x="33" y="27"/>
                  </a:lnTo>
                  <a:lnTo>
                    <a:pt x="0" y="59"/>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3" name="Freeform 283">
              <a:extLst>
                <a:ext uri="{FF2B5EF4-FFF2-40B4-BE49-F238E27FC236}">
                  <a16:creationId xmlns:a16="http://schemas.microsoft.com/office/drawing/2014/main" id="{583F829F-8A2A-429B-9E56-028EBC5F370B}"/>
                </a:ext>
              </a:extLst>
            </p:cNvPr>
            <p:cNvSpPr>
              <a:spLocks/>
            </p:cNvSpPr>
            <p:nvPr/>
          </p:nvSpPr>
          <p:spPr bwMode="auto">
            <a:xfrm>
              <a:off x="10002838" y="4716463"/>
              <a:ext cx="50800" cy="50800"/>
            </a:xfrm>
            <a:custGeom>
              <a:avLst/>
              <a:gdLst>
                <a:gd name="T0" fmla="*/ 32 w 32"/>
                <a:gd name="T1" fmla="*/ 32 h 32"/>
                <a:gd name="T2" fmla="*/ 32 w 32"/>
                <a:gd name="T3" fmla="*/ 0 h 32"/>
                <a:gd name="T4" fmla="*/ 0 w 32"/>
                <a:gd name="T5" fmla="*/ 0 h 32"/>
              </a:gdLst>
              <a:ahLst/>
              <a:cxnLst>
                <a:cxn ang="0">
                  <a:pos x="T0" y="T1"/>
                </a:cxn>
                <a:cxn ang="0">
                  <a:pos x="T2" y="T3"/>
                </a:cxn>
                <a:cxn ang="0">
                  <a:pos x="T4" y="T5"/>
                </a:cxn>
              </a:cxnLst>
              <a:rect l="0" t="0" r="r" b="b"/>
              <a:pathLst>
                <a:path w="32" h="32">
                  <a:moveTo>
                    <a:pt x="32" y="32"/>
                  </a:moveTo>
                  <a:lnTo>
                    <a:pt x="32" y="0"/>
                  </a:lnTo>
                  <a:lnTo>
                    <a:pt x="0"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grpSp>
      <p:grpSp>
        <p:nvGrpSpPr>
          <p:cNvPr id="24" name="Agrupar 23">
            <a:extLst>
              <a:ext uri="{FF2B5EF4-FFF2-40B4-BE49-F238E27FC236}">
                <a16:creationId xmlns:a16="http://schemas.microsoft.com/office/drawing/2014/main" id="{0948121D-7CC1-464A-8629-CB4D279C6FF2}"/>
              </a:ext>
            </a:extLst>
          </p:cNvPr>
          <p:cNvGrpSpPr/>
          <p:nvPr/>
        </p:nvGrpSpPr>
        <p:grpSpPr>
          <a:xfrm>
            <a:off x="6759974" y="3050649"/>
            <a:ext cx="542467" cy="559528"/>
            <a:chOff x="9753600" y="3282951"/>
            <a:chExt cx="334963" cy="377825"/>
          </a:xfrm>
        </p:grpSpPr>
        <p:sp>
          <p:nvSpPr>
            <p:cNvPr id="25" name="Freeform 186">
              <a:extLst>
                <a:ext uri="{FF2B5EF4-FFF2-40B4-BE49-F238E27FC236}">
                  <a16:creationId xmlns:a16="http://schemas.microsoft.com/office/drawing/2014/main" id="{8FA4B3C1-00E1-4097-A372-76DAC4F05AD4}"/>
                </a:ext>
              </a:extLst>
            </p:cNvPr>
            <p:cNvSpPr>
              <a:spLocks/>
            </p:cNvSpPr>
            <p:nvPr/>
          </p:nvSpPr>
          <p:spPr bwMode="auto">
            <a:xfrm>
              <a:off x="10028238" y="3317876"/>
              <a:ext cx="60325" cy="282575"/>
            </a:xfrm>
            <a:custGeom>
              <a:avLst/>
              <a:gdLst>
                <a:gd name="T0" fmla="*/ 0 w 38"/>
                <a:gd name="T1" fmla="*/ 0 h 178"/>
                <a:gd name="T2" fmla="*/ 38 w 38"/>
                <a:gd name="T3" fmla="*/ 0 h 178"/>
                <a:gd name="T4" fmla="*/ 38 w 38"/>
                <a:gd name="T5" fmla="*/ 178 h 178"/>
                <a:gd name="T6" fmla="*/ 16 w 38"/>
                <a:gd name="T7" fmla="*/ 178 h 178"/>
              </a:gdLst>
              <a:ahLst/>
              <a:cxnLst>
                <a:cxn ang="0">
                  <a:pos x="T0" y="T1"/>
                </a:cxn>
                <a:cxn ang="0">
                  <a:pos x="T2" y="T3"/>
                </a:cxn>
                <a:cxn ang="0">
                  <a:pos x="T4" y="T5"/>
                </a:cxn>
                <a:cxn ang="0">
                  <a:pos x="T6" y="T7"/>
                </a:cxn>
              </a:cxnLst>
              <a:rect l="0" t="0" r="r" b="b"/>
              <a:pathLst>
                <a:path w="38" h="178">
                  <a:moveTo>
                    <a:pt x="0" y="0"/>
                  </a:moveTo>
                  <a:lnTo>
                    <a:pt x="38" y="0"/>
                  </a:lnTo>
                  <a:lnTo>
                    <a:pt x="38" y="178"/>
                  </a:lnTo>
                  <a:lnTo>
                    <a:pt x="16" y="17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6" name="Freeform 187">
              <a:extLst>
                <a:ext uri="{FF2B5EF4-FFF2-40B4-BE49-F238E27FC236}">
                  <a16:creationId xmlns:a16="http://schemas.microsoft.com/office/drawing/2014/main" id="{29157CFD-EFFD-47E1-ADE3-FCA74F1CE831}"/>
                </a:ext>
              </a:extLst>
            </p:cNvPr>
            <p:cNvSpPr>
              <a:spLocks/>
            </p:cNvSpPr>
            <p:nvPr/>
          </p:nvSpPr>
          <p:spPr bwMode="auto">
            <a:xfrm>
              <a:off x="9753600" y="3282951"/>
              <a:ext cx="282575" cy="377825"/>
            </a:xfrm>
            <a:custGeom>
              <a:avLst/>
              <a:gdLst>
                <a:gd name="T0" fmla="*/ 178 w 178"/>
                <a:gd name="T1" fmla="*/ 146 h 238"/>
                <a:gd name="T2" fmla="*/ 162 w 178"/>
                <a:gd name="T3" fmla="*/ 135 h 238"/>
                <a:gd name="T4" fmla="*/ 162 w 178"/>
                <a:gd name="T5" fmla="*/ 0 h 238"/>
                <a:gd name="T6" fmla="*/ 0 w 178"/>
                <a:gd name="T7" fmla="*/ 33 h 238"/>
                <a:gd name="T8" fmla="*/ 0 w 178"/>
                <a:gd name="T9" fmla="*/ 195 h 238"/>
                <a:gd name="T10" fmla="*/ 178 w 178"/>
                <a:gd name="T11" fmla="*/ 238 h 238"/>
                <a:gd name="T12" fmla="*/ 178 w 178"/>
                <a:gd name="T13" fmla="*/ 146 h 238"/>
              </a:gdLst>
              <a:ahLst/>
              <a:cxnLst>
                <a:cxn ang="0">
                  <a:pos x="T0" y="T1"/>
                </a:cxn>
                <a:cxn ang="0">
                  <a:pos x="T2" y="T3"/>
                </a:cxn>
                <a:cxn ang="0">
                  <a:pos x="T4" y="T5"/>
                </a:cxn>
                <a:cxn ang="0">
                  <a:pos x="T6" y="T7"/>
                </a:cxn>
                <a:cxn ang="0">
                  <a:pos x="T8" y="T9"/>
                </a:cxn>
                <a:cxn ang="0">
                  <a:pos x="T10" y="T11"/>
                </a:cxn>
                <a:cxn ang="0">
                  <a:pos x="T12" y="T13"/>
                </a:cxn>
              </a:cxnLst>
              <a:rect l="0" t="0" r="r" b="b"/>
              <a:pathLst>
                <a:path w="178" h="238">
                  <a:moveTo>
                    <a:pt x="178" y="146"/>
                  </a:moveTo>
                  <a:lnTo>
                    <a:pt x="162" y="135"/>
                  </a:lnTo>
                  <a:lnTo>
                    <a:pt x="162" y="0"/>
                  </a:lnTo>
                  <a:lnTo>
                    <a:pt x="0" y="33"/>
                  </a:lnTo>
                  <a:lnTo>
                    <a:pt x="0" y="195"/>
                  </a:lnTo>
                  <a:lnTo>
                    <a:pt x="178" y="238"/>
                  </a:lnTo>
                  <a:lnTo>
                    <a:pt x="178" y="146"/>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7" name="Freeform 188">
              <a:extLst>
                <a:ext uri="{FF2B5EF4-FFF2-40B4-BE49-F238E27FC236}">
                  <a16:creationId xmlns:a16="http://schemas.microsoft.com/office/drawing/2014/main" id="{46C8228D-ED09-41BE-A370-CB25CB69F6BD}"/>
                </a:ext>
              </a:extLst>
            </p:cNvPr>
            <p:cNvSpPr>
              <a:spLocks/>
            </p:cNvSpPr>
            <p:nvPr/>
          </p:nvSpPr>
          <p:spPr bwMode="auto">
            <a:xfrm>
              <a:off x="9796463" y="3378201"/>
              <a:ext cx="171450" cy="171450"/>
            </a:xfrm>
            <a:custGeom>
              <a:avLst/>
              <a:gdLst>
                <a:gd name="T0" fmla="*/ 108 w 108"/>
                <a:gd name="T1" fmla="*/ 54 h 108"/>
                <a:gd name="T2" fmla="*/ 108 w 108"/>
                <a:gd name="T3" fmla="*/ 54 h 108"/>
                <a:gd name="T4" fmla="*/ 107 w 108"/>
                <a:gd name="T5" fmla="*/ 65 h 108"/>
                <a:gd name="T6" fmla="*/ 104 w 108"/>
                <a:gd name="T7" fmla="*/ 75 h 108"/>
                <a:gd name="T8" fmla="*/ 99 w 108"/>
                <a:gd name="T9" fmla="*/ 83 h 108"/>
                <a:gd name="T10" fmla="*/ 92 w 108"/>
                <a:gd name="T11" fmla="*/ 92 h 108"/>
                <a:gd name="T12" fmla="*/ 84 w 108"/>
                <a:gd name="T13" fmla="*/ 98 h 108"/>
                <a:gd name="T14" fmla="*/ 76 w 108"/>
                <a:gd name="T15" fmla="*/ 104 h 108"/>
                <a:gd name="T16" fmla="*/ 65 w 108"/>
                <a:gd name="T17" fmla="*/ 106 h 108"/>
                <a:gd name="T18" fmla="*/ 54 w 108"/>
                <a:gd name="T19" fmla="*/ 108 h 108"/>
                <a:gd name="T20" fmla="*/ 54 w 108"/>
                <a:gd name="T21" fmla="*/ 108 h 108"/>
                <a:gd name="T22" fmla="*/ 43 w 108"/>
                <a:gd name="T23" fmla="*/ 106 h 108"/>
                <a:gd name="T24" fmla="*/ 32 w 108"/>
                <a:gd name="T25" fmla="*/ 104 h 108"/>
                <a:gd name="T26" fmla="*/ 24 w 108"/>
                <a:gd name="T27" fmla="*/ 98 h 108"/>
                <a:gd name="T28" fmla="*/ 16 w 108"/>
                <a:gd name="T29" fmla="*/ 92 h 108"/>
                <a:gd name="T30" fmla="*/ 9 w 108"/>
                <a:gd name="T31" fmla="*/ 83 h 108"/>
                <a:gd name="T32" fmla="*/ 4 w 108"/>
                <a:gd name="T33" fmla="*/ 75 h 108"/>
                <a:gd name="T34" fmla="*/ 1 w 108"/>
                <a:gd name="T35" fmla="*/ 65 h 108"/>
                <a:gd name="T36" fmla="*/ 0 w 108"/>
                <a:gd name="T37" fmla="*/ 54 h 108"/>
                <a:gd name="T38" fmla="*/ 0 w 108"/>
                <a:gd name="T39" fmla="*/ 54 h 108"/>
                <a:gd name="T40" fmla="*/ 1 w 108"/>
                <a:gd name="T41" fmla="*/ 43 h 108"/>
                <a:gd name="T42" fmla="*/ 4 w 108"/>
                <a:gd name="T43" fmla="*/ 32 h 108"/>
                <a:gd name="T44" fmla="*/ 9 w 108"/>
                <a:gd name="T45" fmla="*/ 24 h 108"/>
                <a:gd name="T46" fmla="*/ 16 w 108"/>
                <a:gd name="T47" fmla="*/ 16 h 108"/>
                <a:gd name="T48" fmla="*/ 24 w 108"/>
                <a:gd name="T49" fmla="*/ 9 h 108"/>
                <a:gd name="T50" fmla="*/ 32 w 108"/>
                <a:gd name="T51" fmla="*/ 4 h 108"/>
                <a:gd name="T52" fmla="*/ 43 w 108"/>
                <a:gd name="T53" fmla="*/ 1 h 108"/>
                <a:gd name="T54" fmla="*/ 54 w 108"/>
                <a:gd name="T55" fmla="*/ 0 h 108"/>
                <a:gd name="T56" fmla="*/ 54 w 108"/>
                <a:gd name="T57" fmla="*/ 0 h 108"/>
                <a:gd name="T58" fmla="*/ 65 w 108"/>
                <a:gd name="T59" fmla="*/ 1 h 108"/>
                <a:gd name="T60" fmla="*/ 76 w 108"/>
                <a:gd name="T61" fmla="*/ 4 h 108"/>
                <a:gd name="T62" fmla="*/ 84 w 108"/>
                <a:gd name="T63" fmla="*/ 9 h 108"/>
                <a:gd name="T64" fmla="*/ 92 w 108"/>
                <a:gd name="T65" fmla="*/ 16 h 108"/>
                <a:gd name="T66" fmla="*/ 99 w 108"/>
                <a:gd name="T67" fmla="*/ 24 h 108"/>
                <a:gd name="T68" fmla="*/ 104 w 108"/>
                <a:gd name="T69" fmla="*/ 32 h 108"/>
                <a:gd name="T70" fmla="*/ 107 w 108"/>
                <a:gd name="T71" fmla="*/ 43 h 108"/>
                <a:gd name="T72" fmla="*/ 108 w 108"/>
                <a:gd name="T73" fmla="*/ 54 h 108"/>
                <a:gd name="T74" fmla="*/ 10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54"/>
                  </a:moveTo>
                  <a:lnTo>
                    <a:pt x="108" y="54"/>
                  </a:lnTo>
                  <a:lnTo>
                    <a:pt x="107" y="65"/>
                  </a:lnTo>
                  <a:lnTo>
                    <a:pt x="104" y="75"/>
                  </a:lnTo>
                  <a:lnTo>
                    <a:pt x="99" y="83"/>
                  </a:lnTo>
                  <a:lnTo>
                    <a:pt x="92" y="92"/>
                  </a:lnTo>
                  <a:lnTo>
                    <a:pt x="84" y="98"/>
                  </a:lnTo>
                  <a:lnTo>
                    <a:pt x="76" y="104"/>
                  </a:lnTo>
                  <a:lnTo>
                    <a:pt x="65" y="106"/>
                  </a:lnTo>
                  <a:lnTo>
                    <a:pt x="54" y="108"/>
                  </a:lnTo>
                  <a:lnTo>
                    <a:pt x="54" y="108"/>
                  </a:lnTo>
                  <a:lnTo>
                    <a:pt x="43" y="106"/>
                  </a:lnTo>
                  <a:lnTo>
                    <a:pt x="32" y="104"/>
                  </a:lnTo>
                  <a:lnTo>
                    <a:pt x="24" y="98"/>
                  </a:lnTo>
                  <a:lnTo>
                    <a:pt x="16" y="92"/>
                  </a:lnTo>
                  <a:lnTo>
                    <a:pt x="9" y="83"/>
                  </a:lnTo>
                  <a:lnTo>
                    <a:pt x="4" y="75"/>
                  </a:lnTo>
                  <a:lnTo>
                    <a:pt x="1" y="65"/>
                  </a:lnTo>
                  <a:lnTo>
                    <a:pt x="0" y="54"/>
                  </a:lnTo>
                  <a:lnTo>
                    <a:pt x="0" y="54"/>
                  </a:lnTo>
                  <a:lnTo>
                    <a:pt x="1" y="43"/>
                  </a:lnTo>
                  <a:lnTo>
                    <a:pt x="4" y="32"/>
                  </a:lnTo>
                  <a:lnTo>
                    <a:pt x="9" y="24"/>
                  </a:lnTo>
                  <a:lnTo>
                    <a:pt x="16" y="16"/>
                  </a:lnTo>
                  <a:lnTo>
                    <a:pt x="24" y="9"/>
                  </a:lnTo>
                  <a:lnTo>
                    <a:pt x="32" y="4"/>
                  </a:lnTo>
                  <a:lnTo>
                    <a:pt x="43" y="1"/>
                  </a:lnTo>
                  <a:lnTo>
                    <a:pt x="54" y="0"/>
                  </a:lnTo>
                  <a:lnTo>
                    <a:pt x="54" y="0"/>
                  </a:lnTo>
                  <a:lnTo>
                    <a:pt x="65" y="1"/>
                  </a:lnTo>
                  <a:lnTo>
                    <a:pt x="76" y="4"/>
                  </a:lnTo>
                  <a:lnTo>
                    <a:pt x="84" y="9"/>
                  </a:lnTo>
                  <a:lnTo>
                    <a:pt x="92" y="16"/>
                  </a:lnTo>
                  <a:lnTo>
                    <a:pt x="99" y="24"/>
                  </a:lnTo>
                  <a:lnTo>
                    <a:pt x="104" y="32"/>
                  </a:lnTo>
                  <a:lnTo>
                    <a:pt x="107" y="43"/>
                  </a:lnTo>
                  <a:lnTo>
                    <a:pt x="108" y="54"/>
                  </a:lnTo>
                  <a:lnTo>
                    <a:pt x="108"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28" name="Freeform 189">
              <a:extLst>
                <a:ext uri="{FF2B5EF4-FFF2-40B4-BE49-F238E27FC236}">
                  <a16:creationId xmlns:a16="http://schemas.microsoft.com/office/drawing/2014/main" id="{EEE71E44-5A7A-419F-BAB3-6463C88DC992}"/>
                </a:ext>
              </a:extLst>
            </p:cNvPr>
            <p:cNvSpPr>
              <a:spLocks/>
            </p:cNvSpPr>
            <p:nvPr/>
          </p:nvSpPr>
          <p:spPr bwMode="auto">
            <a:xfrm>
              <a:off x="9856788" y="3422651"/>
              <a:ext cx="68263" cy="84138"/>
            </a:xfrm>
            <a:custGeom>
              <a:avLst/>
              <a:gdLst>
                <a:gd name="T0" fmla="*/ 0 w 43"/>
                <a:gd name="T1" fmla="*/ 0 h 53"/>
                <a:gd name="T2" fmla="*/ 43 w 43"/>
                <a:gd name="T3" fmla="*/ 26 h 53"/>
                <a:gd name="T4" fmla="*/ 0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lnTo>
                    <a:pt x="43" y="26"/>
                  </a:lnTo>
                  <a:lnTo>
                    <a:pt x="0" y="53"/>
                  </a:lnTo>
                  <a:lnTo>
                    <a:pt x="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grpSp>
      <p:grpSp>
        <p:nvGrpSpPr>
          <p:cNvPr id="29" name="Agrupar 28">
            <a:extLst>
              <a:ext uri="{FF2B5EF4-FFF2-40B4-BE49-F238E27FC236}">
                <a16:creationId xmlns:a16="http://schemas.microsoft.com/office/drawing/2014/main" id="{5B08AAEC-3189-46BB-A6DC-CF164A3E50E4}"/>
              </a:ext>
            </a:extLst>
          </p:cNvPr>
          <p:cNvGrpSpPr/>
          <p:nvPr/>
        </p:nvGrpSpPr>
        <p:grpSpPr>
          <a:xfrm>
            <a:off x="7587878" y="5327703"/>
            <a:ext cx="555847" cy="524422"/>
            <a:chOff x="7659688" y="3282951"/>
            <a:chExt cx="395288" cy="377825"/>
          </a:xfrm>
        </p:grpSpPr>
        <p:sp>
          <p:nvSpPr>
            <p:cNvPr id="30" name="Freeform 210">
              <a:extLst>
                <a:ext uri="{FF2B5EF4-FFF2-40B4-BE49-F238E27FC236}">
                  <a16:creationId xmlns:a16="http://schemas.microsoft.com/office/drawing/2014/main" id="{6603CC03-EA4F-48C7-BFD7-5E8A59C539A4}"/>
                </a:ext>
              </a:extLst>
            </p:cNvPr>
            <p:cNvSpPr>
              <a:spLocks/>
            </p:cNvSpPr>
            <p:nvPr/>
          </p:nvSpPr>
          <p:spPr bwMode="auto">
            <a:xfrm>
              <a:off x="7735888" y="3282951"/>
              <a:ext cx="319088" cy="269875"/>
            </a:xfrm>
            <a:custGeom>
              <a:avLst/>
              <a:gdLst>
                <a:gd name="T0" fmla="*/ 60 w 201"/>
                <a:gd name="T1" fmla="*/ 126 h 170"/>
                <a:gd name="T2" fmla="*/ 60 w 201"/>
                <a:gd name="T3" fmla="*/ 126 h 170"/>
                <a:gd name="T4" fmla="*/ 76 w 201"/>
                <a:gd name="T5" fmla="*/ 130 h 170"/>
                <a:gd name="T6" fmla="*/ 76 w 201"/>
                <a:gd name="T7" fmla="*/ 165 h 170"/>
                <a:gd name="T8" fmla="*/ 76 w 201"/>
                <a:gd name="T9" fmla="*/ 165 h 170"/>
                <a:gd name="T10" fmla="*/ 78 w 201"/>
                <a:gd name="T11" fmla="*/ 169 h 170"/>
                <a:gd name="T12" fmla="*/ 79 w 201"/>
                <a:gd name="T13" fmla="*/ 170 h 170"/>
                <a:gd name="T14" fmla="*/ 83 w 201"/>
                <a:gd name="T15" fmla="*/ 170 h 170"/>
                <a:gd name="T16" fmla="*/ 86 w 201"/>
                <a:gd name="T17" fmla="*/ 169 h 170"/>
                <a:gd name="T18" fmla="*/ 125 w 201"/>
                <a:gd name="T19" fmla="*/ 130 h 170"/>
                <a:gd name="T20" fmla="*/ 125 w 201"/>
                <a:gd name="T21" fmla="*/ 130 h 170"/>
                <a:gd name="T22" fmla="*/ 141 w 201"/>
                <a:gd name="T23" fmla="*/ 126 h 170"/>
                <a:gd name="T24" fmla="*/ 156 w 201"/>
                <a:gd name="T25" fmla="*/ 122 h 170"/>
                <a:gd name="T26" fmla="*/ 168 w 201"/>
                <a:gd name="T27" fmla="*/ 115 h 170"/>
                <a:gd name="T28" fmla="*/ 179 w 201"/>
                <a:gd name="T29" fmla="*/ 108 h 170"/>
                <a:gd name="T30" fmla="*/ 188 w 201"/>
                <a:gd name="T31" fmla="*/ 99 h 170"/>
                <a:gd name="T32" fmla="*/ 195 w 201"/>
                <a:gd name="T33" fmla="*/ 89 h 170"/>
                <a:gd name="T34" fmla="*/ 199 w 201"/>
                <a:gd name="T35" fmla="*/ 77 h 170"/>
                <a:gd name="T36" fmla="*/ 201 w 201"/>
                <a:gd name="T37" fmla="*/ 65 h 170"/>
                <a:gd name="T38" fmla="*/ 201 w 201"/>
                <a:gd name="T39" fmla="*/ 65 h 170"/>
                <a:gd name="T40" fmla="*/ 201 w 201"/>
                <a:gd name="T41" fmla="*/ 57 h 170"/>
                <a:gd name="T42" fmla="*/ 199 w 201"/>
                <a:gd name="T43" fmla="*/ 50 h 170"/>
                <a:gd name="T44" fmla="*/ 196 w 201"/>
                <a:gd name="T45" fmla="*/ 43 h 170"/>
                <a:gd name="T46" fmla="*/ 194 w 201"/>
                <a:gd name="T47" fmla="*/ 38 h 170"/>
                <a:gd name="T48" fmla="*/ 190 w 201"/>
                <a:gd name="T49" fmla="*/ 31 h 170"/>
                <a:gd name="T50" fmla="*/ 184 w 201"/>
                <a:gd name="T51" fmla="*/ 26 h 170"/>
                <a:gd name="T52" fmla="*/ 173 w 201"/>
                <a:gd name="T53" fmla="*/ 18 h 170"/>
                <a:gd name="T54" fmla="*/ 159 w 201"/>
                <a:gd name="T55" fmla="*/ 10 h 170"/>
                <a:gd name="T56" fmla="*/ 142 w 201"/>
                <a:gd name="T57" fmla="*/ 4 h 170"/>
                <a:gd name="T58" fmla="*/ 123 w 201"/>
                <a:gd name="T59" fmla="*/ 2 h 170"/>
                <a:gd name="T60" fmla="*/ 103 w 201"/>
                <a:gd name="T61" fmla="*/ 0 h 170"/>
                <a:gd name="T62" fmla="*/ 103 w 201"/>
                <a:gd name="T63" fmla="*/ 0 h 170"/>
                <a:gd name="T64" fmla="*/ 83 w 201"/>
                <a:gd name="T65" fmla="*/ 2 h 170"/>
                <a:gd name="T66" fmla="*/ 63 w 201"/>
                <a:gd name="T67" fmla="*/ 4 h 170"/>
                <a:gd name="T68" fmla="*/ 46 w 201"/>
                <a:gd name="T69" fmla="*/ 10 h 170"/>
                <a:gd name="T70" fmla="*/ 30 w 201"/>
                <a:gd name="T71" fmla="*/ 18 h 170"/>
                <a:gd name="T72" fmla="*/ 23 w 201"/>
                <a:gd name="T73" fmla="*/ 22 h 170"/>
                <a:gd name="T74" fmla="*/ 18 w 201"/>
                <a:gd name="T75" fmla="*/ 26 h 170"/>
                <a:gd name="T76" fmla="*/ 13 w 201"/>
                <a:gd name="T77" fmla="*/ 31 h 170"/>
                <a:gd name="T78" fmla="*/ 9 w 201"/>
                <a:gd name="T79" fmla="*/ 38 h 170"/>
                <a:gd name="T80" fmla="*/ 5 w 201"/>
                <a:gd name="T81" fmla="*/ 43 h 170"/>
                <a:gd name="T82" fmla="*/ 3 w 201"/>
                <a:gd name="T83" fmla="*/ 50 h 170"/>
                <a:gd name="T84" fmla="*/ 0 w 201"/>
                <a:gd name="T85" fmla="*/ 57 h 170"/>
                <a:gd name="T86" fmla="*/ 0 w 201"/>
                <a:gd name="T87" fmla="*/ 65 h 170"/>
                <a:gd name="T88" fmla="*/ 0 w 201"/>
                <a:gd name="T89" fmla="*/ 65 h 170"/>
                <a:gd name="T90" fmla="*/ 2 w 201"/>
                <a:gd name="T91" fmla="*/ 7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70">
                  <a:moveTo>
                    <a:pt x="60" y="126"/>
                  </a:moveTo>
                  <a:lnTo>
                    <a:pt x="60" y="126"/>
                  </a:lnTo>
                  <a:lnTo>
                    <a:pt x="76" y="130"/>
                  </a:lnTo>
                  <a:lnTo>
                    <a:pt x="76" y="165"/>
                  </a:lnTo>
                  <a:lnTo>
                    <a:pt x="76" y="165"/>
                  </a:lnTo>
                  <a:lnTo>
                    <a:pt x="78" y="169"/>
                  </a:lnTo>
                  <a:lnTo>
                    <a:pt x="79" y="170"/>
                  </a:lnTo>
                  <a:lnTo>
                    <a:pt x="83" y="170"/>
                  </a:lnTo>
                  <a:lnTo>
                    <a:pt x="86" y="169"/>
                  </a:lnTo>
                  <a:lnTo>
                    <a:pt x="125" y="130"/>
                  </a:lnTo>
                  <a:lnTo>
                    <a:pt x="125" y="130"/>
                  </a:lnTo>
                  <a:lnTo>
                    <a:pt x="141" y="126"/>
                  </a:lnTo>
                  <a:lnTo>
                    <a:pt x="156" y="122"/>
                  </a:lnTo>
                  <a:lnTo>
                    <a:pt x="168" y="115"/>
                  </a:lnTo>
                  <a:lnTo>
                    <a:pt x="179" y="108"/>
                  </a:lnTo>
                  <a:lnTo>
                    <a:pt x="188" y="99"/>
                  </a:lnTo>
                  <a:lnTo>
                    <a:pt x="195" y="89"/>
                  </a:lnTo>
                  <a:lnTo>
                    <a:pt x="199" y="77"/>
                  </a:lnTo>
                  <a:lnTo>
                    <a:pt x="201" y="65"/>
                  </a:lnTo>
                  <a:lnTo>
                    <a:pt x="201" y="65"/>
                  </a:lnTo>
                  <a:lnTo>
                    <a:pt x="201" y="57"/>
                  </a:lnTo>
                  <a:lnTo>
                    <a:pt x="199" y="50"/>
                  </a:lnTo>
                  <a:lnTo>
                    <a:pt x="196" y="43"/>
                  </a:lnTo>
                  <a:lnTo>
                    <a:pt x="194" y="38"/>
                  </a:lnTo>
                  <a:lnTo>
                    <a:pt x="190" y="31"/>
                  </a:lnTo>
                  <a:lnTo>
                    <a:pt x="184" y="26"/>
                  </a:lnTo>
                  <a:lnTo>
                    <a:pt x="173" y="18"/>
                  </a:lnTo>
                  <a:lnTo>
                    <a:pt x="159" y="10"/>
                  </a:lnTo>
                  <a:lnTo>
                    <a:pt x="142" y="4"/>
                  </a:lnTo>
                  <a:lnTo>
                    <a:pt x="123" y="2"/>
                  </a:lnTo>
                  <a:lnTo>
                    <a:pt x="103" y="0"/>
                  </a:lnTo>
                  <a:lnTo>
                    <a:pt x="103" y="0"/>
                  </a:lnTo>
                  <a:lnTo>
                    <a:pt x="83" y="2"/>
                  </a:lnTo>
                  <a:lnTo>
                    <a:pt x="63" y="4"/>
                  </a:lnTo>
                  <a:lnTo>
                    <a:pt x="46" y="10"/>
                  </a:lnTo>
                  <a:lnTo>
                    <a:pt x="30" y="18"/>
                  </a:lnTo>
                  <a:lnTo>
                    <a:pt x="23" y="22"/>
                  </a:lnTo>
                  <a:lnTo>
                    <a:pt x="18" y="26"/>
                  </a:lnTo>
                  <a:lnTo>
                    <a:pt x="13" y="31"/>
                  </a:lnTo>
                  <a:lnTo>
                    <a:pt x="9" y="38"/>
                  </a:lnTo>
                  <a:lnTo>
                    <a:pt x="5" y="43"/>
                  </a:lnTo>
                  <a:lnTo>
                    <a:pt x="3" y="50"/>
                  </a:lnTo>
                  <a:lnTo>
                    <a:pt x="0" y="57"/>
                  </a:lnTo>
                  <a:lnTo>
                    <a:pt x="0" y="65"/>
                  </a:lnTo>
                  <a:lnTo>
                    <a:pt x="0" y="65"/>
                  </a:lnTo>
                  <a:lnTo>
                    <a:pt x="2" y="7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31" name="Freeform 211">
              <a:extLst>
                <a:ext uri="{FF2B5EF4-FFF2-40B4-BE49-F238E27FC236}">
                  <a16:creationId xmlns:a16="http://schemas.microsoft.com/office/drawing/2014/main" id="{21207628-6236-4519-BD1D-9A194243023C}"/>
                </a:ext>
              </a:extLst>
            </p:cNvPr>
            <p:cNvSpPr>
              <a:spLocks/>
            </p:cNvSpPr>
            <p:nvPr/>
          </p:nvSpPr>
          <p:spPr bwMode="auto">
            <a:xfrm>
              <a:off x="7710488" y="3421063"/>
              <a:ext cx="103188" cy="128588"/>
            </a:xfrm>
            <a:custGeom>
              <a:avLst/>
              <a:gdLst>
                <a:gd name="T0" fmla="*/ 33 w 65"/>
                <a:gd name="T1" fmla="*/ 0 h 81"/>
                <a:gd name="T2" fmla="*/ 33 w 65"/>
                <a:gd name="T3" fmla="*/ 0 h 81"/>
                <a:gd name="T4" fmla="*/ 39 w 65"/>
                <a:gd name="T5" fmla="*/ 0 h 81"/>
                <a:gd name="T6" fmla="*/ 45 w 65"/>
                <a:gd name="T7" fmla="*/ 2 h 81"/>
                <a:gd name="T8" fmla="*/ 50 w 65"/>
                <a:gd name="T9" fmla="*/ 5 h 81"/>
                <a:gd name="T10" fmla="*/ 56 w 65"/>
                <a:gd name="T11" fmla="*/ 9 h 81"/>
                <a:gd name="T12" fmla="*/ 60 w 65"/>
                <a:gd name="T13" fmla="*/ 15 h 81"/>
                <a:gd name="T14" fmla="*/ 62 w 65"/>
                <a:gd name="T15" fmla="*/ 21 h 81"/>
                <a:gd name="T16" fmla="*/ 65 w 65"/>
                <a:gd name="T17" fmla="*/ 29 h 81"/>
                <a:gd name="T18" fmla="*/ 65 w 65"/>
                <a:gd name="T19" fmla="*/ 40 h 81"/>
                <a:gd name="T20" fmla="*/ 65 w 65"/>
                <a:gd name="T21" fmla="*/ 40 h 81"/>
                <a:gd name="T22" fmla="*/ 65 w 65"/>
                <a:gd name="T23" fmla="*/ 51 h 81"/>
                <a:gd name="T24" fmla="*/ 62 w 65"/>
                <a:gd name="T25" fmla="*/ 59 h 81"/>
                <a:gd name="T26" fmla="*/ 60 w 65"/>
                <a:gd name="T27" fmla="*/ 66 h 81"/>
                <a:gd name="T28" fmla="*/ 56 w 65"/>
                <a:gd name="T29" fmla="*/ 71 h 81"/>
                <a:gd name="T30" fmla="*/ 50 w 65"/>
                <a:gd name="T31" fmla="*/ 75 h 81"/>
                <a:gd name="T32" fmla="*/ 45 w 65"/>
                <a:gd name="T33" fmla="*/ 78 h 81"/>
                <a:gd name="T34" fmla="*/ 39 w 65"/>
                <a:gd name="T35" fmla="*/ 79 h 81"/>
                <a:gd name="T36" fmla="*/ 33 w 65"/>
                <a:gd name="T37" fmla="*/ 81 h 81"/>
                <a:gd name="T38" fmla="*/ 33 w 65"/>
                <a:gd name="T39" fmla="*/ 81 h 81"/>
                <a:gd name="T40" fmla="*/ 26 w 65"/>
                <a:gd name="T41" fmla="*/ 79 h 81"/>
                <a:gd name="T42" fmla="*/ 21 w 65"/>
                <a:gd name="T43" fmla="*/ 78 h 81"/>
                <a:gd name="T44" fmla="*/ 15 w 65"/>
                <a:gd name="T45" fmla="*/ 75 h 81"/>
                <a:gd name="T46" fmla="*/ 10 w 65"/>
                <a:gd name="T47" fmla="*/ 71 h 81"/>
                <a:gd name="T48" fmla="*/ 6 w 65"/>
                <a:gd name="T49" fmla="*/ 66 h 81"/>
                <a:gd name="T50" fmla="*/ 3 w 65"/>
                <a:gd name="T51" fmla="*/ 59 h 81"/>
                <a:gd name="T52" fmla="*/ 0 w 65"/>
                <a:gd name="T53" fmla="*/ 51 h 81"/>
                <a:gd name="T54" fmla="*/ 0 w 65"/>
                <a:gd name="T55" fmla="*/ 40 h 81"/>
                <a:gd name="T56" fmla="*/ 0 w 65"/>
                <a:gd name="T57" fmla="*/ 40 h 81"/>
                <a:gd name="T58" fmla="*/ 0 w 65"/>
                <a:gd name="T59" fmla="*/ 29 h 81"/>
                <a:gd name="T60" fmla="*/ 3 w 65"/>
                <a:gd name="T61" fmla="*/ 21 h 81"/>
                <a:gd name="T62" fmla="*/ 6 w 65"/>
                <a:gd name="T63" fmla="*/ 15 h 81"/>
                <a:gd name="T64" fmla="*/ 10 w 65"/>
                <a:gd name="T65" fmla="*/ 9 h 81"/>
                <a:gd name="T66" fmla="*/ 15 w 65"/>
                <a:gd name="T67" fmla="*/ 5 h 81"/>
                <a:gd name="T68" fmla="*/ 21 w 65"/>
                <a:gd name="T69" fmla="*/ 2 h 81"/>
                <a:gd name="T70" fmla="*/ 26 w 65"/>
                <a:gd name="T71" fmla="*/ 0 h 81"/>
                <a:gd name="T72" fmla="*/ 33 w 65"/>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1">
                  <a:moveTo>
                    <a:pt x="33" y="0"/>
                  </a:moveTo>
                  <a:lnTo>
                    <a:pt x="33" y="0"/>
                  </a:lnTo>
                  <a:lnTo>
                    <a:pt x="39" y="0"/>
                  </a:lnTo>
                  <a:lnTo>
                    <a:pt x="45" y="2"/>
                  </a:lnTo>
                  <a:lnTo>
                    <a:pt x="50" y="5"/>
                  </a:lnTo>
                  <a:lnTo>
                    <a:pt x="56" y="9"/>
                  </a:lnTo>
                  <a:lnTo>
                    <a:pt x="60" y="15"/>
                  </a:lnTo>
                  <a:lnTo>
                    <a:pt x="62" y="21"/>
                  </a:lnTo>
                  <a:lnTo>
                    <a:pt x="65" y="29"/>
                  </a:lnTo>
                  <a:lnTo>
                    <a:pt x="65" y="40"/>
                  </a:lnTo>
                  <a:lnTo>
                    <a:pt x="65" y="40"/>
                  </a:lnTo>
                  <a:lnTo>
                    <a:pt x="65" y="51"/>
                  </a:lnTo>
                  <a:lnTo>
                    <a:pt x="62" y="59"/>
                  </a:lnTo>
                  <a:lnTo>
                    <a:pt x="60" y="66"/>
                  </a:lnTo>
                  <a:lnTo>
                    <a:pt x="56" y="71"/>
                  </a:lnTo>
                  <a:lnTo>
                    <a:pt x="50" y="75"/>
                  </a:lnTo>
                  <a:lnTo>
                    <a:pt x="45" y="78"/>
                  </a:lnTo>
                  <a:lnTo>
                    <a:pt x="39" y="79"/>
                  </a:lnTo>
                  <a:lnTo>
                    <a:pt x="33" y="81"/>
                  </a:lnTo>
                  <a:lnTo>
                    <a:pt x="33" y="81"/>
                  </a:lnTo>
                  <a:lnTo>
                    <a:pt x="26" y="79"/>
                  </a:lnTo>
                  <a:lnTo>
                    <a:pt x="21" y="78"/>
                  </a:lnTo>
                  <a:lnTo>
                    <a:pt x="15" y="75"/>
                  </a:lnTo>
                  <a:lnTo>
                    <a:pt x="10" y="71"/>
                  </a:lnTo>
                  <a:lnTo>
                    <a:pt x="6" y="66"/>
                  </a:lnTo>
                  <a:lnTo>
                    <a:pt x="3" y="59"/>
                  </a:lnTo>
                  <a:lnTo>
                    <a:pt x="0" y="51"/>
                  </a:lnTo>
                  <a:lnTo>
                    <a:pt x="0" y="40"/>
                  </a:lnTo>
                  <a:lnTo>
                    <a:pt x="0" y="40"/>
                  </a:lnTo>
                  <a:lnTo>
                    <a:pt x="0" y="29"/>
                  </a:lnTo>
                  <a:lnTo>
                    <a:pt x="3" y="21"/>
                  </a:lnTo>
                  <a:lnTo>
                    <a:pt x="6" y="15"/>
                  </a:lnTo>
                  <a:lnTo>
                    <a:pt x="10" y="9"/>
                  </a:lnTo>
                  <a:lnTo>
                    <a:pt x="15" y="5"/>
                  </a:lnTo>
                  <a:lnTo>
                    <a:pt x="21" y="2"/>
                  </a:lnTo>
                  <a:lnTo>
                    <a:pt x="26" y="0"/>
                  </a:lnTo>
                  <a:lnTo>
                    <a:pt x="33"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32" name="Freeform 212">
              <a:extLst>
                <a:ext uri="{FF2B5EF4-FFF2-40B4-BE49-F238E27FC236}">
                  <a16:creationId xmlns:a16="http://schemas.microsoft.com/office/drawing/2014/main" id="{5178F5E4-0E0A-4BB5-A535-6E6265A23BF2}"/>
                </a:ext>
              </a:extLst>
            </p:cNvPr>
            <p:cNvSpPr>
              <a:spLocks/>
            </p:cNvSpPr>
            <p:nvPr/>
          </p:nvSpPr>
          <p:spPr bwMode="auto">
            <a:xfrm>
              <a:off x="7659688" y="3575051"/>
              <a:ext cx="206375" cy="85725"/>
            </a:xfrm>
            <a:custGeom>
              <a:avLst/>
              <a:gdLst>
                <a:gd name="T0" fmla="*/ 65 w 130"/>
                <a:gd name="T1" fmla="*/ 0 h 54"/>
                <a:gd name="T2" fmla="*/ 65 w 130"/>
                <a:gd name="T3" fmla="*/ 0 h 54"/>
                <a:gd name="T4" fmla="*/ 50 w 130"/>
                <a:gd name="T5" fmla="*/ 1 h 54"/>
                <a:gd name="T6" fmla="*/ 36 w 130"/>
                <a:gd name="T7" fmla="*/ 4 h 54"/>
                <a:gd name="T8" fmla="*/ 25 w 130"/>
                <a:gd name="T9" fmla="*/ 8 h 54"/>
                <a:gd name="T10" fmla="*/ 16 w 130"/>
                <a:gd name="T11" fmla="*/ 12 h 54"/>
                <a:gd name="T12" fmla="*/ 9 w 130"/>
                <a:gd name="T13" fmla="*/ 19 h 54"/>
                <a:gd name="T14" fmla="*/ 4 w 130"/>
                <a:gd name="T15" fmla="*/ 24 h 54"/>
                <a:gd name="T16" fmla="*/ 1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8 w 130"/>
                <a:gd name="T35" fmla="*/ 31 h 54"/>
                <a:gd name="T36" fmla="*/ 126 w 130"/>
                <a:gd name="T37" fmla="*/ 24 h 54"/>
                <a:gd name="T38" fmla="*/ 120 w 130"/>
                <a:gd name="T39" fmla="*/ 19 h 54"/>
                <a:gd name="T40" fmla="*/ 113 w 130"/>
                <a:gd name="T41" fmla="*/ 12 h 54"/>
                <a:gd name="T42" fmla="*/ 104 w 130"/>
                <a:gd name="T43" fmla="*/ 8 h 54"/>
                <a:gd name="T44" fmla="*/ 93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6" y="4"/>
                  </a:lnTo>
                  <a:lnTo>
                    <a:pt x="25" y="8"/>
                  </a:lnTo>
                  <a:lnTo>
                    <a:pt x="16" y="12"/>
                  </a:lnTo>
                  <a:lnTo>
                    <a:pt x="9" y="19"/>
                  </a:lnTo>
                  <a:lnTo>
                    <a:pt x="4" y="24"/>
                  </a:lnTo>
                  <a:lnTo>
                    <a:pt x="1" y="31"/>
                  </a:lnTo>
                  <a:lnTo>
                    <a:pt x="0" y="38"/>
                  </a:lnTo>
                  <a:lnTo>
                    <a:pt x="0" y="38"/>
                  </a:lnTo>
                  <a:lnTo>
                    <a:pt x="0" y="54"/>
                  </a:lnTo>
                  <a:lnTo>
                    <a:pt x="65" y="54"/>
                  </a:lnTo>
                  <a:lnTo>
                    <a:pt x="130" y="54"/>
                  </a:lnTo>
                  <a:lnTo>
                    <a:pt x="130" y="54"/>
                  </a:lnTo>
                  <a:lnTo>
                    <a:pt x="130" y="38"/>
                  </a:lnTo>
                  <a:lnTo>
                    <a:pt x="130" y="38"/>
                  </a:lnTo>
                  <a:lnTo>
                    <a:pt x="128" y="31"/>
                  </a:lnTo>
                  <a:lnTo>
                    <a:pt x="126" y="24"/>
                  </a:lnTo>
                  <a:lnTo>
                    <a:pt x="120" y="19"/>
                  </a:lnTo>
                  <a:lnTo>
                    <a:pt x="113" y="12"/>
                  </a:lnTo>
                  <a:lnTo>
                    <a:pt x="104" y="8"/>
                  </a:lnTo>
                  <a:lnTo>
                    <a:pt x="93"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33" name="Rectangle 213">
              <a:extLst>
                <a:ext uri="{FF2B5EF4-FFF2-40B4-BE49-F238E27FC236}">
                  <a16:creationId xmlns:a16="http://schemas.microsoft.com/office/drawing/2014/main" id="{9A66EE17-EF26-434F-BEB9-4D07DB9AE2E6}"/>
                </a:ext>
              </a:extLst>
            </p:cNvPr>
            <p:cNvSpPr>
              <a:spLocks noChangeArrowheads="1"/>
            </p:cNvSpPr>
            <p:nvPr/>
          </p:nvSpPr>
          <p:spPr bwMode="auto">
            <a:xfrm>
              <a:off x="7951788" y="3378201"/>
              <a:ext cx="33338" cy="508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34" name="Rectangle 214">
              <a:extLst>
                <a:ext uri="{FF2B5EF4-FFF2-40B4-BE49-F238E27FC236}">
                  <a16:creationId xmlns:a16="http://schemas.microsoft.com/office/drawing/2014/main" id="{544AFC22-D3AC-48D6-8182-04AA4F854128}"/>
                </a:ext>
              </a:extLst>
            </p:cNvPr>
            <p:cNvSpPr>
              <a:spLocks noChangeArrowheads="1"/>
            </p:cNvSpPr>
            <p:nvPr/>
          </p:nvSpPr>
          <p:spPr bwMode="auto">
            <a:xfrm>
              <a:off x="7891463" y="3325813"/>
              <a:ext cx="33338" cy="103188"/>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35" name="Rectangle 215">
              <a:extLst>
                <a:ext uri="{FF2B5EF4-FFF2-40B4-BE49-F238E27FC236}">
                  <a16:creationId xmlns:a16="http://schemas.microsoft.com/office/drawing/2014/main" id="{92AA9B66-6E85-4E8D-A89C-5C2A966C46B1}"/>
                </a:ext>
              </a:extLst>
            </p:cNvPr>
            <p:cNvSpPr>
              <a:spLocks noChangeArrowheads="1"/>
            </p:cNvSpPr>
            <p:nvPr/>
          </p:nvSpPr>
          <p:spPr bwMode="auto">
            <a:xfrm>
              <a:off x="7831138" y="3360738"/>
              <a:ext cx="34925" cy="68263"/>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grpSp>
      <p:grpSp>
        <p:nvGrpSpPr>
          <p:cNvPr id="45" name="Agrupar 44">
            <a:extLst>
              <a:ext uri="{FF2B5EF4-FFF2-40B4-BE49-F238E27FC236}">
                <a16:creationId xmlns:a16="http://schemas.microsoft.com/office/drawing/2014/main" id="{CB6691E8-9C50-4D0B-832D-015F631DF6C1}"/>
              </a:ext>
            </a:extLst>
          </p:cNvPr>
          <p:cNvGrpSpPr/>
          <p:nvPr/>
        </p:nvGrpSpPr>
        <p:grpSpPr>
          <a:xfrm>
            <a:off x="7240087" y="4147967"/>
            <a:ext cx="581468" cy="666145"/>
            <a:chOff x="5053013" y="2616201"/>
            <a:chExt cx="457200" cy="584200"/>
          </a:xfrm>
        </p:grpSpPr>
        <p:sp>
          <p:nvSpPr>
            <p:cNvPr id="46" name="Freeform 75">
              <a:extLst>
                <a:ext uri="{FF2B5EF4-FFF2-40B4-BE49-F238E27FC236}">
                  <a16:creationId xmlns:a16="http://schemas.microsoft.com/office/drawing/2014/main" id="{E116A6A7-553A-4636-B29F-2AEB18DCE178}"/>
                </a:ext>
              </a:extLst>
            </p:cNvPr>
            <p:cNvSpPr>
              <a:spLocks/>
            </p:cNvSpPr>
            <p:nvPr/>
          </p:nvSpPr>
          <p:spPr bwMode="auto">
            <a:xfrm>
              <a:off x="5218113" y="3175001"/>
              <a:ext cx="177800" cy="12700"/>
            </a:xfrm>
            <a:custGeom>
              <a:avLst/>
              <a:gdLst>
                <a:gd name="T0" fmla="*/ 0 w 112"/>
                <a:gd name="T1" fmla="*/ 0 h 8"/>
                <a:gd name="T2" fmla="*/ 8 w 112"/>
                <a:gd name="T3" fmla="*/ 0 h 8"/>
                <a:gd name="T4" fmla="*/ 8 w 112"/>
                <a:gd name="T5" fmla="*/ 0 h 8"/>
                <a:gd name="T6" fmla="*/ 18 w 112"/>
                <a:gd name="T7" fmla="*/ 2 h 8"/>
                <a:gd name="T8" fmla="*/ 22 w 112"/>
                <a:gd name="T9" fmla="*/ 4 h 8"/>
                <a:gd name="T10" fmla="*/ 26 w 112"/>
                <a:gd name="T11" fmla="*/ 6 h 8"/>
                <a:gd name="T12" fmla="*/ 40 w 112"/>
                <a:gd name="T13" fmla="*/ 8 h 8"/>
                <a:gd name="T14" fmla="*/ 40 w 112"/>
                <a:gd name="T15" fmla="*/ 8 h 8"/>
                <a:gd name="T16" fmla="*/ 112 w 11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8">
                  <a:moveTo>
                    <a:pt x="0" y="0"/>
                  </a:moveTo>
                  <a:lnTo>
                    <a:pt x="8" y="0"/>
                  </a:lnTo>
                  <a:lnTo>
                    <a:pt x="8" y="0"/>
                  </a:lnTo>
                  <a:lnTo>
                    <a:pt x="18" y="2"/>
                  </a:lnTo>
                  <a:lnTo>
                    <a:pt x="22" y="4"/>
                  </a:lnTo>
                  <a:lnTo>
                    <a:pt x="26" y="6"/>
                  </a:lnTo>
                  <a:lnTo>
                    <a:pt x="40" y="8"/>
                  </a:lnTo>
                  <a:lnTo>
                    <a:pt x="40" y="8"/>
                  </a:lnTo>
                  <a:lnTo>
                    <a:pt x="112" y="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47" name="Freeform 76">
              <a:extLst>
                <a:ext uri="{FF2B5EF4-FFF2-40B4-BE49-F238E27FC236}">
                  <a16:creationId xmlns:a16="http://schemas.microsoft.com/office/drawing/2014/main" id="{CC2175B3-E139-436D-8A37-AEFE5E589E7C}"/>
                </a:ext>
              </a:extLst>
            </p:cNvPr>
            <p:cNvSpPr>
              <a:spLocks/>
            </p:cNvSpPr>
            <p:nvPr/>
          </p:nvSpPr>
          <p:spPr bwMode="auto">
            <a:xfrm>
              <a:off x="5408613" y="2997201"/>
              <a:ext cx="88900" cy="50800"/>
            </a:xfrm>
            <a:custGeom>
              <a:avLst/>
              <a:gdLst>
                <a:gd name="T0" fmla="*/ 40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2 w 56"/>
                <a:gd name="T17" fmla="*/ 22 h 32"/>
                <a:gd name="T18" fmla="*/ 4 w 56"/>
                <a:gd name="T19" fmla="*/ 28 h 32"/>
                <a:gd name="T20" fmla="*/ 10 w 56"/>
                <a:gd name="T21" fmla="*/ 30 h 32"/>
                <a:gd name="T22" fmla="*/ 16 w 56"/>
                <a:gd name="T23" fmla="*/ 32 h 32"/>
                <a:gd name="T24" fmla="*/ 40 w 56"/>
                <a:gd name="T25" fmla="*/ 32 h 32"/>
                <a:gd name="T26" fmla="*/ 40 w 56"/>
                <a:gd name="T27" fmla="*/ 32 h 32"/>
                <a:gd name="T28" fmla="*/ 46 w 56"/>
                <a:gd name="T29" fmla="*/ 30 h 32"/>
                <a:gd name="T30" fmla="*/ 52 w 56"/>
                <a:gd name="T31" fmla="*/ 28 h 32"/>
                <a:gd name="T32" fmla="*/ 54 w 56"/>
                <a:gd name="T33" fmla="*/ 22 h 32"/>
                <a:gd name="T34" fmla="*/ 56 w 56"/>
                <a:gd name="T35" fmla="*/ 16 h 32"/>
                <a:gd name="T36" fmla="*/ 56 w 56"/>
                <a:gd name="T37" fmla="*/ 16 h 32"/>
                <a:gd name="T38" fmla="*/ 54 w 56"/>
                <a:gd name="T39" fmla="*/ 10 h 32"/>
                <a:gd name="T40" fmla="*/ 52 w 56"/>
                <a:gd name="T41" fmla="*/ 4 h 32"/>
                <a:gd name="T42" fmla="*/ 46 w 56"/>
                <a:gd name="T43" fmla="*/ 2 h 32"/>
                <a:gd name="T44" fmla="*/ 40 w 56"/>
                <a:gd name="T45" fmla="*/ 0 h 32"/>
                <a:gd name="T46" fmla="*/ 40 w 56"/>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2">
                  <a:moveTo>
                    <a:pt x="40" y="0"/>
                  </a:moveTo>
                  <a:lnTo>
                    <a:pt x="16" y="0"/>
                  </a:lnTo>
                  <a:lnTo>
                    <a:pt x="16" y="0"/>
                  </a:lnTo>
                  <a:lnTo>
                    <a:pt x="10" y="2"/>
                  </a:lnTo>
                  <a:lnTo>
                    <a:pt x="4" y="4"/>
                  </a:lnTo>
                  <a:lnTo>
                    <a:pt x="2" y="10"/>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4" y="10"/>
                  </a:lnTo>
                  <a:lnTo>
                    <a:pt x="52" y="4"/>
                  </a:lnTo>
                  <a:lnTo>
                    <a:pt x="46" y="2"/>
                  </a:lnTo>
                  <a:lnTo>
                    <a:pt x="40" y="0"/>
                  </a:lnTo>
                  <a:lnTo>
                    <a:pt x="4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48" name="Freeform 77">
              <a:extLst>
                <a:ext uri="{FF2B5EF4-FFF2-40B4-BE49-F238E27FC236}">
                  <a16:creationId xmlns:a16="http://schemas.microsoft.com/office/drawing/2014/main" id="{6514D268-F4BB-4D15-A5FF-42C82B2F17AF}"/>
                </a:ext>
              </a:extLst>
            </p:cNvPr>
            <p:cNvSpPr>
              <a:spLocks/>
            </p:cNvSpPr>
            <p:nvPr/>
          </p:nvSpPr>
          <p:spPr bwMode="auto">
            <a:xfrm>
              <a:off x="5408613" y="3098801"/>
              <a:ext cx="88900" cy="50800"/>
            </a:xfrm>
            <a:custGeom>
              <a:avLst/>
              <a:gdLst>
                <a:gd name="T0" fmla="*/ 56 w 56"/>
                <a:gd name="T1" fmla="*/ 0 h 32"/>
                <a:gd name="T2" fmla="*/ 56 w 56"/>
                <a:gd name="T3" fmla="*/ 16 h 32"/>
                <a:gd name="T4" fmla="*/ 56 w 56"/>
                <a:gd name="T5" fmla="*/ 16 h 32"/>
                <a:gd name="T6" fmla="*/ 54 w 56"/>
                <a:gd name="T7" fmla="*/ 22 h 32"/>
                <a:gd name="T8" fmla="*/ 52 w 56"/>
                <a:gd name="T9" fmla="*/ 28 h 32"/>
                <a:gd name="T10" fmla="*/ 46 w 56"/>
                <a:gd name="T11" fmla="*/ 30 h 32"/>
                <a:gd name="T12" fmla="*/ 40 w 56"/>
                <a:gd name="T13" fmla="*/ 32 h 32"/>
                <a:gd name="T14" fmla="*/ 16 w 56"/>
                <a:gd name="T15" fmla="*/ 32 h 32"/>
                <a:gd name="T16" fmla="*/ 16 w 56"/>
                <a:gd name="T17" fmla="*/ 32 h 32"/>
                <a:gd name="T18" fmla="*/ 10 w 56"/>
                <a:gd name="T19" fmla="*/ 30 h 32"/>
                <a:gd name="T20" fmla="*/ 4 w 56"/>
                <a:gd name="T21" fmla="*/ 28 h 32"/>
                <a:gd name="T22" fmla="*/ 2 w 56"/>
                <a:gd name="T23" fmla="*/ 22 h 32"/>
                <a:gd name="T24" fmla="*/ 0 w 56"/>
                <a:gd name="T25" fmla="*/ 16 h 32"/>
                <a:gd name="T26" fmla="*/ 0 w 56"/>
                <a:gd name="T27" fmla="*/ 16 h 32"/>
                <a:gd name="T28" fmla="*/ 2 w 56"/>
                <a:gd name="T29" fmla="*/ 10 h 32"/>
                <a:gd name="T30" fmla="*/ 4 w 56"/>
                <a:gd name="T31" fmla="*/ 4 h 32"/>
                <a:gd name="T32" fmla="*/ 10 w 56"/>
                <a:gd name="T33" fmla="*/ 2 h 32"/>
                <a:gd name="T34" fmla="*/ 16 w 56"/>
                <a:gd name="T35" fmla="*/ 0 h 32"/>
                <a:gd name="T36" fmla="*/ 24 w 56"/>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32">
                  <a:moveTo>
                    <a:pt x="56" y="0"/>
                  </a:moveTo>
                  <a:lnTo>
                    <a:pt x="56" y="16"/>
                  </a:lnTo>
                  <a:lnTo>
                    <a:pt x="56" y="16"/>
                  </a:lnTo>
                  <a:lnTo>
                    <a:pt x="54" y="22"/>
                  </a:lnTo>
                  <a:lnTo>
                    <a:pt x="52" y="28"/>
                  </a:lnTo>
                  <a:lnTo>
                    <a:pt x="46" y="30"/>
                  </a:lnTo>
                  <a:lnTo>
                    <a:pt x="40"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49" name="Freeform 78">
              <a:extLst>
                <a:ext uri="{FF2B5EF4-FFF2-40B4-BE49-F238E27FC236}">
                  <a16:creationId xmlns:a16="http://schemas.microsoft.com/office/drawing/2014/main" id="{406FA7D2-B6A5-4C99-9448-23085F65A53C}"/>
                </a:ext>
              </a:extLst>
            </p:cNvPr>
            <p:cNvSpPr>
              <a:spLocks/>
            </p:cNvSpPr>
            <p:nvPr/>
          </p:nvSpPr>
          <p:spPr bwMode="auto">
            <a:xfrm>
              <a:off x="5395913" y="3149601"/>
              <a:ext cx="76200" cy="50800"/>
            </a:xfrm>
            <a:custGeom>
              <a:avLst/>
              <a:gdLst>
                <a:gd name="T0" fmla="*/ 48 w 48"/>
                <a:gd name="T1" fmla="*/ 0 h 32"/>
                <a:gd name="T2" fmla="*/ 48 w 48"/>
                <a:gd name="T3" fmla="*/ 16 h 32"/>
                <a:gd name="T4" fmla="*/ 48 w 48"/>
                <a:gd name="T5" fmla="*/ 16 h 32"/>
                <a:gd name="T6" fmla="*/ 46 w 48"/>
                <a:gd name="T7" fmla="*/ 22 h 32"/>
                <a:gd name="T8" fmla="*/ 44 w 48"/>
                <a:gd name="T9" fmla="*/ 28 h 32"/>
                <a:gd name="T10" fmla="*/ 38 w 48"/>
                <a:gd name="T11" fmla="*/ 30 h 32"/>
                <a:gd name="T12" fmla="*/ 32 w 48"/>
                <a:gd name="T13" fmla="*/ 32 h 32"/>
                <a:gd name="T14" fmla="*/ 16 w 48"/>
                <a:gd name="T15" fmla="*/ 32 h 32"/>
                <a:gd name="T16" fmla="*/ 16 w 48"/>
                <a:gd name="T17" fmla="*/ 32 h 32"/>
                <a:gd name="T18" fmla="*/ 10 w 48"/>
                <a:gd name="T19" fmla="*/ 30 h 32"/>
                <a:gd name="T20" fmla="*/ 4 w 48"/>
                <a:gd name="T21" fmla="*/ 28 h 32"/>
                <a:gd name="T22" fmla="*/ 2 w 48"/>
                <a:gd name="T23" fmla="*/ 22 h 32"/>
                <a:gd name="T24" fmla="*/ 0 w 48"/>
                <a:gd name="T25" fmla="*/ 16 h 32"/>
                <a:gd name="T26" fmla="*/ 0 w 48"/>
                <a:gd name="T27" fmla="*/ 16 h 32"/>
                <a:gd name="T28" fmla="*/ 2 w 48"/>
                <a:gd name="T29" fmla="*/ 10 h 32"/>
                <a:gd name="T30" fmla="*/ 4 w 48"/>
                <a:gd name="T31" fmla="*/ 4 h 32"/>
                <a:gd name="T32" fmla="*/ 10 w 48"/>
                <a:gd name="T33" fmla="*/ 2 h 32"/>
                <a:gd name="T34" fmla="*/ 16 w 48"/>
                <a:gd name="T35" fmla="*/ 0 h 32"/>
                <a:gd name="T36" fmla="*/ 24 w 48"/>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2">
                  <a:moveTo>
                    <a:pt x="48" y="0"/>
                  </a:moveTo>
                  <a:lnTo>
                    <a:pt x="48" y="16"/>
                  </a:lnTo>
                  <a:lnTo>
                    <a:pt x="48" y="16"/>
                  </a:lnTo>
                  <a:lnTo>
                    <a:pt x="46" y="22"/>
                  </a:lnTo>
                  <a:lnTo>
                    <a:pt x="44" y="28"/>
                  </a:lnTo>
                  <a:lnTo>
                    <a:pt x="38" y="30"/>
                  </a:lnTo>
                  <a:lnTo>
                    <a:pt x="32"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0" name="Rectangle 79">
              <a:extLst>
                <a:ext uri="{FF2B5EF4-FFF2-40B4-BE49-F238E27FC236}">
                  <a16:creationId xmlns:a16="http://schemas.microsoft.com/office/drawing/2014/main" id="{02B7FDBB-6934-4B29-9D73-B6B586A08ACC}"/>
                </a:ext>
              </a:extLst>
            </p:cNvPr>
            <p:cNvSpPr>
              <a:spLocks noChangeArrowheads="1"/>
            </p:cNvSpPr>
            <p:nvPr/>
          </p:nvSpPr>
          <p:spPr bwMode="auto">
            <a:xfrm>
              <a:off x="5141913" y="2971801"/>
              <a:ext cx="76200" cy="2159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1" name="Freeform 80">
              <a:extLst>
                <a:ext uri="{FF2B5EF4-FFF2-40B4-BE49-F238E27FC236}">
                  <a16:creationId xmlns:a16="http://schemas.microsoft.com/office/drawing/2014/main" id="{1904C671-F572-4361-86B9-AA1552CB2EA3}"/>
                </a:ext>
              </a:extLst>
            </p:cNvPr>
            <p:cNvSpPr>
              <a:spLocks/>
            </p:cNvSpPr>
            <p:nvPr/>
          </p:nvSpPr>
          <p:spPr bwMode="auto">
            <a:xfrm>
              <a:off x="5421313" y="3048001"/>
              <a:ext cx="88900" cy="50800"/>
            </a:xfrm>
            <a:custGeom>
              <a:avLst/>
              <a:gdLst>
                <a:gd name="T0" fmla="*/ 8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0 w 56"/>
                <a:gd name="T17" fmla="*/ 16 h 32"/>
                <a:gd name="T18" fmla="*/ 2 w 56"/>
                <a:gd name="T19" fmla="*/ 22 h 32"/>
                <a:gd name="T20" fmla="*/ 4 w 56"/>
                <a:gd name="T21" fmla="*/ 28 h 32"/>
                <a:gd name="T22" fmla="*/ 10 w 56"/>
                <a:gd name="T23" fmla="*/ 30 h 32"/>
                <a:gd name="T24" fmla="*/ 16 w 56"/>
                <a:gd name="T25" fmla="*/ 32 h 32"/>
                <a:gd name="T26" fmla="*/ 40 w 56"/>
                <a:gd name="T27" fmla="*/ 32 h 32"/>
                <a:gd name="T28" fmla="*/ 40 w 56"/>
                <a:gd name="T29" fmla="*/ 32 h 32"/>
                <a:gd name="T30" fmla="*/ 46 w 56"/>
                <a:gd name="T31" fmla="*/ 30 h 32"/>
                <a:gd name="T32" fmla="*/ 52 w 56"/>
                <a:gd name="T33" fmla="*/ 28 h 32"/>
                <a:gd name="T34" fmla="*/ 54 w 56"/>
                <a:gd name="T35" fmla="*/ 22 h 32"/>
                <a:gd name="T36" fmla="*/ 56 w 56"/>
                <a:gd name="T37" fmla="*/ 16 h 32"/>
                <a:gd name="T38" fmla="*/ 56 w 56"/>
                <a:gd name="T39" fmla="*/ 16 h 32"/>
                <a:gd name="T40" fmla="*/ 56 w 56"/>
                <a:gd name="T41" fmla="*/ 16 h 32"/>
                <a:gd name="T42" fmla="*/ 54 w 56"/>
                <a:gd name="T43" fmla="*/ 10 h 32"/>
                <a:gd name="T44" fmla="*/ 52 w 56"/>
                <a:gd name="T45" fmla="*/ 4 h 32"/>
                <a:gd name="T46" fmla="*/ 46 w 56"/>
                <a:gd name="T47" fmla="*/ 2 h 32"/>
                <a:gd name="T48" fmla="*/ 40 w 56"/>
                <a:gd name="T49" fmla="*/ 0 h 32"/>
                <a:gd name="T50" fmla="*/ 32 w 56"/>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32">
                  <a:moveTo>
                    <a:pt x="8" y="0"/>
                  </a:moveTo>
                  <a:lnTo>
                    <a:pt x="16" y="0"/>
                  </a:lnTo>
                  <a:lnTo>
                    <a:pt x="16" y="0"/>
                  </a:lnTo>
                  <a:lnTo>
                    <a:pt x="10" y="2"/>
                  </a:lnTo>
                  <a:lnTo>
                    <a:pt x="4" y="4"/>
                  </a:lnTo>
                  <a:lnTo>
                    <a:pt x="2" y="10"/>
                  </a:lnTo>
                  <a:lnTo>
                    <a:pt x="0" y="16"/>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6" y="16"/>
                  </a:lnTo>
                  <a:lnTo>
                    <a:pt x="54" y="10"/>
                  </a:lnTo>
                  <a:lnTo>
                    <a:pt x="52" y="4"/>
                  </a:lnTo>
                  <a:lnTo>
                    <a:pt x="46" y="2"/>
                  </a:lnTo>
                  <a:lnTo>
                    <a:pt x="40"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2" name="Freeform 81">
              <a:extLst>
                <a:ext uri="{FF2B5EF4-FFF2-40B4-BE49-F238E27FC236}">
                  <a16:creationId xmlns:a16="http://schemas.microsoft.com/office/drawing/2014/main" id="{E41654C9-6B72-47DF-BF23-E5E7C4AB7D67}"/>
                </a:ext>
              </a:extLst>
            </p:cNvPr>
            <p:cNvSpPr>
              <a:spLocks/>
            </p:cNvSpPr>
            <p:nvPr/>
          </p:nvSpPr>
          <p:spPr bwMode="auto">
            <a:xfrm>
              <a:off x="5218113" y="2857501"/>
              <a:ext cx="158750" cy="247650"/>
            </a:xfrm>
            <a:custGeom>
              <a:avLst/>
              <a:gdLst>
                <a:gd name="T0" fmla="*/ 50 w 100"/>
                <a:gd name="T1" fmla="*/ 156 h 156"/>
                <a:gd name="T2" fmla="*/ 50 w 100"/>
                <a:gd name="T3" fmla="*/ 156 h 156"/>
                <a:gd name="T4" fmla="*/ 60 w 100"/>
                <a:gd name="T5" fmla="*/ 152 h 156"/>
                <a:gd name="T6" fmla="*/ 68 w 100"/>
                <a:gd name="T7" fmla="*/ 146 h 156"/>
                <a:gd name="T8" fmla="*/ 74 w 100"/>
                <a:gd name="T9" fmla="*/ 140 h 156"/>
                <a:gd name="T10" fmla="*/ 80 w 100"/>
                <a:gd name="T11" fmla="*/ 132 h 156"/>
                <a:gd name="T12" fmla="*/ 90 w 100"/>
                <a:gd name="T13" fmla="*/ 116 h 156"/>
                <a:gd name="T14" fmla="*/ 96 w 100"/>
                <a:gd name="T15" fmla="*/ 96 h 156"/>
                <a:gd name="T16" fmla="*/ 96 w 100"/>
                <a:gd name="T17" fmla="*/ 96 h 156"/>
                <a:gd name="T18" fmla="*/ 96 w 100"/>
                <a:gd name="T19" fmla="*/ 72 h 156"/>
                <a:gd name="T20" fmla="*/ 96 w 100"/>
                <a:gd name="T21" fmla="*/ 72 h 156"/>
                <a:gd name="T22" fmla="*/ 98 w 100"/>
                <a:gd name="T23" fmla="*/ 62 h 156"/>
                <a:gd name="T24" fmla="*/ 100 w 100"/>
                <a:gd name="T25" fmla="*/ 54 h 156"/>
                <a:gd name="T26" fmla="*/ 100 w 100"/>
                <a:gd name="T27" fmla="*/ 42 h 156"/>
                <a:gd name="T28" fmla="*/ 100 w 100"/>
                <a:gd name="T29" fmla="*/ 42 h 156"/>
                <a:gd name="T30" fmla="*/ 98 w 100"/>
                <a:gd name="T31" fmla="*/ 30 h 156"/>
                <a:gd name="T32" fmla="*/ 96 w 100"/>
                <a:gd name="T33" fmla="*/ 22 h 156"/>
                <a:gd name="T34" fmla="*/ 92 w 100"/>
                <a:gd name="T35" fmla="*/ 14 h 156"/>
                <a:gd name="T36" fmla="*/ 88 w 100"/>
                <a:gd name="T37" fmla="*/ 6 h 156"/>
                <a:gd name="T38" fmla="*/ 88 w 100"/>
                <a:gd name="T39" fmla="*/ 6 h 156"/>
                <a:gd name="T40" fmla="*/ 84 w 100"/>
                <a:gd name="T41" fmla="*/ 4 h 156"/>
                <a:gd name="T42" fmla="*/ 80 w 100"/>
                <a:gd name="T43" fmla="*/ 0 h 156"/>
                <a:gd name="T44" fmla="*/ 72 w 100"/>
                <a:gd name="T45" fmla="*/ 0 h 156"/>
                <a:gd name="T46" fmla="*/ 66 w 100"/>
                <a:gd name="T47" fmla="*/ 2 h 156"/>
                <a:gd name="T48" fmla="*/ 64 w 100"/>
                <a:gd name="T49" fmla="*/ 4 h 156"/>
                <a:gd name="T50" fmla="*/ 64 w 100"/>
                <a:gd name="T51" fmla="*/ 8 h 156"/>
                <a:gd name="T52" fmla="*/ 64 w 100"/>
                <a:gd name="T53" fmla="*/ 16 h 156"/>
                <a:gd name="T54" fmla="*/ 64 w 100"/>
                <a:gd name="T55" fmla="*/ 16 h 156"/>
                <a:gd name="T56" fmla="*/ 62 w 100"/>
                <a:gd name="T57" fmla="*/ 32 h 156"/>
                <a:gd name="T58" fmla="*/ 58 w 100"/>
                <a:gd name="T59" fmla="*/ 46 h 156"/>
                <a:gd name="T60" fmla="*/ 50 w 100"/>
                <a:gd name="T61" fmla="*/ 58 h 156"/>
                <a:gd name="T62" fmla="*/ 42 w 100"/>
                <a:gd name="T63" fmla="*/ 72 h 156"/>
                <a:gd name="T64" fmla="*/ 16 w 100"/>
                <a:gd name="T65" fmla="*/ 88 h 156"/>
                <a:gd name="T66" fmla="*/ 0 w 100"/>
                <a:gd name="T67" fmla="*/ 8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56">
                  <a:moveTo>
                    <a:pt x="50" y="156"/>
                  </a:moveTo>
                  <a:lnTo>
                    <a:pt x="50" y="156"/>
                  </a:lnTo>
                  <a:lnTo>
                    <a:pt x="60" y="152"/>
                  </a:lnTo>
                  <a:lnTo>
                    <a:pt x="68" y="146"/>
                  </a:lnTo>
                  <a:lnTo>
                    <a:pt x="74" y="140"/>
                  </a:lnTo>
                  <a:lnTo>
                    <a:pt x="80" y="132"/>
                  </a:lnTo>
                  <a:lnTo>
                    <a:pt x="90" y="116"/>
                  </a:lnTo>
                  <a:lnTo>
                    <a:pt x="96" y="96"/>
                  </a:lnTo>
                  <a:lnTo>
                    <a:pt x="96" y="96"/>
                  </a:lnTo>
                  <a:lnTo>
                    <a:pt x="96" y="72"/>
                  </a:lnTo>
                  <a:lnTo>
                    <a:pt x="96" y="72"/>
                  </a:lnTo>
                  <a:lnTo>
                    <a:pt x="98" y="62"/>
                  </a:lnTo>
                  <a:lnTo>
                    <a:pt x="100" y="54"/>
                  </a:lnTo>
                  <a:lnTo>
                    <a:pt x="100" y="42"/>
                  </a:lnTo>
                  <a:lnTo>
                    <a:pt x="100" y="42"/>
                  </a:lnTo>
                  <a:lnTo>
                    <a:pt x="98" y="30"/>
                  </a:lnTo>
                  <a:lnTo>
                    <a:pt x="96" y="22"/>
                  </a:lnTo>
                  <a:lnTo>
                    <a:pt x="92" y="14"/>
                  </a:lnTo>
                  <a:lnTo>
                    <a:pt x="88" y="6"/>
                  </a:lnTo>
                  <a:lnTo>
                    <a:pt x="88" y="6"/>
                  </a:lnTo>
                  <a:lnTo>
                    <a:pt x="84" y="4"/>
                  </a:lnTo>
                  <a:lnTo>
                    <a:pt x="80" y="0"/>
                  </a:lnTo>
                  <a:lnTo>
                    <a:pt x="72" y="0"/>
                  </a:lnTo>
                  <a:lnTo>
                    <a:pt x="66" y="2"/>
                  </a:lnTo>
                  <a:lnTo>
                    <a:pt x="64" y="4"/>
                  </a:lnTo>
                  <a:lnTo>
                    <a:pt x="64" y="8"/>
                  </a:lnTo>
                  <a:lnTo>
                    <a:pt x="64" y="16"/>
                  </a:lnTo>
                  <a:lnTo>
                    <a:pt x="64" y="16"/>
                  </a:lnTo>
                  <a:lnTo>
                    <a:pt x="62" y="32"/>
                  </a:lnTo>
                  <a:lnTo>
                    <a:pt x="58" y="46"/>
                  </a:lnTo>
                  <a:lnTo>
                    <a:pt x="50" y="58"/>
                  </a:lnTo>
                  <a:lnTo>
                    <a:pt x="42" y="72"/>
                  </a:lnTo>
                  <a:lnTo>
                    <a:pt x="16" y="88"/>
                  </a:lnTo>
                  <a:lnTo>
                    <a:pt x="0" y="8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3" name="Line 82">
              <a:extLst>
                <a:ext uri="{FF2B5EF4-FFF2-40B4-BE49-F238E27FC236}">
                  <a16:creationId xmlns:a16="http://schemas.microsoft.com/office/drawing/2014/main" id="{6EB4A825-7743-49E2-A04A-3C51F23F2A96}"/>
                </a:ext>
              </a:extLst>
            </p:cNvPr>
            <p:cNvSpPr>
              <a:spLocks noChangeShapeType="1"/>
            </p:cNvSpPr>
            <p:nvPr/>
          </p:nvSpPr>
          <p:spPr bwMode="auto">
            <a:xfrm>
              <a:off x="5154613" y="27432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4" name="Line 83">
              <a:extLst>
                <a:ext uri="{FF2B5EF4-FFF2-40B4-BE49-F238E27FC236}">
                  <a16:creationId xmlns:a16="http://schemas.microsoft.com/office/drawing/2014/main" id="{A9A51231-266B-41E2-9988-B2750E5158B1}"/>
                </a:ext>
              </a:extLst>
            </p:cNvPr>
            <p:cNvSpPr>
              <a:spLocks noChangeShapeType="1"/>
            </p:cNvSpPr>
            <p:nvPr/>
          </p:nvSpPr>
          <p:spPr bwMode="auto">
            <a:xfrm>
              <a:off x="5154613" y="27940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5" name="Line 84">
              <a:extLst>
                <a:ext uri="{FF2B5EF4-FFF2-40B4-BE49-F238E27FC236}">
                  <a16:creationId xmlns:a16="http://schemas.microsoft.com/office/drawing/2014/main" id="{D82FE492-3387-4605-9D2C-1F55053E14D4}"/>
                </a:ext>
              </a:extLst>
            </p:cNvPr>
            <p:cNvSpPr>
              <a:spLocks noChangeShapeType="1"/>
            </p:cNvSpPr>
            <p:nvPr/>
          </p:nvSpPr>
          <p:spPr bwMode="auto">
            <a:xfrm>
              <a:off x="5154613" y="2844801"/>
              <a:ext cx="1016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6" name="Freeform 85">
              <a:extLst>
                <a:ext uri="{FF2B5EF4-FFF2-40B4-BE49-F238E27FC236}">
                  <a16:creationId xmlns:a16="http://schemas.microsoft.com/office/drawing/2014/main" id="{5FF9216A-AA17-401E-8E67-CDD800288328}"/>
                </a:ext>
              </a:extLst>
            </p:cNvPr>
            <p:cNvSpPr>
              <a:spLocks/>
            </p:cNvSpPr>
            <p:nvPr/>
          </p:nvSpPr>
          <p:spPr bwMode="auto">
            <a:xfrm>
              <a:off x="5053013" y="2616201"/>
              <a:ext cx="406400" cy="558800"/>
            </a:xfrm>
            <a:custGeom>
              <a:avLst/>
              <a:gdLst>
                <a:gd name="T0" fmla="*/ 32 w 256"/>
                <a:gd name="T1" fmla="*/ 352 h 352"/>
                <a:gd name="T2" fmla="*/ 0 w 256"/>
                <a:gd name="T3" fmla="*/ 352 h 352"/>
                <a:gd name="T4" fmla="*/ 0 w 256"/>
                <a:gd name="T5" fmla="*/ 0 h 352"/>
                <a:gd name="T6" fmla="*/ 216 w 256"/>
                <a:gd name="T7" fmla="*/ 0 h 352"/>
                <a:gd name="T8" fmla="*/ 256 w 256"/>
                <a:gd name="T9" fmla="*/ 40 h 352"/>
                <a:gd name="T10" fmla="*/ 256 w 256"/>
                <a:gd name="T11" fmla="*/ 216 h 352"/>
              </a:gdLst>
              <a:ahLst/>
              <a:cxnLst>
                <a:cxn ang="0">
                  <a:pos x="T0" y="T1"/>
                </a:cxn>
                <a:cxn ang="0">
                  <a:pos x="T2" y="T3"/>
                </a:cxn>
                <a:cxn ang="0">
                  <a:pos x="T4" y="T5"/>
                </a:cxn>
                <a:cxn ang="0">
                  <a:pos x="T6" y="T7"/>
                </a:cxn>
                <a:cxn ang="0">
                  <a:pos x="T8" y="T9"/>
                </a:cxn>
                <a:cxn ang="0">
                  <a:pos x="T10" y="T11"/>
                </a:cxn>
              </a:cxnLst>
              <a:rect l="0" t="0" r="r" b="b"/>
              <a:pathLst>
                <a:path w="256" h="352">
                  <a:moveTo>
                    <a:pt x="32" y="352"/>
                  </a:moveTo>
                  <a:lnTo>
                    <a:pt x="0" y="352"/>
                  </a:lnTo>
                  <a:lnTo>
                    <a:pt x="0" y="0"/>
                  </a:lnTo>
                  <a:lnTo>
                    <a:pt x="216" y="0"/>
                  </a:lnTo>
                  <a:lnTo>
                    <a:pt x="256" y="40"/>
                  </a:lnTo>
                  <a:lnTo>
                    <a:pt x="256" y="216"/>
                  </a:lnTo>
                </a:path>
              </a:pathLst>
            </a:custGeom>
            <a:ln>
              <a:headEnd/>
              <a:tailEnd/>
            </a:ln>
            <a:extLst>
              <a:ext uri="{909E8E84-426E-40dd-AFC4-6F175D3DCCD1}">
                <a14:hiddenFill xmlns="" xmlns:a14="http://schemas.microsoft.com/office/drawing/2010/main">
                  <a:solidFill>
                    <a:srgbClr val="FFFFFF"/>
                  </a:solidFill>
                </a14:hiddenFill>
              </a:ext>
            </a:extLst>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sp>
          <p:nvSpPr>
            <p:cNvPr id="57" name="Freeform 86">
              <a:extLst>
                <a:ext uri="{FF2B5EF4-FFF2-40B4-BE49-F238E27FC236}">
                  <a16:creationId xmlns:a16="http://schemas.microsoft.com/office/drawing/2014/main" id="{5C460442-E1D9-40A9-89D3-A5DD41CE88B7}"/>
                </a:ext>
              </a:extLst>
            </p:cNvPr>
            <p:cNvSpPr>
              <a:spLocks/>
            </p:cNvSpPr>
            <p:nvPr/>
          </p:nvSpPr>
          <p:spPr bwMode="auto">
            <a:xfrm>
              <a:off x="5383213" y="2641601"/>
              <a:ext cx="50800" cy="50800"/>
            </a:xfrm>
            <a:custGeom>
              <a:avLst/>
              <a:gdLst>
                <a:gd name="T0" fmla="*/ 0 w 32"/>
                <a:gd name="T1" fmla="*/ 0 h 32"/>
                <a:gd name="T2" fmla="*/ 0 w 32"/>
                <a:gd name="T3" fmla="*/ 32 h 32"/>
                <a:gd name="T4" fmla="*/ 32 w 32"/>
                <a:gd name="T5" fmla="*/ 32 h 32"/>
              </a:gdLst>
              <a:ahLst/>
              <a:cxnLst>
                <a:cxn ang="0">
                  <a:pos x="T0" y="T1"/>
                </a:cxn>
                <a:cxn ang="0">
                  <a:pos x="T2" y="T3"/>
                </a:cxn>
                <a:cxn ang="0">
                  <a:pos x="T4" y="T5"/>
                </a:cxn>
              </a:cxnLst>
              <a:rect l="0" t="0" r="r" b="b"/>
              <a:pathLst>
                <a:path w="32" h="32">
                  <a:moveTo>
                    <a:pt x="0" y="0"/>
                  </a:moveTo>
                  <a:lnTo>
                    <a:pt x="0" y="32"/>
                  </a:lnTo>
                  <a:lnTo>
                    <a:pt x="32" y="3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solidFill>
                  <a:srgbClr val="005028"/>
                </a:solidFill>
              </a:endParaRPr>
            </a:p>
          </p:txBody>
        </p:sp>
      </p:grpSp>
      <p:sp>
        <p:nvSpPr>
          <p:cNvPr id="65" name="Retângulo 64">
            <a:extLst>
              <a:ext uri="{FF2B5EF4-FFF2-40B4-BE49-F238E27FC236}">
                <a16:creationId xmlns:a16="http://schemas.microsoft.com/office/drawing/2014/main" id="{F169F184-CE1E-43C4-B6C9-3CBC3EFCF702}"/>
              </a:ext>
            </a:extLst>
          </p:cNvPr>
          <p:cNvSpPr/>
          <p:nvPr/>
        </p:nvSpPr>
        <p:spPr>
          <a:xfrm>
            <a:off x="6965274" y="722477"/>
            <a:ext cx="1531188" cy="769057"/>
          </a:xfrm>
          <a:prstGeom prst="rect">
            <a:avLst/>
          </a:prstGeom>
        </p:spPr>
        <p:txBody>
          <a:bodyPr wrap="none">
            <a:spAutoFit/>
          </a:bodyPr>
          <a:lstStyle/>
          <a:p>
            <a:pPr marL="0" lvl="1">
              <a:lnSpc>
                <a:spcPct val="200000"/>
              </a:lnSpc>
              <a:spcBef>
                <a:spcPct val="0"/>
              </a:spcBef>
            </a:pPr>
            <a:r>
              <a:rPr lang="pt-BR" sz="2600" dirty="0">
                <a:solidFill>
                  <a:srgbClr val="005028"/>
                </a:solidFill>
                <a:latin typeface="Trebuchet MS" panose="020B0603020202020204" pitchFamily="34" charset="0"/>
              </a:rPr>
              <a:t>Contábil </a:t>
            </a:r>
          </a:p>
        </p:txBody>
      </p:sp>
      <p:sp>
        <p:nvSpPr>
          <p:cNvPr id="66" name="Retângulo 65">
            <a:extLst>
              <a:ext uri="{FF2B5EF4-FFF2-40B4-BE49-F238E27FC236}">
                <a16:creationId xmlns:a16="http://schemas.microsoft.com/office/drawing/2014/main" id="{CC7BA09B-FE6F-4CF3-B15D-33FA344A55BE}"/>
              </a:ext>
            </a:extLst>
          </p:cNvPr>
          <p:cNvSpPr/>
          <p:nvPr/>
        </p:nvSpPr>
        <p:spPr>
          <a:xfrm>
            <a:off x="7133004" y="1698998"/>
            <a:ext cx="2784737" cy="769057"/>
          </a:xfrm>
          <a:prstGeom prst="rect">
            <a:avLst/>
          </a:prstGeom>
        </p:spPr>
        <p:txBody>
          <a:bodyPr wrap="none">
            <a:spAutoFit/>
          </a:bodyPr>
          <a:lstStyle/>
          <a:p>
            <a:pPr marL="0" lvl="1">
              <a:lnSpc>
                <a:spcPct val="200000"/>
              </a:lnSpc>
              <a:spcBef>
                <a:spcPct val="0"/>
              </a:spcBef>
            </a:pPr>
            <a:r>
              <a:rPr lang="pt-BR" sz="2600" dirty="0">
                <a:solidFill>
                  <a:srgbClr val="005028"/>
                </a:solidFill>
                <a:latin typeface="Trebuchet MS" panose="020B0603020202020204" pitchFamily="34" charset="0"/>
              </a:rPr>
              <a:t>Operação e Fluxo</a:t>
            </a:r>
          </a:p>
        </p:txBody>
      </p:sp>
      <p:sp>
        <p:nvSpPr>
          <p:cNvPr id="67" name="Retângulo 66">
            <a:extLst>
              <a:ext uri="{FF2B5EF4-FFF2-40B4-BE49-F238E27FC236}">
                <a16:creationId xmlns:a16="http://schemas.microsoft.com/office/drawing/2014/main" id="{0A000CAE-13FD-4265-94CF-378B9946B22C}"/>
              </a:ext>
            </a:extLst>
          </p:cNvPr>
          <p:cNvSpPr/>
          <p:nvPr/>
        </p:nvSpPr>
        <p:spPr>
          <a:xfrm>
            <a:off x="7559793" y="2910509"/>
            <a:ext cx="4284256" cy="892552"/>
          </a:xfrm>
          <a:prstGeom prst="rect">
            <a:avLst/>
          </a:prstGeom>
        </p:spPr>
        <p:txBody>
          <a:bodyPr wrap="square">
            <a:spAutoFit/>
          </a:bodyPr>
          <a:lstStyle/>
          <a:p>
            <a:pPr marL="0" lvl="1">
              <a:spcBef>
                <a:spcPct val="0"/>
              </a:spcBef>
            </a:pPr>
            <a:r>
              <a:rPr lang="pt-BR" sz="2600" dirty="0">
                <a:solidFill>
                  <a:srgbClr val="005028"/>
                </a:solidFill>
                <a:latin typeface="Trebuchet MS" panose="020B0603020202020204" pitchFamily="34" charset="0"/>
              </a:rPr>
              <a:t>Livros Auxiliares e Controles Gerenciais</a:t>
            </a:r>
          </a:p>
        </p:txBody>
      </p:sp>
      <p:sp>
        <p:nvSpPr>
          <p:cNvPr id="68" name="Retângulo 67">
            <a:extLst>
              <a:ext uri="{FF2B5EF4-FFF2-40B4-BE49-F238E27FC236}">
                <a16:creationId xmlns:a16="http://schemas.microsoft.com/office/drawing/2014/main" id="{D737584B-1F15-49F9-9C9D-118507026647}"/>
              </a:ext>
            </a:extLst>
          </p:cNvPr>
          <p:cNvSpPr/>
          <p:nvPr/>
        </p:nvSpPr>
        <p:spPr>
          <a:xfrm>
            <a:off x="8047681" y="4041509"/>
            <a:ext cx="2633093" cy="769057"/>
          </a:xfrm>
          <a:prstGeom prst="rect">
            <a:avLst/>
          </a:prstGeom>
        </p:spPr>
        <p:txBody>
          <a:bodyPr wrap="none">
            <a:spAutoFit/>
          </a:bodyPr>
          <a:lstStyle/>
          <a:p>
            <a:pPr marL="0" lvl="1">
              <a:lnSpc>
                <a:spcPct val="200000"/>
              </a:lnSpc>
              <a:spcBef>
                <a:spcPct val="0"/>
              </a:spcBef>
            </a:pPr>
            <a:r>
              <a:rPr lang="pt-BR" sz="2600" dirty="0">
                <a:solidFill>
                  <a:srgbClr val="005028"/>
                </a:solidFill>
                <a:latin typeface="Trebuchet MS" panose="020B0603020202020204" pitchFamily="34" charset="0"/>
              </a:rPr>
              <a:t>Relatório do PPA</a:t>
            </a:r>
          </a:p>
        </p:txBody>
      </p:sp>
    </p:spTree>
    <p:extLst>
      <p:ext uri="{BB962C8B-B14F-4D97-AF65-F5344CB8AC3E}">
        <p14:creationId xmlns:p14="http://schemas.microsoft.com/office/powerpoint/2010/main" val="1606634778"/>
      </p:ext>
    </p:extLst>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ítulo 6">
            <a:extLst>
              <a:ext uri="{FF2B5EF4-FFF2-40B4-BE49-F238E27FC236}">
                <a16:creationId xmlns:a16="http://schemas.microsoft.com/office/drawing/2014/main" id="{BBD1C4CA-EE42-4AFD-8DB5-F535B9841D37}"/>
              </a:ext>
            </a:extLst>
          </p:cNvPr>
          <p:cNvSpPr>
            <a:spLocks noGrp="1"/>
          </p:cNvSpPr>
          <p:nvPr>
            <p:ph type="title"/>
          </p:nvPr>
        </p:nvSpPr>
        <p:spPr>
          <a:xfrm>
            <a:off x="7721927" y="1639644"/>
            <a:ext cx="4206241" cy="2494667"/>
          </a:xfrm>
        </p:spPr>
        <p:txBody>
          <a:bodyPr>
            <a:noAutofit/>
          </a:bodyPr>
          <a:lstStyle/>
          <a:p>
            <a:pPr algn="ctr">
              <a:lnSpc>
                <a:spcPct val="150000"/>
              </a:lnSpc>
            </a:pPr>
            <a:r>
              <a:rPr lang="pt-BR" sz="3733" dirty="0">
                <a:solidFill>
                  <a:schemeClr val="bg1"/>
                </a:solidFill>
              </a:rPr>
              <a:t>Exemplo de Contabilização</a:t>
            </a:r>
          </a:p>
        </p:txBody>
      </p:sp>
      <p:sp>
        <p:nvSpPr>
          <p:cNvPr id="4" name="CaixaDeTexto 3">
            <a:extLst>
              <a:ext uri="{FF2B5EF4-FFF2-40B4-BE49-F238E27FC236}">
                <a16:creationId xmlns:a16="http://schemas.microsoft.com/office/drawing/2014/main" id="{8F083E79-5DF8-46A8-9319-911426EF46E9}"/>
              </a:ext>
            </a:extLst>
          </p:cNvPr>
          <p:cNvSpPr txBox="1"/>
          <p:nvPr/>
        </p:nvSpPr>
        <p:spPr>
          <a:xfrm>
            <a:off x="-143070" y="-177282"/>
            <a:ext cx="6341813" cy="1479251"/>
          </a:xfrm>
          <a:prstGeom prst="rect">
            <a:avLst/>
          </a:prstGeom>
        </p:spPr>
        <p:txBody>
          <a:bodyPr vert="horz" lIns="91440" tIns="45720" rIns="91440" bIns="45720" rtlCol="0" anchor="ctr">
            <a:normAutofit fontScale="97500"/>
          </a:bodyPr>
          <a:lstStyle>
            <a:defPPr>
              <a:defRPr lang="pt-BR"/>
            </a:defPPr>
            <a:lvl1pPr algn="ctr">
              <a:lnSpc>
                <a:spcPct val="150000"/>
              </a:lnSpc>
              <a:spcBef>
                <a:spcPct val="0"/>
              </a:spcBef>
              <a:defRPr sz="3200">
                <a:solidFill>
                  <a:srgbClr val="F47920"/>
                </a:solidFill>
                <a:latin typeface="Trebuchet MS" panose="020B0603020202020204" pitchFamily="34" charset="0"/>
                <a:ea typeface="+mj-ea"/>
                <a:cs typeface="+mj-cs"/>
              </a:defRPr>
            </a:lvl1pPr>
            <a:lvl2pPr marL="0" lvl="1" algn="ctr">
              <a:lnSpc>
                <a:spcPct val="150000"/>
              </a:lnSpc>
              <a:spcBef>
                <a:spcPct val="0"/>
              </a:spcBef>
              <a:defRPr sz="3200">
                <a:solidFill>
                  <a:srgbClr val="F47920"/>
                </a:solidFill>
                <a:latin typeface="Trebuchet MS" panose="020B0603020202020204" pitchFamily="34" charset="0"/>
                <a:ea typeface="+mj-ea"/>
                <a:cs typeface="+mj-cs"/>
              </a:defRPr>
            </a:lvl2pPr>
          </a:lstStyle>
          <a:p>
            <a:r>
              <a:rPr lang="pt-BR" dirty="0"/>
              <a:t>Intercâmbio Eventual – item 6.1</a:t>
            </a:r>
          </a:p>
        </p:txBody>
      </p:sp>
      <p:sp>
        <p:nvSpPr>
          <p:cNvPr id="5" name="CaixaDeTexto 4">
            <a:extLst>
              <a:ext uri="{FF2B5EF4-FFF2-40B4-BE49-F238E27FC236}">
                <a16:creationId xmlns:a16="http://schemas.microsoft.com/office/drawing/2014/main" id="{198AC17A-CE9D-44F2-A139-2929B562E517}"/>
              </a:ext>
            </a:extLst>
          </p:cNvPr>
          <p:cNvSpPr txBox="1"/>
          <p:nvPr/>
        </p:nvSpPr>
        <p:spPr>
          <a:xfrm>
            <a:off x="130629" y="1674243"/>
            <a:ext cx="5794416" cy="1479251"/>
          </a:xfrm>
          <a:prstGeom prst="rect">
            <a:avLst/>
          </a:prstGeom>
        </p:spPr>
        <p:txBody>
          <a:bodyPr vert="horz" lIns="91440" tIns="45720" rIns="91440" bIns="45720" rtlCol="0" anchor="ctr">
            <a:normAutofit fontScale="97500"/>
          </a:bodyPr>
          <a:lstStyle>
            <a:defPPr>
              <a:defRPr lang="pt-BR"/>
            </a:defPPr>
            <a:lvl1pPr algn="ctr">
              <a:lnSpc>
                <a:spcPct val="150000"/>
              </a:lnSpc>
              <a:spcBef>
                <a:spcPct val="0"/>
              </a:spcBef>
              <a:defRPr sz="3200">
                <a:solidFill>
                  <a:srgbClr val="F47920"/>
                </a:solidFill>
                <a:latin typeface="Trebuchet MS" panose="020B0603020202020204" pitchFamily="34" charset="0"/>
                <a:ea typeface="+mj-ea"/>
                <a:cs typeface="+mj-cs"/>
              </a:defRPr>
            </a:lvl1pPr>
            <a:lvl2pPr marL="0" lvl="1" algn="ctr">
              <a:lnSpc>
                <a:spcPct val="150000"/>
              </a:lnSpc>
              <a:spcBef>
                <a:spcPct val="0"/>
              </a:spcBef>
              <a:defRPr sz="3200">
                <a:solidFill>
                  <a:srgbClr val="F47920"/>
                </a:solidFill>
                <a:latin typeface="Trebuchet MS" panose="020B0603020202020204" pitchFamily="34" charset="0"/>
                <a:ea typeface="+mj-ea"/>
                <a:cs typeface="+mj-cs"/>
              </a:defRPr>
            </a:lvl2pPr>
          </a:lstStyle>
          <a:p>
            <a:r>
              <a:rPr lang="pt-BR" dirty="0"/>
              <a:t>Intercâmbio Habitual – item 6.2</a:t>
            </a:r>
          </a:p>
        </p:txBody>
      </p:sp>
      <p:sp>
        <p:nvSpPr>
          <p:cNvPr id="6" name="CaixaDeTexto 5">
            <a:extLst>
              <a:ext uri="{FF2B5EF4-FFF2-40B4-BE49-F238E27FC236}">
                <a16:creationId xmlns:a16="http://schemas.microsoft.com/office/drawing/2014/main" id="{4B0F1F32-A2C6-4169-A211-0C39A4263735}"/>
              </a:ext>
            </a:extLst>
          </p:cNvPr>
          <p:cNvSpPr txBox="1"/>
          <p:nvPr/>
        </p:nvSpPr>
        <p:spPr>
          <a:xfrm>
            <a:off x="-1" y="3764017"/>
            <a:ext cx="4470075" cy="740587"/>
          </a:xfrm>
          <a:prstGeom prst="rect">
            <a:avLst/>
          </a:prstGeom>
        </p:spPr>
        <p:txBody>
          <a:bodyPr vert="horz" lIns="91440" tIns="45720" rIns="91440" bIns="45720" rtlCol="0" anchor="ctr">
            <a:normAutofit fontScale="97500"/>
          </a:bodyPr>
          <a:lstStyle>
            <a:defPPr>
              <a:defRPr lang="pt-BR"/>
            </a:defPPr>
            <a:lvl1pPr algn="ctr">
              <a:lnSpc>
                <a:spcPct val="150000"/>
              </a:lnSpc>
              <a:spcBef>
                <a:spcPct val="0"/>
              </a:spcBef>
              <a:defRPr sz="3200">
                <a:solidFill>
                  <a:srgbClr val="F47920"/>
                </a:solidFill>
                <a:latin typeface="Trebuchet MS" panose="020B0603020202020204" pitchFamily="34" charset="0"/>
                <a:ea typeface="+mj-ea"/>
                <a:cs typeface="+mj-cs"/>
              </a:defRPr>
            </a:lvl1pPr>
            <a:lvl2pPr marL="0" lvl="1" algn="ctr">
              <a:lnSpc>
                <a:spcPct val="150000"/>
              </a:lnSpc>
              <a:spcBef>
                <a:spcPct val="0"/>
              </a:spcBef>
              <a:defRPr sz="3200">
                <a:solidFill>
                  <a:srgbClr val="F47920"/>
                </a:solidFill>
                <a:latin typeface="Trebuchet MS" panose="020B0603020202020204" pitchFamily="34" charset="0"/>
                <a:ea typeface="+mj-ea"/>
                <a:cs typeface="+mj-cs"/>
              </a:defRPr>
            </a:lvl2pPr>
          </a:lstStyle>
          <a:p>
            <a:r>
              <a:rPr lang="pt-BR" dirty="0"/>
              <a:t>Prestação de Serviço</a:t>
            </a:r>
          </a:p>
        </p:txBody>
      </p:sp>
    </p:spTree>
    <p:extLst>
      <p:ext uri="{BB962C8B-B14F-4D97-AF65-F5344CB8AC3E}">
        <p14:creationId xmlns:p14="http://schemas.microsoft.com/office/powerpoint/2010/main" val="94066310"/>
      </p:ext>
    </p:extLst>
  </p:cSld>
  <p:clrMapOvr>
    <a:masterClrMapping/>
  </p:clrMapOvr>
  <p:transition spd="slow">
    <p:wheel spokes="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F3C4AFA0-2529-425B-8356-C83E8314BD10}"/>
              </a:ext>
            </a:extLst>
          </p:cNvPr>
          <p:cNvSpPr>
            <a:spLocks noGrp="1"/>
          </p:cNvSpPr>
          <p:nvPr>
            <p:ph type="title"/>
          </p:nvPr>
        </p:nvSpPr>
        <p:spPr>
          <a:xfrm>
            <a:off x="2861464" y="58172"/>
            <a:ext cx="6287277" cy="679563"/>
          </a:xfrm>
        </p:spPr>
        <p:txBody>
          <a:bodyPr vert="horz" lIns="91440" tIns="45720" rIns="91440" bIns="45720" rtlCol="0" anchor="ctr">
            <a:normAutofit/>
          </a:bodyPr>
          <a:lstStyle/>
          <a:p>
            <a:r>
              <a:rPr lang="pt-BR" dirty="0">
                <a:solidFill>
                  <a:srgbClr val="FFC30F"/>
                </a:solidFill>
              </a:rPr>
              <a:t>3 Operações no Sistema Unimed </a:t>
            </a:r>
          </a:p>
        </p:txBody>
      </p:sp>
      <p:sp>
        <p:nvSpPr>
          <p:cNvPr id="15" name="CaixaDeTexto 14">
            <a:extLst>
              <a:ext uri="{FF2B5EF4-FFF2-40B4-BE49-F238E27FC236}">
                <a16:creationId xmlns:a16="http://schemas.microsoft.com/office/drawing/2014/main" id="{2645642D-D5B4-426F-96BA-8672725CDCBB}"/>
              </a:ext>
            </a:extLst>
          </p:cNvPr>
          <p:cNvSpPr txBox="1"/>
          <p:nvPr/>
        </p:nvSpPr>
        <p:spPr>
          <a:xfrm>
            <a:off x="227956" y="822973"/>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sp>
        <p:nvSpPr>
          <p:cNvPr id="16" name="CaixaDeTexto 15">
            <a:extLst>
              <a:ext uri="{FF2B5EF4-FFF2-40B4-BE49-F238E27FC236}">
                <a16:creationId xmlns:a16="http://schemas.microsoft.com/office/drawing/2014/main" id="{E7439296-6FB9-4708-BA40-4FF67BD9049A}"/>
              </a:ext>
            </a:extLst>
          </p:cNvPr>
          <p:cNvSpPr txBox="1"/>
          <p:nvPr/>
        </p:nvSpPr>
        <p:spPr>
          <a:xfrm>
            <a:off x="3147388" y="834104"/>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grpSp>
        <p:nvGrpSpPr>
          <p:cNvPr id="17" name="Agrupar 16">
            <a:extLst>
              <a:ext uri="{FF2B5EF4-FFF2-40B4-BE49-F238E27FC236}">
                <a16:creationId xmlns:a16="http://schemas.microsoft.com/office/drawing/2014/main" id="{60BCCA14-5950-404A-B9BB-5D980DE0B45F}"/>
              </a:ext>
            </a:extLst>
          </p:cNvPr>
          <p:cNvGrpSpPr/>
          <p:nvPr/>
        </p:nvGrpSpPr>
        <p:grpSpPr>
          <a:xfrm>
            <a:off x="425162" y="1547402"/>
            <a:ext cx="1128771" cy="741286"/>
            <a:chOff x="1927767" y="1572963"/>
            <a:chExt cx="1162049" cy="991631"/>
          </a:xfrm>
        </p:grpSpPr>
        <p:pic>
          <p:nvPicPr>
            <p:cNvPr id="18" name="Picture 3" descr="C:\Users\a00858\Downloads\1331835757_administrator.png">
              <a:extLst>
                <a:ext uri="{FF2B5EF4-FFF2-40B4-BE49-F238E27FC236}">
                  <a16:creationId xmlns:a16="http://schemas.microsoft.com/office/drawing/2014/main" id="{D5EA8381-8468-4EC8-82EC-F4535291BEA3}"/>
                </a:ext>
              </a:extLst>
            </p:cNvPr>
            <p:cNvPicPr>
              <a:picLocks noChangeAspect="1" noChangeArrowheads="1"/>
            </p:cNvPicPr>
            <p:nvPr/>
          </p:nvPicPr>
          <p:blipFill>
            <a:blip r:embed="rId3" cstate="print"/>
            <a:srcRect/>
            <a:stretch>
              <a:fillRect/>
            </a:stretch>
          </p:blipFill>
          <p:spPr bwMode="auto">
            <a:xfrm flipH="1">
              <a:off x="2323684" y="1572963"/>
              <a:ext cx="324036" cy="321260"/>
            </a:xfrm>
            <a:prstGeom prst="rect">
              <a:avLst/>
            </a:prstGeom>
            <a:noFill/>
          </p:spPr>
        </p:pic>
        <p:sp>
          <p:nvSpPr>
            <p:cNvPr id="19" name="CaixaDeTexto 18">
              <a:extLst>
                <a:ext uri="{FF2B5EF4-FFF2-40B4-BE49-F238E27FC236}">
                  <a16:creationId xmlns:a16="http://schemas.microsoft.com/office/drawing/2014/main" id="{9D601749-5B20-474E-A9D5-4E6ACF740C2E}"/>
                </a:ext>
              </a:extLst>
            </p:cNvPr>
            <p:cNvSpPr txBox="1"/>
            <p:nvPr/>
          </p:nvSpPr>
          <p:spPr>
            <a:xfrm>
              <a:off x="1927767" y="1979819"/>
              <a:ext cx="1162049" cy="584775"/>
            </a:xfrm>
            <a:prstGeom prst="rect">
              <a:avLst/>
            </a:prstGeom>
            <a:noFill/>
          </p:spPr>
          <p:txBody>
            <a:bodyPr wrap="square" rtlCol="0">
              <a:spAutoFit/>
            </a:bodyPr>
            <a:lstStyle/>
            <a:p>
              <a:pPr algn="ctr" defTabSz="457189"/>
              <a:r>
                <a:rPr lang="pt-BR" sz="1600" b="1" dirty="0">
                  <a:solidFill>
                    <a:prstClr val="black"/>
                  </a:solidFill>
                  <a:latin typeface="Trebuchet MS" panose="020B0603020202020204" pitchFamily="34" charset="0"/>
                </a:rPr>
                <a:t>Origem “A”</a:t>
              </a:r>
            </a:p>
          </p:txBody>
        </p:sp>
      </p:grpSp>
      <p:grpSp>
        <p:nvGrpSpPr>
          <p:cNvPr id="20" name="Agrupar 19">
            <a:extLst>
              <a:ext uri="{FF2B5EF4-FFF2-40B4-BE49-F238E27FC236}">
                <a16:creationId xmlns:a16="http://schemas.microsoft.com/office/drawing/2014/main" id="{C0E81017-AEB2-49FC-899E-DADBB86D8C31}"/>
              </a:ext>
            </a:extLst>
          </p:cNvPr>
          <p:cNvGrpSpPr/>
          <p:nvPr/>
        </p:nvGrpSpPr>
        <p:grpSpPr>
          <a:xfrm>
            <a:off x="3279891" y="1525476"/>
            <a:ext cx="1259026" cy="895794"/>
            <a:chOff x="5212133" y="1572963"/>
            <a:chExt cx="1296144" cy="1198317"/>
          </a:xfrm>
        </p:grpSpPr>
        <p:sp>
          <p:nvSpPr>
            <p:cNvPr id="21" name="CaixaDeTexto 20">
              <a:extLst>
                <a:ext uri="{FF2B5EF4-FFF2-40B4-BE49-F238E27FC236}">
                  <a16:creationId xmlns:a16="http://schemas.microsoft.com/office/drawing/2014/main" id="{ABFB0791-942D-408D-B54A-CB4E11C27972}"/>
                </a:ext>
              </a:extLst>
            </p:cNvPr>
            <p:cNvSpPr txBox="1"/>
            <p:nvPr/>
          </p:nvSpPr>
          <p:spPr>
            <a:xfrm>
              <a:off x="5212133" y="1989017"/>
              <a:ext cx="1296144" cy="782263"/>
            </a:xfrm>
            <a:prstGeom prst="rect">
              <a:avLst/>
            </a:prstGeom>
            <a:noFill/>
          </p:spPr>
          <p:txBody>
            <a:bodyPr wrap="square" rtlCol="0">
              <a:spAutoFit/>
            </a:bodyPr>
            <a:lstStyle/>
            <a:p>
              <a:pPr algn="ctr" defTabSz="457189"/>
              <a:r>
                <a:rPr lang="pt-BR" sz="1600" b="1" dirty="0">
                  <a:solidFill>
                    <a:schemeClr val="accent6">
                      <a:lumMod val="75000"/>
                    </a:schemeClr>
                  </a:solidFill>
                  <a:latin typeface="Trebuchet MS" panose="020B0603020202020204" pitchFamily="34" charset="0"/>
                </a:rPr>
                <a:t>Executora</a:t>
              </a:r>
            </a:p>
            <a:p>
              <a:pPr algn="ctr" defTabSz="457189"/>
              <a:r>
                <a:rPr lang="pt-BR" sz="1600" b="1" dirty="0">
                  <a:solidFill>
                    <a:prstClr val="black"/>
                  </a:solidFill>
                  <a:latin typeface="Trebuchet MS" panose="020B0603020202020204" pitchFamily="34" charset="0"/>
                </a:rPr>
                <a:t>“B”</a:t>
              </a:r>
            </a:p>
          </p:txBody>
        </p:sp>
        <p:pic>
          <p:nvPicPr>
            <p:cNvPr id="22" name="Picture 13" descr="C:\Users\User\Documents\Icones Apresentações\1335631868_User1.png">
              <a:extLst>
                <a:ext uri="{FF2B5EF4-FFF2-40B4-BE49-F238E27FC236}">
                  <a16:creationId xmlns:a16="http://schemas.microsoft.com/office/drawing/2014/main" id="{C3FE32D9-78D1-4061-A620-092AFF7462DC}"/>
                </a:ext>
              </a:extLst>
            </p:cNvPr>
            <p:cNvPicPr>
              <a:picLocks noChangeAspect="1" noChangeArrowheads="1"/>
            </p:cNvPicPr>
            <p:nvPr/>
          </p:nvPicPr>
          <p:blipFill>
            <a:blip r:embed="rId4" cstate="print"/>
            <a:srcRect/>
            <a:stretch>
              <a:fillRect/>
            </a:stretch>
          </p:blipFill>
          <p:spPr bwMode="auto">
            <a:xfrm>
              <a:off x="5732888" y="1572963"/>
              <a:ext cx="341700" cy="341700"/>
            </a:xfrm>
            <a:prstGeom prst="rect">
              <a:avLst/>
            </a:prstGeom>
            <a:noFill/>
          </p:spPr>
        </p:pic>
      </p:grpSp>
      <p:sp>
        <p:nvSpPr>
          <p:cNvPr id="23" name="Seta: da Esquerda para a Direita 22">
            <a:extLst>
              <a:ext uri="{FF2B5EF4-FFF2-40B4-BE49-F238E27FC236}">
                <a16:creationId xmlns:a16="http://schemas.microsoft.com/office/drawing/2014/main" id="{EC4C9476-8DC8-475B-9334-F4FC6A10DC72}"/>
              </a:ext>
            </a:extLst>
          </p:cNvPr>
          <p:cNvSpPr/>
          <p:nvPr/>
        </p:nvSpPr>
        <p:spPr>
          <a:xfrm>
            <a:off x="2080195" y="1840399"/>
            <a:ext cx="1036632" cy="255435"/>
          </a:xfrm>
          <a:prstGeom prst="lef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cxnSp>
        <p:nvCxnSpPr>
          <p:cNvPr id="24" name="Conector reto 23">
            <a:extLst>
              <a:ext uri="{FF2B5EF4-FFF2-40B4-BE49-F238E27FC236}">
                <a16:creationId xmlns:a16="http://schemas.microsoft.com/office/drawing/2014/main" id="{59E04B82-7AC8-49E6-9ECE-F997A1AB4B99}"/>
              </a:ext>
            </a:extLst>
          </p:cNvPr>
          <p:cNvCxnSpPr>
            <a:cxnSpLocks/>
          </p:cNvCxnSpPr>
          <p:nvPr/>
        </p:nvCxnSpPr>
        <p:spPr>
          <a:xfrm flipV="1">
            <a:off x="425161" y="2354641"/>
            <a:ext cx="11159884" cy="40496"/>
          </a:xfrm>
          <a:prstGeom prst="line">
            <a:avLst/>
          </a:prstGeom>
          <a:ln>
            <a:prstDash val="dashDot"/>
          </a:ln>
        </p:spPr>
        <p:style>
          <a:lnRef idx="1">
            <a:schemeClr val="dk1"/>
          </a:lnRef>
          <a:fillRef idx="0">
            <a:schemeClr val="dk1"/>
          </a:fillRef>
          <a:effectRef idx="0">
            <a:schemeClr val="dk1"/>
          </a:effectRef>
          <a:fontRef idx="minor">
            <a:schemeClr val="tx1"/>
          </a:fontRef>
        </p:style>
      </p:cxnSp>
      <p:sp>
        <p:nvSpPr>
          <p:cNvPr id="25" name="CaixaDeTexto 24">
            <a:extLst>
              <a:ext uri="{FF2B5EF4-FFF2-40B4-BE49-F238E27FC236}">
                <a16:creationId xmlns:a16="http://schemas.microsoft.com/office/drawing/2014/main" id="{DE74199C-1FA9-4272-9AFB-FC49C559743C}"/>
              </a:ext>
            </a:extLst>
          </p:cNvPr>
          <p:cNvSpPr txBox="1"/>
          <p:nvPr/>
        </p:nvSpPr>
        <p:spPr>
          <a:xfrm>
            <a:off x="5826943" y="1608128"/>
            <a:ext cx="4470075" cy="369332"/>
          </a:xfrm>
          <a:prstGeom prst="rect">
            <a:avLst/>
          </a:prstGeom>
          <a:noFill/>
        </p:spPr>
        <p:txBody>
          <a:bodyPr wrap="square" rtlCol="0">
            <a:spAutoFit/>
          </a:bodyPr>
          <a:lstStyle/>
          <a:p>
            <a:pPr defTabSz="457189">
              <a:defRPr/>
            </a:pPr>
            <a:r>
              <a:rPr lang="pt-BR" b="1" dirty="0">
                <a:solidFill>
                  <a:srgbClr val="00401A"/>
                </a:solidFill>
                <a:latin typeface="Trebuchet MS"/>
              </a:rPr>
              <a:t>Intercâmbio Eventual – item 6.1</a:t>
            </a:r>
            <a:endParaRPr lang="pt-BR" sz="2400" b="1" dirty="0">
              <a:solidFill>
                <a:srgbClr val="00401A"/>
              </a:solidFill>
              <a:latin typeface="Trebuchet MS"/>
            </a:endParaRPr>
          </a:p>
        </p:txBody>
      </p:sp>
      <p:sp>
        <p:nvSpPr>
          <p:cNvPr id="26" name="Chave Direita 25">
            <a:extLst>
              <a:ext uri="{FF2B5EF4-FFF2-40B4-BE49-F238E27FC236}">
                <a16:creationId xmlns:a16="http://schemas.microsoft.com/office/drawing/2014/main" id="{78FE8AAA-5FBD-4733-BC41-200E7A8BBAD4}"/>
              </a:ext>
            </a:extLst>
          </p:cNvPr>
          <p:cNvSpPr/>
          <p:nvPr/>
        </p:nvSpPr>
        <p:spPr>
          <a:xfrm>
            <a:off x="4988844" y="1469304"/>
            <a:ext cx="350612" cy="780132"/>
          </a:xfrm>
          <a:prstGeom prst="rightBrace">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pt-BR" sz="2400"/>
          </a:p>
        </p:txBody>
      </p:sp>
      <p:sp>
        <p:nvSpPr>
          <p:cNvPr id="27" name="Retângulo 26">
            <a:extLst>
              <a:ext uri="{FF2B5EF4-FFF2-40B4-BE49-F238E27FC236}">
                <a16:creationId xmlns:a16="http://schemas.microsoft.com/office/drawing/2014/main" id="{5E482087-1C8C-4AB2-A3F5-C8D46DFD7FEF}"/>
              </a:ext>
            </a:extLst>
          </p:cNvPr>
          <p:cNvSpPr/>
          <p:nvPr/>
        </p:nvSpPr>
        <p:spPr>
          <a:xfrm>
            <a:off x="5497501" y="786509"/>
            <a:ext cx="6061270" cy="461665"/>
          </a:xfrm>
          <a:prstGeom prst="rect">
            <a:avLst/>
          </a:prstGeom>
        </p:spPr>
        <p:txBody>
          <a:bodyPr wrap="square">
            <a:spAutoFit/>
          </a:bodyPr>
          <a:lstStyle/>
          <a:p>
            <a:r>
              <a:rPr lang="pt-BR" sz="2400" b="1" dirty="0">
                <a:solidFill>
                  <a:srgbClr val="C00000"/>
                </a:solidFill>
                <a:latin typeface="Trebuchet MS"/>
              </a:rPr>
              <a:t>Anexo II – Manual Contábil – RN 290/2012</a:t>
            </a:r>
            <a:endParaRPr lang="pt-BR" sz="2400" dirty="0">
              <a:solidFill>
                <a:srgbClr val="C00000"/>
              </a:solidFill>
            </a:endParaRPr>
          </a:p>
        </p:txBody>
      </p:sp>
      <p:sp>
        <p:nvSpPr>
          <p:cNvPr id="35" name="Seta: da Esquerda para a Direita 34">
            <a:extLst>
              <a:ext uri="{FF2B5EF4-FFF2-40B4-BE49-F238E27FC236}">
                <a16:creationId xmlns:a16="http://schemas.microsoft.com/office/drawing/2014/main" id="{D53EBB60-C822-4D95-B258-8BA97469990B}"/>
              </a:ext>
            </a:extLst>
          </p:cNvPr>
          <p:cNvSpPr/>
          <p:nvPr/>
        </p:nvSpPr>
        <p:spPr>
          <a:xfrm>
            <a:off x="2048177" y="3456361"/>
            <a:ext cx="1036632" cy="255435"/>
          </a:xfrm>
          <a:prstGeom prst="leftRight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cxnSp>
        <p:nvCxnSpPr>
          <p:cNvPr id="36" name="Conector reto 35">
            <a:extLst>
              <a:ext uri="{FF2B5EF4-FFF2-40B4-BE49-F238E27FC236}">
                <a16:creationId xmlns:a16="http://schemas.microsoft.com/office/drawing/2014/main" id="{89E2678B-2950-4086-97A6-039F067E5366}"/>
              </a:ext>
            </a:extLst>
          </p:cNvPr>
          <p:cNvCxnSpPr>
            <a:cxnSpLocks/>
          </p:cNvCxnSpPr>
          <p:nvPr/>
        </p:nvCxnSpPr>
        <p:spPr>
          <a:xfrm>
            <a:off x="399457" y="4346533"/>
            <a:ext cx="11389253" cy="8543"/>
          </a:xfrm>
          <a:prstGeom prst="line">
            <a:avLst/>
          </a:prstGeom>
          <a:ln>
            <a:prstDash val="dashDot"/>
          </a:ln>
        </p:spPr>
        <p:style>
          <a:lnRef idx="1">
            <a:schemeClr val="dk1"/>
          </a:lnRef>
          <a:fillRef idx="0">
            <a:schemeClr val="dk1"/>
          </a:fillRef>
          <a:effectRef idx="0">
            <a:schemeClr val="dk1"/>
          </a:effectRef>
          <a:fontRef idx="minor">
            <a:schemeClr val="tx1"/>
          </a:fontRef>
        </p:style>
      </p:cxnSp>
      <p:sp>
        <p:nvSpPr>
          <p:cNvPr id="37" name="CaixaDeTexto 36">
            <a:extLst>
              <a:ext uri="{FF2B5EF4-FFF2-40B4-BE49-F238E27FC236}">
                <a16:creationId xmlns:a16="http://schemas.microsoft.com/office/drawing/2014/main" id="{D16BDB13-9E76-4378-8B0F-9B721311DF3B}"/>
              </a:ext>
            </a:extLst>
          </p:cNvPr>
          <p:cNvSpPr txBox="1"/>
          <p:nvPr/>
        </p:nvSpPr>
        <p:spPr>
          <a:xfrm>
            <a:off x="5952634" y="2952000"/>
            <a:ext cx="4470075" cy="369332"/>
          </a:xfrm>
          <a:prstGeom prst="rect">
            <a:avLst/>
          </a:prstGeom>
          <a:noFill/>
        </p:spPr>
        <p:txBody>
          <a:bodyPr wrap="square" rtlCol="0">
            <a:spAutoFit/>
          </a:bodyPr>
          <a:lstStyle/>
          <a:p>
            <a:pPr defTabSz="457189">
              <a:defRPr/>
            </a:pPr>
            <a:r>
              <a:rPr lang="pt-BR" b="1" dirty="0">
                <a:solidFill>
                  <a:srgbClr val="00401A"/>
                </a:solidFill>
                <a:latin typeface="Trebuchet MS"/>
              </a:rPr>
              <a:t>Intercâmbio Habitual – item 6.2</a:t>
            </a:r>
            <a:endParaRPr lang="pt-BR" sz="2400" b="1" dirty="0">
              <a:solidFill>
                <a:srgbClr val="00401A"/>
              </a:solidFill>
              <a:latin typeface="Trebuchet MS"/>
            </a:endParaRPr>
          </a:p>
        </p:txBody>
      </p:sp>
      <p:sp>
        <p:nvSpPr>
          <p:cNvPr id="38" name="Chave Direita 37">
            <a:extLst>
              <a:ext uri="{FF2B5EF4-FFF2-40B4-BE49-F238E27FC236}">
                <a16:creationId xmlns:a16="http://schemas.microsoft.com/office/drawing/2014/main" id="{A50BF388-2F29-4385-AFB7-9D1F74F078A6}"/>
              </a:ext>
            </a:extLst>
          </p:cNvPr>
          <p:cNvSpPr/>
          <p:nvPr/>
        </p:nvSpPr>
        <p:spPr>
          <a:xfrm>
            <a:off x="4968064" y="3163290"/>
            <a:ext cx="350612" cy="895127"/>
          </a:xfrm>
          <a:prstGeom prst="righ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pt-BR" sz="2400"/>
          </a:p>
        </p:txBody>
      </p:sp>
      <p:sp>
        <p:nvSpPr>
          <p:cNvPr id="52" name="Retângulo 51">
            <a:extLst>
              <a:ext uri="{FF2B5EF4-FFF2-40B4-BE49-F238E27FC236}">
                <a16:creationId xmlns:a16="http://schemas.microsoft.com/office/drawing/2014/main" id="{03A54A72-E8EB-4DAA-B69F-1D29EA7A5423}"/>
              </a:ext>
            </a:extLst>
          </p:cNvPr>
          <p:cNvSpPr/>
          <p:nvPr/>
        </p:nvSpPr>
        <p:spPr>
          <a:xfrm>
            <a:off x="6451404" y="3584078"/>
            <a:ext cx="2099734" cy="338554"/>
          </a:xfrm>
          <a:prstGeom prst="rect">
            <a:avLst/>
          </a:prstGeom>
        </p:spPr>
        <p:txBody>
          <a:bodyPr wrap="square">
            <a:spAutoFit/>
          </a:bodyPr>
          <a:lstStyle/>
          <a:p>
            <a:pPr algn="ctr"/>
            <a:r>
              <a:rPr lang="pt-BR" sz="1600" b="1" dirty="0">
                <a:solidFill>
                  <a:srgbClr val="00401A"/>
                </a:solidFill>
                <a:latin typeface="Trebuchet MS"/>
              </a:rPr>
              <a:t>(RN 430/2017)</a:t>
            </a:r>
            <a:endParaRPr lang="pt-BR" sz="1600" dirty="0"/>
          </a:p>
        </p:txBody>
      </p:sp>
      <p:sp>
        <p:nvSpPr>
          <p:cNvPr id="48" name="CaixaDeTexto 47">
            <a:extLst>
              <a:ext uri="{FF2B5EF4-FFF2-40B4-BE49-F238E27FC236}">
                <a16:creationId xmlns:a16="http://schemas.microsoft.com/office/drawing/2014/main" id="{1D2C94E2-C853-46A5-B8AF-8A9C39449201}"/>
              </a:ext>
            </a:extLst>
          </p:cNvPr>
          <p:cNvSpPr txBox="1"/>
          <p:nvPr/>
        </p:nvSpPr>
        <p:spPr>
          <a:xfrm>
            <a:off x="277337" y="2618413"/>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sp>
        <p:nvSpPr>
          <p:cNvPr id="53" name="CaixaDeTexto 52">
            <a:extLst>
              <a:ext uri="{FF2B5EF4-FFF2-40B4-BE49-F238E27FC236}">
                <a16:creationId xmlns:a16="http://schemas.microsoft.com/office/drawing/2014/main" id="{5AD7E406-7A23-4A21-B18C-EC2D37515DA8}"/>
              </a:ext>
            </a:extLst>
          </p:cNvPr>
          <p:cNvSpPr txBox="1"/>
          <p:nvPr/>
        </p:nvSpPr>
        <p:spPr>
          <a:xfrm>
            <a:off x="3147386" y="2618354"/>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grpSp>
        <p:nvGrpSpPr>
          <p:cNvPr id="54" name="Agrupar 53">
            <a:extLst>
              <a:ext uri="{FF2B5EF4-FFF2-40B4-BE49-F238E27FC236}">
                <a16:creationId xmlns:a16="http://schemas.microsoft.com/office/drawing/2014/main" id="{8D2C362C-2D65-4839-8860-65E1EFABFCAE}"/>
              </a:ext>
            </a:extLst>
          </p:cNvPr>
          <p:cNvGrpSpPr/>
          <p:nvPr/>
        </p:nvGrpSpPr>
        <p:grpSpPr>
          <a:xfrm>
            <a:off x="392516" y="3466158"/>
            <a:ext cx="1128771" cy="741286"/>
            <a:chOff x="1927767" y="1572963"/>
            <a:chExt cx="1162049" cy="991631"/>
          </a:xfrm>
        </p:grpSpPr>
        <p:pic>
          <p:nvPicPr>
            <p:cNvPr id="55" name="Picture 3" descr="C:\Users\a00858\Downloads\1331835757_administrator.png">
              <a:extLst>
                <a:ext uri="{FF2B5EF4-FFF2-40B4-BE49-F238E27FC236}">
                  <a16:creationId xmlns:a16="http://schemas.microsoft.com/office/drawing/2014/main" id="{9FF9E197-93E9-4229-98E0-97B44140350C}"/>
                </a:ext>
              </a:extLst>
            </p:cNvPr>
            <p:cNvPicPr>
              <a:picLocks noChangeAspect="1" noChangeArrowheads="1"/>
            </p:cNvPicPr>
            <p:nvPr/>
          </p:nvPicPr>
          <p:blipFill>
            <a:blip r:embed="rId3" cstate="print"/>
            <a:srcRect/>
            <a:stretch>
              <a:fillRect/>
            </a:stretch>
          </p:blipFill>
          <p:spPr bwMode="auto">
            <a:xfrm flipH="1">
              <a:off x="2323684" y="1572963"/>
              <a:ext cx="324036" cy="321260"/>
            </a:xfrm>
            <a:prstGeom prst="rect">
              <a:avLst/>
            </a:prstGeom>
            <a:noFill/>
          </p:spPr>
        </p:pic>
        <p:sp>
          <p:nvSpPr>
            <p:cNvPr id="56" name="CaixaDeTexto 55">
              <a:extLst>
                <a:ext uri="{FF2B5EF4-FFF2-40B4-BE49-F238E27FC236}">
                  <a16:creationId xmlns:a16="http://schemas.microsoft.com/office/drawing/2014/main" id="{90C7C21A-28D0-4AFE-99CD-B77C73E25FC8}"/>
                </a:ext>
              </a:extLst>
            </p:cNvPr>
            <p:cNvSpPr txBox="1"/>
            <p:nvPr/>
          </p:nvSpPr>
          <p:spPr>
            <a:xfrm>
              <a:off x="1927767" y="1979819"/>
              <a:ext cx="1162049" cy="584775"/>
            </a:xfrm>
            <a:prstGeom prst="rect">
              <a:avLst/>
            </a:prstGeom>
            <a:noFill/>
          </p:spPr>
          <p:txBody>
            <a:bodyPr wrap="square" rtlCol="0">
              <a:spAutoFit/>
            </a:bodyPr>
            <a:lstStyle/>
            <a:p>
              <a:pPr algn="ctr" defTabSz="457189"/>
              <a:r>
                <a:rPr lang="pt-BR" sz="1600" b="1" dirty="0">
                  <a:solidFill>
                    <a:prstClr val="black"/>
                  </a:solidFill>
                  <a:latin typeface="Trebuchet MS" panose="020B0603020202020204" pitchFamily="34" charset="0"/>
                </a:rPr>
                <a:t>Origem “A”</a:t>
              </a:r>
            </a:p>
          </p:txBody>
        </p:sp>
      </p:grpSp>
      <p:grpSp>
        <p:nvGrpSpPr>
          <p:cNvPr id="57" name="Agrupar 56">
            <a:extLst>
              <a:ext uri="{FF2B5EF4-FFF2-40B4-BE49-F238E27FC236}">
                <a16:creationId xmlns:a16="http://schemas.microsoft.com/office/drawing/2014/main" id="{E1EDB755-E9EC-42ED-A8F9-8E4EA7A4B290}"/>
              </a:ext>
            </a:extLst>
          </p:cNvPr>
          <p:cNvGrpSpPr/>
          <p:nvPr/>
        </p:nvGrpSpPr>
        <p:grpSpPr>
          <a:xfrm>
            <a:off x="3279891" y="3420663"/>
            <a:ext cx="1259026" cy="934413"/>
            <a:chOff x="5242158" y="1572963"/>
            <a:chExt cx="1296144" cy="1249980"/>
          </a:xfrm>
        </p:grpSpPr>
        <p:sp>
          <p:nvSpPr>
            <p:cNvPr id="58" name="CaixaDeTexto 57">
              <a:extLst>
                <a:ext uri="{FF2B5EF4-FFF2-40B4-BE49-F238E27FC236}">
                  <a16:creationId xmlns:a16="http://schemas.microsoft.com/office/drawing/2014/main" id="{AE2BF4D0-5370-40D4-9E72-98CE67149709}"/>
                </a:ext>
              </a:extLst>
            </p:cNvPr>
            <p:cNvSpPr txBox="1"/>
            <p:nvPr/>
          </p:nvSpPr>
          <p:spPr>
            <a:xfrm>
              <a:off x="5242158" y="2040680"/>
              <a:ext cx="1296144" cy="782263"/>
            </a:xfrm>
            <a:prstGeom prst="rect">
              <a:avLst/>
            </a:prstGeom>
            <a:noFill/>
          </p:spPr>
          <p:txBody>
            <a:bodyPr wrap="square" rtlCol="0">
              <a:spAutoFit/>
            </a:bodyPr>
            <a:lstStyle/>
            <a:p>
              <a:pPr algn="ctr" defTabSz="457189"/>
              <a:r>
                <a:rPr lang="pt-BR" sz="1600" b="1" dirty="0">
                  <a:solidFill>
                    <a:schemeClr val="accent4">
                      <a:lumMod val="75000"/>
                    </a:schemeClr>
                  </a:solidFill>
                  <a:latin typeface="Trebuchet MS" panose="020B0603020202020204" pitchFamily="34" charset="0"/>
                </a:rPr>
                <a:t>Destino</a:t>
              </a:r>
            </a:p>
            <a:p>
              <a:pPr algn="ctr" defTabSz="457189"/>
              <a:r>
                <a:rPr lang="pt-BR" sz="1600" b="1" dirty="0">
                  <a:solidFill>
                    <a:prstClr val="black"/>
                  </a:solidFill>
                  <a:latin typeface="Trebuchet MS" panose="020B0603020202020204" pitchFamily="34" charset="0"/>
                </a:rPr>
                <a:t>“B”</a:t>
              </a:r>
            </a:p>
          </p:txBody>
        </p:sp>
        <p:pic>
          <p:nvPicPr>
            <p:cNvPr id="59" name="Picture 13" descr="C:\Users\User\Documents\Icones Apresentações\1335631868_User1.png">
              <a:extLst>
                <a:ext uri="{FF2B5EF4-FFF2-40B4-BE49-F238E27FC236}">
                  <a16:creationId xmlns:a16="http://schemas.microsoft.com/office/drawing/2014/main" id="{EE856EAC-211F-4003-B8FB-54194C6BCCA5}"/>
                </a:ext>
              </a:extLst>
            </p:cNvPr>
            <p:cNvPicPr>
              <a:picLocks noChangeAspect="1" noChangeArrowheads="1"/>
            </p:cNvPicPr>
            <p:nvPr/>
          </p:nvPicPr>
          <p:blipFill>
            <a:blip r:embed="rId4" cstate="print"/>
            <a:srcRect/>
            <a:stretch>
              <a:fillRect/>
            </a:stretch>
          </p:blipFill>
          <p:spPr bwMode="auto">
            <a:xfrm>
              <a:off x="5732888" y="1572963"/>
              <a:ext cx="341700" cy="341700"/>
            </a:xfrm>
            <a:prstGeom prst="rect">
              <a:avLst/>
            </a:prstGeom>
            <a:noFill/>
          </p:spPr>
        </p:pic>
      </p:grpSp>
      <p:sp>
        <p:nvSpPr>
          <p:cNvPr id="60" name="Seta: da Esquerda para a Direita 59">
            <a:extLst>
              <a:ext uri="{FF2B5EF4-FFF2-40B4-BE49-F238E27FC236}">
                <a16:creationId xmlns:a16="http://schemas.microsoft.com/office/drawing/2014/main" id="{D00FFE4B-F3F8-4A4B-942D-E727C26BAC96}"/>
              </a:ext>
            </a:extLst>
          </p:cNvPr>
          <p:cNvSpPr/>
          <p:nvPr/>
        </p:nvSpPr>
        <p:spPr>
          <a:xfrm>
            <a:off x="2022233" y="5364536"/>
            <a:ext cx="1036632" cy="255435"/>
          </a:xfrm>
          <a:prstGeom prst="lef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solidFill>
                <a:schemeClr val="accent2">
                  <a:lumMod val="75000"/>
                </a:schemeClr>
              </a:solidFill>
            </a:endParaRPr>
          </a:p>
        </p:txBody>
      </p:sp>
      <p:sp>
        <p:nvSpPr>
          <p:cNvPr id="62" name="Chave Direita 61">
            <a:extLst>
              <a:ext uri="{FF2B5EF4-FFF2-40B4-BE49-F238E27FC236}">
                <a16:creationId xmlns:a16="http://schemas.microsoft.com/office/drawing/2014/main" id="{5841A03B-BDE7-43B6-AEF1-17555164828D}"/>
              </a:ext>
            </a:extLst>
          </p:cNvPr>
          <p:cNvSpPr/>
          <p:nvPr/>
        </p:nvSpPr>
        <p:spPr>
          <a:xfrm>
            <a:off x="4958398" y="4880940"/>
            <a:ext cx="350612" cy="89512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pt-BR" sz="2400"/>
          </a:p>
        </p:txBody>
      </p:sp>
      <p:sp>
        <p:nvSpPr>
          <p:cNvPr id="63" name="CaixaDeTexto 62">
            <a:extLst>
              <a:ext uri="{FF2B5EF4-FFF2-40B4-BE49-F238E27FC236}">
                <a16:creationId xmlns:a16="http://schemas.microsoft.com/office/drawing/2014/main" id="{2E32F4AC-8B2C-45E8-A6DA-81BEB38F307E}"/>
              </a:ext>
            </a:extLst>
          </p:cNvPr>
          <p:cNvSpPr txBox="1"/>
          <p:nvPr/>
        </p:nvSpPr>
        <p:spPr>
          <a:xfrm>
            <a:off x="290513" y="4433494"/>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sp>
        <p:nvSpPr>
          <p:cNvPr id="64" name="CaixaDeTexto 63">
            <a:extLst>
              <a:ext uri="{FF2B5EF4-FFF2-40B4-BE49-F238E27FC236}">
                <a16:creationId xmlns:a16="http://schemas.microsoft.com/office/drawing/2014/main" id="{DF78291B-AF05-45CB-9973-BDC9B6179666}"/>
              </a:ext>
            </a:extLst>
          </p:cNvPr>
          <p:cNvSpPr txBox="1"/>
          <p:nvPr/>
        </p:nvSpPr>
        <p:spPr>
          <a:xfrm>
            <a:off x="3188484" y="4465104"/>
            <a:ext cx="1448472"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Prestadora</a:t>
            </a:r>
          </a:p>
        </p:txBody>
      </p:sp>
      <p:grpSp>
        <p:nvGrpSpPr>
          <p:cNvPr id="65" name="Agrupar 64">
            <a:extLst>
              <a:ext uri="{FF2B5EF4-FFF2-40B4-BE49-F238E27FC236}">
                <a16:creationId xmlns:a16="http://schemas.microsoft.com/office/drawing/2014/main" id="{7306844E-70F3-46B1-A62A-A99268FF767B}"/>
              </a:ext>
            </a:extLst>
          </p:cNvPr>
          <p:cNvGrpSpPr/>
          <p:nvPr/>
        </p:nvGrpSpPr>
        <p:grpSpPr>
          <a:xfrm>
            <a:off x="450363" y="5208427"/>
            <a:ext cx="1128771" cy="741286"/>
            <a:chOff x="1927767" y="1572963"/>
            <a:chExt cx="1162049" cy="991631"/>
          </a:xfrm>
        </p:grpSpPr>
        <p:pic>
          <p:nvPicPr>
            <p:cNvPr id="66" name="Picture 3" descr="C:\Users\a00858\Downloads\1331835757_administrator.png">
              <a:extLst>
                <a:ext uri="{FF2B5EF4-FFF2-40B4-BE49-F238E27FC236}">
                  <a16:creationId xmlns:a16="http://schemas.microsoft.com/office/drawing/2014/main" id="{0A231004-474C-4BFF-948C-E580E3061416}"/>
                </a:ext>
              </a:extLst>
            </p:cNvPr>
            <p:cNvPicPr>
              <a:picLocks noChangeAspect="1" noChangeArrowheads="1"/>
            </p:cNvPicPr>
            <p:nvPr/>
          </p:nvPicPr>
          <p:blipFill>
            <a:blip r:embed="rId3" cstate="print"/>
            <a:srcRect/>
            <a:stretch>
              <a:fillRect/>
            </a:stretch>
          </p:blipFill>
          <p:spPr bwMode="auto">
            <a:xfrm flipH="1">
              <a:off x="2323684" y="1572963"/>
              <a:ext cx="324036" cy="321260"/>
            </a:xfrm>
            <a:prstGeom prst="rect">
              <a:avLst/>
            </a:prstGeom>
            <a:noFill/>
          </p:spPr>
        </p:pic>
        <p:sp>
          <p:nvSpPr>
            <p:cNvPr id="67" name="CaixaDeTexto 66">
              <a:extLst>
                <a:ext uri="{FF2B5EF4-FFF2-40B4-BE49-F238E27FC236}">
                  <a16:creationId xmlns:a16="http://schemas.microsoft.com/office/drawing/2014/main" id="{076AF266-0516-4A4E-9E3C-C732B6BF9DBF}"/>
                </a:ext>
              </a:extLst>
            </p:cNvPr>
            <p:cNvSpPr txBox="1"/>
            <p:nvPr/>
          </p:nvSpPr>
          <p:spPr>
            <a:xfrm>
              <a:off x="1927767" y="1979819"/>
              <a:ext cx="1162049" cy="584775"/>
            </a:xfrm>
            <a:prstGeom prst="rect">
              <a:avLst/>
            </a:prstGeom>
            <a:noFill/>
          </p:spPr>
          <p:txBody>
            <a:bodyPr wrap="square" rtlCol="0">
              <a:spAutoFit/>
            </a:bodyPr>
            <a:lstStyle/>
            <a:p>
              <a:pPr algn="ctr" defTabSz="457189"/>
              <a:r>
                <a:rPr lang="pt-BR" sz="1600" b="1" dirty="0">
                  <a:solidFill>
                    <a:prstClr val="black"/>
                  </a:solidFill>
                  <a:latin typeface="Trebuchet MS" panose="020B0603020202020204" pitchFamily="34" charset="0"/>
                </a:rPr>
                <a:t>Origem “A”</a:t>
              </a:r>
            </a:p>
          </p:txBody>
        </p:sp>
      </p:grpSp>
      <p:grpSp>
        <p:nvGrpSpPr>
          <p:cNvPr id="68" name="Agrupar 67">
            <a:extLst>
              <a:ext uri="{FF2B5EF4-FFF2-40B4-BE49-F238E27FC236}">
                <a16:creationId xmlns:a16="http://schemas.microsoft.com/office/drawing/2014/main" id="{E38BAA66-2655-4184-9F1F-589D89AE853A}"/>
              </a:ext>
            </a:extLst>
          </p:cNvPr>
          <p:cNvGrpSpPr/>
          <p:nvPr/>
        </p:nvGrpSpPr>
        <p:grpSpPr>
          <a:xfrm>
            <a:off x="3336832" y="5138489"/>
            <a:ext cx="1259026" cy="895794"/>
            <a:chOff x="5212133" y="1572963"/>
            <a:chExt cx="1296144" cy="1198317"/>
          </a:xfrm>
        </p:grpSpPr>
        <p:sp>
          <p:nvSpPr>
            <p:cNvPr id="69" name="CaixaDeTexto 68">
              <a:extLst>
                <a:ext uri="{FF2B5EF4-FFF2-40B4-BE49-F238E27FC236}">
                  <a16:creationId xmlns:a16="http://schemas.microsoft.com/office/drawing/2014/main" id="{C0F7FB9D-5097-4AC8-BF77-B2337D6DA664}"/>
                </a:ext>
              </a:extLst>
            </p:cNvPr>
            <p:cNvSpPr txBox="1"/>
            <p:nvPr/>
          </p:nvSpPr>
          <p:spPr>
            <a:xfrm>
              <a:off x="5212133" y="1989017"/>
              <a:ext cx="1296144" cy="782263"/>
            </a:xfrm>
            <a:prstGeom prst="rect">
              <a:avLst/>
            </a:prstGeom>
            <a:noFill/>
          </p:spPr>
          <p:txBody>
            <a:bodyPr wrap="square" rtlCol="0">
              <a:spAutoFit/>
            </a:bodyPr>
            <a:lstStyle/>
            <a:p>
              <a:pPr algn="ctr" defTabSz="457189"/>
              <a:r>
                <a:rPr lang="pt-BR" sz="1600" b="1" dirty="0">
                  <a:solidFill>
                    <a:schemeClr val="accent2">
                      <a:lumMod val="75000"/>
                    </a:schemeClr>
                  </a:solidFill>
                  <a:latin typeface="Trebuchet MS" panose="020B0603020202020204" pitchFamily="34" charset="0"/>
                </a:rPr>
                <a:t>Executora</a:t>
              </a:r>
            </a:p>
            <a:p>
              <a:pPr algn="ctr" defTabSz="457189"/>
              <a:r>
                <a:rPr lang="pt-BR" sz="1600" b="1" dirty="0">
                  <a:solidFill>
                    <a:prstClr val="black"/>
                  </a:solidFill>
                  <a:latin typeface="Trebuchet MS" panose="020B0603020202020204" pitchFamily="34" charset="0"/>
                </a:rPr>
                <a:t>“B”</a:t>
              </a:r>
            </a:p>
          </p:txBody>
        </p:sp>
        <p:pic>
          <p:nvPicPr>
            <p:cNvPr id="70" name="Picture 13" descr="C:\Users\User\Documents\Icones Apresentações\1335631868_User1.png">
              <a:extLst>
                <a:ext uri="{FF2B5EF4-FFF2-40B4-BE49-F238E27FC236}">
                  <a16:creationId xmlns:a16="http://schemas.microsoft.com/office/drawing/2014/main" id="{9390A6B5-C12A-49A8-804A-20351FF7E475}"/>
                </a:ext>
              </a:extLst>
            </p:cNvPr>
            <p:cNvPicPr>
              <a:picLocks noChangeAspect="1" noChangeArrowheads="1"/>
            </p:cNvPicPr>
            <p:nvPr/>
          </p:nvPicPr>
          <p:blipFill>
            <a:blip r:embed="rId4" cstate="print"/>
            <a:srcRect/>
            <a:stretch>
              <a:fillRect/>
            </a:stretch>
          </p:blipFill>
          <p:spPr bwMode="auto">
            <a:xfrm>
              <a:off x="5732888" y="1572963"/>
              <a:ext cx="341700" cy="341700"/>
            </a:xfrm>
            <a:prstGeom prst="rect">
              <a:avLst/>
            </a:prstGeom>
            <a:noFill/>
          </p:spPr>
        </p:pic>
      </p:grpSp>
      <p:sp>
        <p:nvSpPr>
          <p:cNvPr id="71" name="CaixaDeTexto 70">
            <a:extLst>
              <a:ext uri="{FF2B5EF4-FFF2-40B4-BE49-F238E27FC236}">
                <a16:creationId xmlns:a16="http://schemas.microsoft.com/office/drawing/2014/main" id="{945DBD38-2462-4978-B04F-44E916A59638}"/>
              </a:ext>
            </a:extLst>
          </p:cNvPr>
          <p:cNvSpPr txBox="1"/>
          <p:nvPr/>
        </p:nvSpPr>
        <p:spPr>
          <a:xfrm>
            <a:off x="5363418" y="5143837"/>
            <a:ext cx="4470075" cy="369332"/>
          </a:xfrm>
          <a:prstGeom prst="rect">
            <a:avLst/>
          </a:prstGeom>
          <a:noFill/>
        </p:spPr>
        <p:txBody>
          <a:bodyPr wrap="square" rtlCol="0">
            <a:spAutoFit/>
          </a:bodyPr>
          <a:lstStyle/>
          <a:p>
            <a:pPr algn="ctr" defTabSz="457189">
              <a:defRPr/>
            </a:pPr>
            <a:r>
              <a:rPr lang="pt-BR" b="1" dirty="0">
                <a:solidFill>
                  <a:srgbClr val="00401A"/>
                </a:solidFill>
                <a:latin typeface="Trebuchet MS"/>
              </a:rPr>
              <a:t>Prestação de Serviço</a:t>
            </a:r>
            <a:endParaRPr lang="pt-BR" sz="2400" b="1" dirty="0">
              <a:solidFill>
                <a:srgbClr val="00401A"/>
              </a:solidFill>
              <a:latin typeface="Trebuchet MS"/>
            </a:endParaRPr>
          </a:p>
        </p:txBody>
      </p:sp>
      <p:graphicFrame>
        <p:nvGraphicFramePr>
          <p:cNvPr id="43" name="Objeto 42">
            <a:extLst>
              <a:ext uri="{FF2B5EF4-FFF2-40B4-BE49-F238E27FC236}">
                <a16:creationId xmlns:a16="http://schemas.microsoft.com/office/drawing/2014/main" id="{8ECF7B1F-CCA3-4F55-A279-A303420729D8}"/>
              </a:ext>
            </a:extLst>
          </p:cNvPr>
          <p:cNvGraphicFramePr>
            <a:graphicFrameLocks noChangeAspect="1"/>
          </p:cNvGraphicFramePr>
          <p:nvPr>
            <p:extLst>
              <p:ext uri="{D42A27DB-BD31-4B8C-83A1-F6EECF244321}">
                <p14:modId xmlns:p14="http://schemas.microsoft.com/office/powerpoint/2010/main" val="852654498"/>
              </p:ext>
            </p:extLst>
          </p:nvPr>
        </p:nvGraphicFramePr>
        <p:xfrm>
          <a:off x="9945571" y="2518399"/>
          <a:ext cx="914400" cy="771525"/>
        </p:xfrm>
        <a:graphic>
          <a:graphicData uri="http://schemas.openxmlformats.org/presentationml/2006/ole">
            <mc:AlternateContent xmlns:mc="http://schemas.openxmlformats.org/markup-compatibility/2006">
              <mc:Choice xmlns:v="urn:schemas-microsoft-com:vml" Requires="v">
                <p:oleObj spid="_x0000_s3229" name="Worksheet" showAsIcon="1" r:id="rId5" imgW="914400" imgH="771480" progId="Excel.Sheet.12">
                  <p:embed/>
                </p:oleObj>
              </mc:Choice>
              <mc:Fallback>
                <p:oleObj name="Worksheet" showAsIcon="1" r:id="rId5" imgW="914400" imgH="771480" progId="Excel.Sheet.12">
                  <p:embed/>
                  <p:pic>
                    <p:nvPicPr>
                      <p:cNvPr id="10" name="Objeto 9">
                        <a:extLst>
                          <a:ext uri="{FF2B5EF4-FFF2-40B4-BE49-F238E27FC236}">
                            <a16:creationId xmlns:a16="http://schemas.microsoft.com/office/drawing/2014/main" id="{DFCA0181-16F4-4343-9815-2DD7A044ACD9}"/>
                          </a:ext>
                        </a:extLst>
                      </p:cNvPr>
                      <p:cNvPicPr/>
                      <p:nvPr/>
                    </p:nvPicPr>
                    <p:blipFill>
                      <a:blip r:embed="rId6"/>
                      <a:stretch>
                        <a:fillRect/>
                      </a:stretch>
                    </p:blipFill>
                    <p:spPr>
                      <a:xfrm>
                        <a:off x="9945571" y="2518399"/>
                        <a:ext cx="914400" cy="771525"/>
                      </a:xfrm>
                      <a:prstGeom prst="rect">
                        <a:avLst/>
                      </a:prstGeom>
                    </p:spPr>
                  </p:pic>
                </p:oleObj>
              </mc:Fallback>
            </mc:AlternateContent>
          </a:graphicData>
        </a:graphic>
      </p:graphicFrame>
      <p:graphicFrame>
        <p:nvGraphicFramePr>
          <p:cNvPr id="46" name="Objeto 45">
            <a:extLst>
              <a:ext uri="{FF2B5EF4-FFF2-40B4-BE49-F238E27FC236}">
                <a16:creationId xmlns:a16="http://schemas.microsoft.com/office/drawing/2014/main" id="{36B4149D-9BE9-48CE-B3F3-DAD13CDADA31}"/>
              </a:ext>
            </a:extLst>
          </p:cNvPr>
          <p:cNvGraphicFramePr>
            <a:graphicFrameLocks noChangeAspect="1"/>
          </p:cNvGraphicFramePr>
          <p:nvPr>
            <p:extLst>
              <p:ext uri="{D42A27DB-BD31-4B8C-83A1-F6EECF244321}">
                <p14:modId xmlns:p14="http://schemas.microsoft.com/office/powerpoint/2010/main" val="2356236543"/>
              </p:ext>
            </p:extLst>
          </p:nvPr>
        </p:nvGraphicFramePr>
        <p:xfrm>
          <a:off x="11154212" y="2546162"/>
          <a:ext cx="914400" cy="771525"/>
        </p:xfrm>
        <a:graphic>
          <a:graphicData uri="http://schemas.openxmlformats.org/presentationml/2006/ole">
            <mc:AlternateContent xmlns:mc="http://schemas.openxmlformats.org/markup-compatibility/2006">
              <mc:Choice xmlns:v="urn:schemas-microsoft-com:vml" Requires="v">
                <p:oleObj spid="_x0000_s3230" name="Worksheet" showAsIcon="1" r:id="rId7" imgW="914400" imgH="771480" progId="Excel.Sheet.12">
                  <p:embed/>
                </p:oleObj>
              </mc:Choice>
              <mc:Fallback>
                <p:oleObj name="Worksheet" showAsIcon="1" r:id="rId7" imgW="914400" imgH="771480" progId="Excel.Sheet.12">
                  <p:embed/>
                  <p:pic>
                    <p:nvPicPr>
                      <p:cNvPr id="11" name="Objeto 10">
                        <a:extLst>
                          <a:ext uri="{FF2B5EF4-FFF2-40B4-BE49-F238E27FC236}">
                            <a16:creationId xmlns:a16="http://schemas.microsoft.com/office/drawing/2014/main" id="{59B6A7BA-6F5A-4FE3-A58D-1C7FA2AFDA92}"/>
                          </a:ext>
                        </a:extLst>
                      </p:cNvPr>
                      <p:cNvPicPr/>
                      <p:nvPr/>
                    </p:nvPicPr>
                    <p:blipFill>
                      <a:blip r:embed="rId8"/>
                      <a:stretch>
                        <a:fillRect/>
                      </a:stretch>
                    </p:blipFill>
                    <p:spPr>
                      <a:xfrm>
                        <a:off x="11154212" y="2546162"/>
                        <a:ext cx="914400" cy="771525"/>
                      </a:xfrm>
                      <a:prstGeom prst="rect">
                        <a:avLst/>
                      </a:prstGeom>
                    </p:spPr>
                  </p:pic>
                </p:oleObj>
              </mc:Fallback>
            </mc:AlternateContent>
          </a:graphicData>
        </a:graphic>
      </p:graphicFrame>
      <p:graphicFrame>
        <p:nvGraphicFramePr>
          <p:cNvPr id="47" name="Objeto 46">
            <a:extLst>
              <a:ext uri="{FF2B5EF4-FFF2-40B4-BE49-F238E27FC236}">
                <a16:creationId xmlns:a16="http://schemas.microsoft.com/office/drawing/2014/main" id="{67A99C7C-CFAF-4B32-8E85-C946A3EF703B}"/>
              </a:ext>
            </a:extLst>
          </p:cNvPr>
          <p:cNvGraphicFramePr>
            <a:graphicFrameLocks noChangeAspect="1"/>
          </p:cNvGraphicFramePr>
          <p:nvPr>
            <p:extLst>
              <p:ext uri="{D42A27DB-BD31-4B8C-83A1-F6EECF244321}">
                <p14:modId xmlns:p14="http://schemas.microsoft.com/office/powerpoint/2010/main" val="2736455996"/>
              </p:ext>
            </p:extLst>
          </p:nvPr>
        </p:nvGraphicFramePr>
        <p:xfrm>
          <a:off x="9945571" y="3483440"/>
          <a:ext cx="914400" cy="771525"/>
        </p:xfrm>
        <a:graphic>
          <a:graphicData uri="http://schemas.openxmlformats.org/presentationml/2006/ole">
            <mc:AlternateContent xmlns:mc="http://schemas.openxmlformats.org/markup-compatibility/2006">
              <mc:Choice xmlns:v="urn:schemas-microsoft-com:vml" Requires="v">
                <p:oleObj spid="_x0000_s3231" name="Worksheet" showAsIcon="1" r:id="rId9" imgW="914400" imgH="771480" progId="Excel.Sheet.12">
                  <p:embed/>
                </p:oleObj>
              </mc:Choice>
              <mc:Fallback>
                <p:oleObj name="Worksheet" showAsIcon="1" r:id="rId9" imgW="914400" imgH="771480" progId="Excel.Sheet.12">
                  <p:embed/>
                  <p:pic>
                    <p:nvPicPr>
                      <p:cNvPr id="12" name="Objeto 11">
                        <a:extLst>
                          <a:ext uri="{FF2B5EF4-FFF2-40B4-BE49-F238E27FC236}">
                            <a16:creationId xmlns:a16="http://schemas.microsoft.com/office/drawing/2014/main" id="{8D5CFE4F-90B9-4E2F-949D-2DF2B43CC983}"/>
                          </a:ext>
                        </a:extLst>
                      </p:cNvPr>
                      <p:cNvPicPr/>
                      <p:nvPr/>
                    </p:nvPicPr>
                    <p:blipFill>
                      <a:blip r:embed="rId10"/>
                      <a:stretch>
                        <a:fillRect/>
                      </a:stretch>
                    </p:blipFill>
                    <p:spPr>
                      <a:xfrm>
                        <a:off x="9945571" y="3483440"/>
                        <a:ext cx="914400" cy="771525"/>
                      </a:xfrm>
                      <a:prstGeom prst="rect">
                        <a:avLst/>
                      </a:prstGeom>
                    </p:spPr>
                  </p:pic>
                </p:oleObj>
              </mc:Fallback>
            </mc:AlternateContent>
          </a:graphicData>
        </a:graphic>
      </p:graphicFrame>
      <p:graphicFrame>
        <p:nvGraphicFramePr>
          <p:cNvPr id="49" name="Objeto 48">
            <a:extLst>
              <a:ext uri="{FF2B5EF4-FFF2-40B4-BE49-F238E27FC236}">
                <a16:creationId xmlns:a16="http://schemas.microsoft.com/office/drawing/2014/main" id="{1F3CA000-02B9-43BE-B111-D98CB591DAE8}"/>
              </a:ext>
            </a:extLst>
          </p:cNvPr>
          <p:cNvGraphicFramePr>
            <a:graphicFrameLocks noChangeAspect="1"/>
          </p:cNvGraphicFramePr>
          <p:nvPr>
            <p:extLst>
              <p:ext uri="{D42A27DB-BD31-4B8C-83A1-F6EECF244321}">
                <p14:modId xmlns:p14="http://schemas.microsoft.com/office/powerpoint/2010/main" val="1537846140"/>
              </p:ext>
            </p:extLst>
          </p:nvPr>
        </p:nvGraphicFramePr>
        <p:xfrm>
          <a:off x="11116449" y="3475838"/>
          <a:ext cx="914400" cy="771525"/>
        </p:xfrm>
        <a:graphic>
          <a:graphicData uri="http://schemas.openxmlformats.org/presentationml/2006/ole">
            <mc:AlternateContent xmlns:mc="http://schemas.openxmlformats.org/markup-compatibility/2006">
              <mc:Choice xmlns:v="urn:schemas-microsoft-com:vml" Requires="v">
                <p:oleObj spid="_x0000_s3232" name="Worksheet" showAsIcon="1" r:id="rId11" imgW="914400" imgH="771480" progId="Excel.Sheet.12">
                  <p:embed/>
                </p:oleObj>
              </mc:Choice>
              <mc:Fallback>
                <p:oleObj name="Worksheet" showAsIcon="1" r:id="rId11" imgW="914400" imgH="771480" progId="Excel.Sheet.12">
                  <p:embed/>
                  <p:pic>
                    <p:nvPicPr>
                      <p:cNvPr id="13" name="Objeto 12">
                        <a:extLst>
                          <a:ext uri="{FF2B5EF4-FFF2-40B4-BE49-F238E27FC236}">
                            <a16:creationId xmlns:a16="http://schemas.microsoft.com/office/drawing/2014/main" id="{CBD75439-4338-4242-AEB6-E061CF03A4DF}"/>
                          </a:ext>
                        </a:extLst>
                      </p:cNvPr>
                      <p:cNvPicPr/>
                      <p:nvPr/>
                    </p:nvPicPr>
                    <p:blipFill>
                      <a:blip r:embed="rId12"/>
                      <a:stretch>
                        <a:fillRect/>
                      </a:stretch>
                    </p:blipFill>
                    <p:spPr>
                      <a:xfrm>
                        <a:off x="11116449" y="3475838"/>
                        <a:ext cx="914400" cy="771525"/>
                      </a:xfrm>
                      <a:prstGeom prst="rect">
                        <a:avLst/>
                      </a:prstGeom>
                    </p:spPr>
                  </p:pic>
                </p:oleObj>
              </mc:Fallback>
            </mc:AlternateContent>
          </a:graphicData>
        </a:graphic>
      </p:graphicFrame>
      <p:graphicFrame>
        <p:nvGraphicFramePr>
          <p:cNvPr id="3" name="Objeto 2">
            <a:extLst>
              <a:ext uri="{FF2B5EF4-FFF2-40B4-BE49-F238E27FC236}">
                <a16:creationId xmlns:a16="http://schemas.microsoft.com/office/drawing/2014/main" id="{31D20C65-2BFD-404B-A77E-F6C97F37528C}"/>
              </a:ext>
            </a:extLst>
          </p:cNvPr>
          <p:cNvGraphicFramePr>
            <a:graphicFrameLocks noChangeAspect="1"/>
          </p:cNvGraphicFramePr>
          <p:nvPr>
            <p:extLst>
              <p:ext uri="{D42A27DB-BD31-4B8C-83A1-F6EECF244321}">
                <p14:modId xmlns:p14="http://schemas.microsoft.com/office/powerpoint/2010/main" val="3646193777"/>
              </p:ext>
            </p:extLst>
          </p:nvPr>
        </p:nvGraphicFramePr>
        <p:xfrm>
          <a:off x="10509375" y="1483402"/>
          <a:ext cx="914400" cy="771525"/>
        </p:xfrm>
        <a:graphic>
          <a:graphicData uri="http://schemas.openxmlformats.org/presentationml/2006/ole">
            <mc:AlternateContent xmlns:mc="http://schemas.openxmlformats.org/markup-compatibility/2006">
              <mc:Choice xmlns:v="urn:schemas-microsoft-com:vml" Requires="v">
                <p:oleObj spid="_x0000_s3233" name="Worksheet" showAsIcon="1" r:id="rId13" imgW="914400" imgH="771480" progId="Excel.Sheet.12">
                  <p:embed/>
                </p:oleObj>
              </mc:Choice>
              <mc:Fallback>
                <p:oleObj name="Worksheet" showAsIcon="1" r:id="rId13" imgW="914400" imgH="771480" progId="Excel.Sheet.12">
                  <p:embed/>
                  <p:pic>
                    <p:nvPicPr>
                      <p:cNvPr id="0" name=""/>
                      <p:cNvPicPr/>
                      <p:nvPr/>
                    </p:nvPicPr>
                    <p:blipFill>
                      <a:blip r:embed="rId14"/>
                      <a:stretch>
                        <a:fillRect/>
                      </a:stretch>
                    </p:blipFill>
                    <p:spPr>
                      <a:xfrm>
                        <a:off x="10509375" y="1483402"/>
                        <a:ext cx="914400" cy="771525"/>
                      </a:xfrm>
                      <a:prstGeom prst="rect">
                        <a:avLst/>
                      </a:prstGeom>
                    </p:spPr>
                  </p:pic>
                </p:oleObj>
              </mc:Fallback>
            </mc:AlternateContent>
          </a:graphicData>
        </a:graphic>
      </p:graphicFrame>
      <p:sp>
        <p:nvSpPr>
          <p:cNvPr id="50" name="Título 1">
            <a:extLst>
              <a:ext uri="{FF2B5EF4-FFF2-40B4-BE49-F238E27FC236}">
                <a16:creationId xmlns:a16="http://schemas.microsoft.com/office/drawing/2014/main" id="{A10CDE77-E4A4-43F6-8C77-132E93BE0C39}"/>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89024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ppt_x"/>
                                          </p:val>
                                        </p:tav>
                                        <p:tav tm="100000">
                                          <p:val>
                                            <p:strVal val="#ppt_x"/>
                                          </p:val>
                                        </p:tav>
                                      </p:tavLst>
                                    </p:anim>
                                    <p:anim calcmode="lin" valueType="num">
                                      <p:cBhvr additive="base">
                                        <p:cTn id="40" dur="500" fill="hold"/>
                                        <p:tgtEl>
                                          <p:spTgt spid="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fill="hold"/>
                                        <p:tgtEl>
                                          <p:spTgt spid="63"/>
                                        </p:tgtEl>
                                        <p:attrNameLst>
                                          <p:attrName>ppt_x</p:attrName>
                                        </p:attrNameLst>
                                      </p:cBhvr>
                                      <p:tavLst>
                                        <p:tav tm="0">
                                          <p:val>
                                            <p:strVal val="#ppt_x"/>
                                          </p:val>
                                        </p:tav>
                                        <p:tav tm="100000">
                                          <p:val>
                                            <p:strVal val="#ppt_x"/>
                                          </p:val>
                                        </p:tav>
                                      </p:tavLst>
                                    </p:anim>
                                    <p:anim calcmode="lin" valueType="num">
                                      <p:cBhvr additive="base">
                                        <p:cTn id="48" dur="500" fill="hold"/>
                                        <p:tgtEl>
                                          <p:spTgt spid="6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ppt_x"/>
                                          </p:val>
                                        </p:tav>
                                        <p:tav tm="100000">
                                          <p:val>
                                            <p:strVal val="#ppt_x"/>
                                          </p:val>
                                        </p:tav>
                                      </p:tavLst>
                                    </p:anim>
                                    <p:anim calcmode="lin" valueType="num">
                                      <p:cBhvr additive="base">
                                        <p:cTn id="68" dur="500" fill="hold"/>
                                        <p:tgtEl>
                                          <p:spTgt spid="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ppt_x"/>
                                          </p:val>
                                        </p:tav>
                                        <p:tav tm="100000">
                                          <p:val>
                                            <p:strVal val="#ppt_x"/>
                                          </p:val>
                                        </p:tav>
                                      </p:tavLst>
                                    </p:anim>
                                    <p:anim calcmode="lin" valueType="num">
                                      <p:cBhvr additive="base">
                                        <p:cTn id="80" dur="500" fill="hold"/>
                                        <p:tgtEl>
                                          <p:spTgt spid="25"/>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additive="base">
                                        <p:cTn id="83" dur="500" fill="hold"/>
                                        <p:tgtEl>
                                          <p:spTgt spid="37"/>
                                        </p:tgtEl>
                                        <p:attrNameLst>
                                          <p:attrName>ppt_x</p:attrName>
                                        </p:attrNameLst>
                                      </p:cBhvr>
                                      <p:tavLst>
                                        <p:tav tm="0">
                                          <p:val>
                                            <p:strVal val="#ppt_x"/>
                                          </p:val>
                                        </p:tav>
                                        <p:tav tm="100000">
                                          <p:val>
                                            <p:strVal val="#ppt_x"/>
                                          </p:val>
                                        </p:tav>
                                      </p:tavLst>
                                    </p:anim>
                                    <p:anim calcmode="lin" valueType="num">
                                      <p:cBhvr additive="base">
                                        <p:cTn id="84" dur="500" fill="hold"/>
                                        <p:tgtEl>
                                          <p:spTgt spid="3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fill="hold"/>
                                        <p:tgtEl>
                                          <p:spTgt spid="52"/>
                                        </p:tgtEl>
                                        <p:attrNameLst>
                                          <p:attrName>ppt_x</p:attrName>
                                        </p:attrNameLst>
                                      </p:cBhvr>
                                      <p:tavLst>
                                        <p:tav tm="0">
                                          <p:val>
                                            <p:strVal val="#ppt_x"/>
                                          </p:val>
                                        </p:tav>
                                        <p:tav tm="100000">
                                          <p:val>
                                            <p:strVal val="#ppt_x"/>
                                          </p:val>
                                        </p:tav>
                                      </p:tavLst>
                                    </p:anim>
                                    <p:anim calcmode="lin" valueType="num">
                                      <p:cBhvr additive="base">
                                        <p:cTn id="88" dur="500" fill="hold"/>
                                        <p:tgtEl>
                                          <p:spTgt spid="5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ppt_x"/>
                                          </p:val>
                                        </p:tav>
                                        <p:tav tm="100000">
                                          <p:val>
                                            <p:strVal val="#ppt_x"/>
                                          </p:val>
                                        </p:tav>
                                      </p:tavLst>
                                    </p:anim>
                                    <p:anim calcmode="lin" valueType="num">
                                      <p:cBhvr additive="base">
                                        <p:cTn id="92" dur="500" fill="hold"/>
                                        <p:tgtEl>
                                          <p:spTgt spid="7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
                                        </p:tgtEl>
                                        <p:attrNameLst>
                                          <p:attrName>style.visibility</p:attrName>
                                        </p:attrNameLst>
                                      </p:cBhvr>
                                      <p:to>
                                        <p:strVal val="visible"/>
                                      </p:to>
                                    </p:set>
                                    <p:anim calcmode="lin" valueType="num">
                                      <p:cBhvr additive="base">
                                        <p:cTn id="95" dur="500" fill="hold"/>
                                        <p:tgtEl>
                                          <p:spTgt spid="6"/>
                                        </p:tgtEl>
                                        <p:attrNameLst>
                                          <p:attrName>ppt_x</p:attrName>
                                        </p:attrNameLst>
                                      </p:cBhvr>
                                      <p:tavLst>
                                        <p:tav tm="0">
                                          <p:val>
                                            <p:strVal val="#ppt_x"/>
                                          </p:val>
                                        </p:tav>
                                        <p:tav tm="100000">
                                          <p:val>
                                            <p:strVal val="#ppt_x"/>
                                          </p:val>
                                        </p:tav>
                                      </p:tavLst>
                                    </p:anim>
                                    <p:anim calcmode="lin" valueType="num">
                                      <p:cBhvr additive="base">
                                        <p:cTn id="96" dur="500" fill="hold"/>
                                        <p:tgtEl>
                                          <p:spTgt spid="6"/>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fill="hold"/>
                                        <p:tgtEl>
                                          <p:spTgt spid="24"/>
                                        </p:tgtEl>
                                        <p:attrNameLst>
                                          <p:attrName>ppt_x</p:attrName>
                                        </p:attrNameLst>
                                      </p:cBhvr>
                                      <p:tavLst>
                                        <p:tav tm="0">
                                          <p:val>
                                            <p:strVal val="#ppt_x"/>
                                          </p:val>
                                        </p:tav>
                                        <p:tav tm="100000">
                                          <p:val>
                                            <p:strVal val="#ppt_x"/>
                                          </p:val>
                                        </p:tav>
                                      </p:tavLst>
                                    </p:anim>
                                    <p:anim calcmode="lin" valueType="num">
                                      <p:cBhvr additive="base">
                                        <p:cTn id="100" dur="500" fill="hold"/>
                                        <p:tgtEl>
                                          <p:spTgt spid="2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ppt_x"/>
                                          </p:val>
                                        </p:tav>
                                        <p:tav tm="100000">
                                          <p:val>
                                            <p:strVal val="#ppt_x"/>
                                          </p:val>
                                        </p:tav>
                                      </p:tavLst>
                                    </p:anim>
                                    <p:anim calcmode="lin" valueType="num">
                                      <p:cBhvr additive="base">
                                        <p:cTn id="104" dur="500" fill="hold"/>
                                        <p:tgtEl>
                                          <p:spTgt spid="27"/>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additive="base">
                                        <p:cTn id="107" dur="500" fill="hold"/>
                                        <p:tgtEl>
                                          <p:spTgt spid="36"/>
                                        </p:tgtEl>
                                        <p:attrNameLst>
                                          <p:attrName>ppt_x</p:attrName>
                                        </p:attrNameLst>
                                      </p:cBhvr>
                                      <p:tavLst>
                                        <p:tav tm="0">
                                          <p:val>
                                            <p:strVal val="#ppt_x"/>
                                          </p:val>
                                        </p:tav>
                                        <p:tav tm="100000">
                                          <p:val>
                                            <p:strVal val="#ppt_x"/>
                                          </p:val>
                                        </p:tav>
                                      </p:tavLst>
                                    </p:anim>
                                    <p:anim calcmode="lin" valueType="num">
                                      <p:cBhvr additive="base">
                                        <p:cTn id="108" dur="500" fill="hold"/>
                                        <p:tgtEl>
                                          <p:spTgt spid="3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3"/>
                                        </p:tgtEl>
                                        <p:attrNameLst>
                                          <p:attrName>style.visibility</p:attrName>
                                        </p:attrNameLst>
                                      </p:cBhvr>
                                      <p:to>
                                        <p:strVal val="visible"/>
                                      </p:to>
                                    </p:set>
                                    <p:anim calcmode="lin" valueType="num">
                                      <p:cBhvr additive="base">
                                        <p:cTn id="111" dur="500" fill="hold"/>
                                        <p:tgtEl>
                                          <p:spTgt spid="43"/>
                                        </p:tgtEl>
                                        <p:attrNameLst>
                                          <p:attrName>ppt_x</p:attrName>
                                        </p:attrNameLst>
                                      </p:cBhvr>
                                      <p:tavLst>
                                        <p:tav tm="0">
                                          <p:val>
                                            <p:strVal val="#ppt_x"/>
                                          </p:val>
                                        </p:tav>
                                        <p:tav tm="100000">
                                          <p:val>
                                            <p:strVal val="#ppt_x"/>
                                          </p:val>
                                        </p:tav>
                                      </p:tavLst>
                                    </p:anim>
                                    <p:anim calcmode="lin" valueType="num">
                                      <p:cBhvr additive="base">
                                        <p:cTn id="112" dur="500" fill="hold"/>
                                        <p:tgtEl>
                                          <p:spTgt spid="43"/>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additive="base">
                                        <p:cTn id="115" dur="500" fill="hold"/>
                                        <p:tgtEl>
                                          <p:spTgt spid="46"/>
                                        </p:tgtEl>
                                        <p:attrNameLst>
                                          <p:attrName>ppt_x</p:attrName>
                                        </p:attrNameLst>
                                      </p:cBhvr>
                                      <p:tavLst>
                                        <p:tav tm="0">
                                          <p:val>
                                            <p:strVal val="#ppt_x"/>
                                          </p:val>
                                        </p:tav>
                                        <p:tav tm="100000">
                                          <p:val>
                                            <p:strVal val="#ppt_x"/>
                                          </p:val>
                                        </p:tav>
                                      </p:tavLst>
                                    </p:anim>
                                    <p:anim calcmode="lin" valueType="num">
                                      <p:cBhvr additive="base">
                                        <p:cTn id="116" dur="500" fill="hold"/>
                                        <p:tgtEl>
                                          <p:spTgt spid="46"/>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7"/>
                                        </p:tgtEl>
                                        <p:attrNameLst>
                                          <p:attrName>style.visibility</p:attrName>
                                        </p:attrNameLst>
                                      </p:cBhvr>
                                      <p:to>
                                        <p:strVal val="visible"/>
                                      </p:to>
                                    </p:set>
                                    <p:anim calcmode="lin" valueType="num">
                                      <p:cBhvr additive="base">
                                        <p:cTn id="119" dur="500" fill="hold"/>
                                        <p:tgtEl>
                                          <p:spTgt spid="47"/>
                                        </p:tgtEl>
                                        <p:attrNameLst>
                                          <p:attrName>ppt_x</p:attrName>
                                        </p:attrNameLst>
                                      </p:cBhvr>
                                      <p:tavLst>
                                        <p:tav tm="0">
                                          <p:val>
                                            <p:strVal val="#ppt_x"/>
                                          </p:val>
                                        </p:tav>
                                        <p:tav tm="100000">
                                          <p:val>
                                            <p:strVal val="#ppt_x"/>
                                          </p:val>
                                        </p:tav>
                                      </p:tavLst>
                                    </p:anim>
                                    <p:anim calcmode="lin" valueType="num">
                                      <p:cBhvr additive="base">
                                        <p:cTn id="120" dur="500" fill="hold"/>
                                        <p:tgtEl>
                                          <p:spTgt spid="47"/>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additive="base">
                                        <p:cTn id="123" dur="500" fill="hold"/>
                                        <p:tgtEl>
                                          <p:spTgt spid="49"/>
                                        </p:tgtEl>
                                        <p:attrNameLst>
                                          <p:attrName>ppt_x</p:attrName>
                                        </p:attrNameLst>
                                      </p:cBhvr>
                                      <p:tavLst>
                                        <p:tav tm="0">
                                          <p:val>
                                            <p:strVal val="#ppt_x"/>
                                          </p:val>
                                        </p:tav>
                                        <p:tav tm="100000">
                                          <p:val>
                                            <p:strVal val="#ppt_x"/>
                                          </p:val>
                                        </p:tav>
                                      </p:tavLst>
                                    </p:anim>
                                    <p:anim calcmode="lin" valueType="num">
                                      <p:cBhvr additive="base">
                                        <p:cTn id="124" dur="500" fill="hold"/>
                                        <p:tgtEl>
                                          <p:spTgt spid="49"/>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3"/>
                                        </p:tgtEl>
                                        <p:attrNameLst>
                                          <p:attrName>style.visibility</p:attrName>
                                        </p:attrNameLst>
                                      </p:cBhvr>
                                      <p:to>
                                        <p:strVal val="visible"/>
                                      </p:to>
                                    </p:set>
                                    <p:anim calcmode="lin" valueType="num">
                                      <p:cBhvr additive="base">
                                        <p:cTn id="127" dur="500" fill="hold"/>
                                        <p:tgtEl>
                                          <p:spTgt spid="3"/>
                                        </p:tgtEl>
                                        <p:attrNameLst>
                                          <p:attrName>ppt_x</p:attrName>
                                        </p:attrNameLst>
                                      </p:cBhvr>
                                      <p:tavLst>
                                        <p:tav tm="0">
                                          <p:val>
                                            <p:strVal val="#ppt_x"/>
                                          </p:val>
                                        </p:tav>
                                        <p:tav tm="100000">
                                          <p:val>
                                            <p:strVal val="#ppt_x"/>
                                          </p:val>
                                        </p:tav>
                                      </p:tavLst>
                                    </p:anim>
                                    <p:anim calcmode="lin" valueType="num">
                                      <p:cBhvr additive="base">
                                        <p:cTn id="128" dur="500" fill="hold"/>
                                        <p:tgtEl>
                                          <p:spTgt spid="3"/>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fill="hold"/>
                                        <p:tgtEl>
                                          <p:spTgt spid="50"/>
                                        </p:tgtEl>
                                        <p:attrNameLst>
                                          <p:attrName>ppt_x</p:attrName>
                                        </p:attrNameLst>
                                      </p:cBhvr>
                                      <p:tavLst>
                                        <p:tav tm="0">
                                          <p:val>
                                            <p:strVal val="#ppt_x"/>
                                          </p:val>
                                        </p:tav>
                                        <p:tav tm="100000">
                                          <p:val>
                                            <p:strVal val="#ppt_x"/>
                                          </p:val>
                                        </p:tav>
                                      </p:tavLst>
                                    </p:anim>
                                    <p:anim calcmode="lin" valueType="num">
                                      <p:cBhvr additive="base">
                                        <p:cTn id="13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P spid="23" grpId="0" animBg="1"/>
      <p:bldP spid="25" grpId="0"/>
      <p:bldP spid="26" grpId="0" animBg="1"/>
      <p:bldP spid="27" grpId="0"/>
      <p:bldP spid="35" grpId="0" animBg="1"/>
      <p:bldP spid="37" grpId="0"/>
      <p:bldP spid="38" grpId="0" animBg="1"/>
      <p:bldP spid="52" grpId="0"/>
      <p:bldP spid="48" grpId="0"/>
      <p:bldP spid="53" grpId="0"/>
      <p:bldP spid="60" grpId="0" animBg="1"/>
      <p:bldP spid="62" grpId="0" animBg="1"/>
      <p:bldP spid="63" grpId="0"/>
      <p:bldP spid="64" grpId="0"/>
      <p:bldP spid="71"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Agrupar 3">
            <a:extLst>
              <a:ext uri="{FF2B5EF4-FFF2-40B4-BE49-F238E27FC236}">
                <a16:creationId xmlns:a16="http://schemas.microsoft.com/office/drawing/2014/main" id="{75108980-A44B-4FD3-9F3B-3E6684F7DFA8}"/>
              </a:ext>
            </a:extLst>
          </p:cNvPr>
          <p:cNvGrpSpPr/>
          <p:nvPr/>
        </p:nvGrpSpPr>
        <p:grpSpPr>
          <a:xfrm>
            <a:off x="3616328" y="3066205"/>
            <a:ext cx="1162049" cy="912266"/>
            <a:chOff x="2092328" y="1572963"/>
            <a:chExt cx="1162049" cy="912266"/>
          </a:xfrm>
        </p:grpSpPr>
        <p:pic>
          <p:nvPicPr>
            <p:cNvPr id="5" name="Picture 3" descr="C:\Users\a00858\Downloads\1331835757_administrator.png">
              <a:extLst>
                <a:ext uri="{FF2B5EF4-FFF2-40B4-BE49-F238E27FC236}">
                  <a16:creationId xmlns:a16="http://schemas.microsoft.com/office/drawing/2014/main" id="{F9CEB2F4-BDD0-4190-BDC6-48291AF173A0}"/>
                </a:ext>
              </a:extLst>
            </p:cNvPr>
            <p:cNvPicPr>
              <a:picLocks noChangeAspect="1" noChangeArrowheads="1"/>
            </p:cNvPicPr>
            <p:nvPr/>
          </p:nvPicPr>
          <p:blipFill>
            <a:blip r:embed="rId2" cstate="print"/>
            <a:srcRect/>
            <a:stretch>
              <a:fillRect/>
            </a:stretch>
          </p:blipFill>
          <p:spPr bwMode="auto">
            <a:xfrm flipH="1">
              <a:off x="2323684" y="1572963"/>
              <a:ext cx="324036" cy="321260"/>
            </a:xfrm>
            <a:prstGeom prst="rect">
              <a:avLst/>
            </a:prstGeom>
            <a:noFill/>
          </p:spPr>
        </p:pic>
        <p:sp>
          <p:nvSpPr>
            <p:cNvPr id="7" name="CaixaDeTexto 6">
              <a:extLst>
                <a:ext uri="{FF2B5EF4-FFF2-40B4-BE49-F238E27FC236}">
                  <a16:creationId xmlns:a16="http://schemas.microsoft.com/office/drawing/2014/main" id="{698D6986-CB0B-4F4E-A69D-8E17B92F8804}"/>
                </a:ext>
              </a:extLst>
            </p:cNvPr>
            <p:cNvSpPr txBox="1"/>
            <p:nvPr/>
          </p:nvSpPr>
          <p:spPr>
            <a:xfrm>
              <a:off x="2092328" y="2046647"/>
              <a:ext cx="1162049" cy="438582"/>
            </a:xfrm>
            <a:prstGeom prst="rect">
              <a:avLst/>
            </a:prstGeom>
            <a:noFill/>
          </p:spPr>
          <p:txBody>
            <a:bodyPr wrap="square" rtlCol="0">
              <a:spAutoFit/>
            </a:bodyPr>
            <a:lstStyle/>
            <a:p>
              <a:pPr algn="ctr" defTabSz="457189"/>
              <a:r>
                <a:rPr lang="pt-BR" sz="1125" b="1" dirty="0">
                  <a:solidFill>
                    <a:prstClr val="black"/>
                  </a:solidFill>
                  <a:latin typeface="Calibri" panose="020F0502020204030204"/>
                </a:rPr>
                <a:t>Unimed Origem </a:t>
              </a:r>
            </a:p>
            <a:p>
              <a:pPr algn="ctr" defTabSz="457189"/>
              <a:r>
                <a:rPr lang="pt-BR" sz="1125" b="1" dirty="0">
                  <a:solidFill>
                    <a:prstClr val="black"/>
                  </a:solidFill>
                  <a:latin typeface="Calibri" panose="020F0502020204030204"/>
                </a:rPr>
                <a:t>  “A”</a:t>
              </a:r>
            </a:p>
          </p:txBody>
        </p:sp>
      </p:grpSp>
      <p:grpSp>
        <p:nvGrpSpPr>
          <p:cNvPr id="3" name="Agrupar 2">
            <a:extLst>
              <a:ext uri="{FF2B5EF4-FFF2-40B4-BE49-F238E27FC236}">
                <a16:creationId xmlns:a16="http://schemas.microsoft.com/office/drawing/2014/main" id="{9439D0A5-6518-4792-8A62-0209F9803C7D}"/>
              </a:ext>
            </a:extLst>
          </p:cNvPr>
          <p:cNvGrpSpPr/>
          <p:nvPr/>
        </p:nvGrpSpPr>
        <p:grpSpPr>
          <a:xfrm>
            <a:off x="6736132" y="3035157"/>
            <a:ext cx="1296144" cy="943314"/>
            <a:chOff x="5212133" y="1541915"/>
            <a:chExt cx="1296144" cy="943314"/>
          </a:xfrm>
        </p:grpSpPr>
        <p:sp>
          <p:nvSpPr>
            <p:cNvPr id="6" name="CaixaDeTexto 5">
              <a:extLst>
                <a:ext uri="{FF2B5EF4-FFF2-40B4-BE49-F238E27FC236}">
                  <a16:creationId xmlns:a16="http://schemas.microsoft.com/office/drawing/2014/main" id="{26E8B48C-D454-481A-A8ED-892D8694424C}"/>
                </a:ext>
              </a:extLst>
            </p:cNvPr>
            <p:cNvSpPr txBox="1"/>
            <p:nvPr/>
          </p:nvSpPr>
          <p:spPr>
            <a:xfrm>
              <a:off x="5212133" y="2046647"/>
              <a:ext cx="1296144" cy="438582"/>
            </a:xfrm>
            <a:prstGeom prst="rect">
              <a:avLst/>
            </a:prstGeom>
            <a:noFill/>
          </p:spPr>
          <p:txBody>
            <a:bodyPr wrap="square" rtlCol="0">
              <a:spAutoFit/>
            </a:bodyPr>
            <a:lstStyle/>
            <a:p>
              <a:pPr algn="ctr" defTabSz="457189"/>
              <a:r>
                <a:rPr lang="pt-BR" sz="1125" b="1" dirty="0">
                  <a:solidFill>
                    <a:prstClr val="black"/>
                  </a:solidFill>
                  <a:latin typeface="Calibri" panose="020F0502020204030204"/>
                </a:rPr>
                <a:t>Unimed Executora</a:t>
              </a:r>
            </a:p>
            <a:p>
              <a:pPr algn="ctr" defTabSz="457189"/>
              <a:r>
                <a:rPr lang="pt-BR" sz="1125" b="1" dirty="0">
                  <a:solidFill>
                    <a:prstClr val="black"/>
                  </a:solidFill>
                  <a:latin typeface="Calibri" panose="020F0502020204030204"/>
                </a:rPr>
                <a:t>   “B”</a:t>
              </a:r>
            </a:p>
          </p:txBody>
        </p:sp>
        <p:pic>
          <p:nvPicPr>
            <p:cNvPr id="8" name="Picture 13" descr="C:\Users\User\Documents\Icones Apresentações\1335631868_User1.png">
              <a:extLst>
                <a:ext uri="{FF2B5EF4-FFF2-40B4-BE49-F238E27FC236}">
                  <a16:creationId xmlns:a16="http://schemas.microsoft.com/office/drawing/2014/main" id="{DE99B91B-432A-44AA-99D3-366CB9EC5951}"/>
                </a:ext>
              </a:extLst>
            </p:cNvPr>
            <p:cNvPicPr>
              <a:picLocks noChangeAspect="1" noChangeArrowheads="1"/>
            </p:cNvPicPr>
            <p:nvPr/>
          </p:nvPicPr>
          <p:blipFill>
            <a:blip r:embed="rId3" cstate="print"/>
            <a:srcRect/>
            <a:stretch>
              <a:fillRect/>
            </a:stretch>
          </p:blipFill>
          <p:spPr bwMode="auto">
            <a:xfrm>
              <a:off x="5391188" y="1541915"/>
              <a:ext cx="341700" cy="341700"/>
            </a:xfrm>
            <a:prstGeom prst="rect">
              <a:avLst/>
            </a:prstGeom>
            <a:noFill/>
          </p:spPr>
        </p:pic>
      </p:grpSp>
      <p:pic>
        <p:nvPicPr>
          <p:cNvPr id="9" name="Picture 2">
            <a:extLst>
              <a:ext uri="{FF2B5EF4-FFF2-40B4-BE49-F238E27FC236}">
                <a16:creationId xmlns:a16="http://schemas.microsoft.com/office/drawing/2014/main" id="{F1BE4A16-6747-4509-B516-5B8D692757FE}"/>
              </a:ext>
            </a:extLst>
          </p:cNvPr>
          <p:cNvPicPr>
            <a:picLocks noChangeAspect="1" noChangeArrowheads="1"/>
          </p:cNvPicPr>
          <p:nvPr/>
        </p:nvPicPr>
        <p:blipFill>
          <a:blip r:embed="rId4" cstate="print"/>
          <a:srcRect/>
          <a:stretch>
            <a:fillRect/>
          </a:stretch>
        </p:blipFill>
        <p:spPr bwMode="auto">
          <a:xfrm>
            <a:off x="5143753" y="2872125"/>
            <a:ext cx="895883" cy="667764"/>
          </a:xfrm>
          <a:prstGeom prst="rect">
            <a:avLst/>
          </a:prstGeom>
          <a:noFill/>
          <a:ln w="9525">
            <a:noFill/>
            <a:miter lim="800000"/>
            <a:headEnd/>
            <a:tailEnd/>
          </a:ln>
        </p:spPr>
      </p:pic>
      <p:grpSp>
        <p:nvGrpSpPr>
          <p:cNvPr id="10" name="Agrupar 9">
            <a:extLst>
              <a:ext uri="{FF2B5EF4-FFF2-40B4-BE49-F238E27FC236}">
                <a16:creationId xmlns:a16="http://schemas.microsoft.com/office/drawing/2014/main" id="{4470B2DA-638F-421E-B51C-27B4BE717BAE}"/>
              </a:ext>
            </a:extLst>
          </p:cNvPr>
          <p:cNvGrpSpPr/>
          <p:nvPr/>
        </p:nvGrpSpPr>
        <p:grpSpPr>
          <a:xfrm>
            <a:off x="4524375" y="3226791"/>
            <a:ext cx="2221708" cy="19051"/>
            <a:chOff x="3000375" y="1733550"/>
            <a:chExt cx="2221708" cy="19050"/>
          </a:xfrm>
        </p:grpSpPr>
        <p:cxnSp>
          <p:nvCxnSpPr>
            <p:cNvPr id="11" name="Conector de Seta Reta 10">
              <a:extLst>
                <a:ext uri="{FF2B5EF4-FFF2-40B4-BE49-F238E27FC236}">
                  <a16:creationId xmlns:a16="http://schemas.microsoft.com/office/drawing/2014/main" id="{31B7AE45-7C08-46CD-9B09-5F8BD0460B5E}"/>
                </a:ext>
              </a:extLst>
            </p:cNvPr>
            <p:cNvCxnSpPr>
              <a:cxnSpLocks/>
            </p:cNvCxnSpPr>
            <p:nvPr/>
          </p:nvCxnSpPr>
          <p:spPr>
            <a:xfrm flipH="1">
              <a:off x="3000375" y="1733550"/>
              <a:ext cx="495300"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de Seta Reta 11">
              <a:extLst>
                <a:ext uri="{FF2B5EF4-FFF2-40B4-BE49-F238E27FC236}">
                  <a16:creationId xmlns:a16="http://schemas.microsoft.com/office/drawing/2014/main" id="{4A76C86F-3774-43FC-8ED7-46C2B170C170}"/>
                </a:ext>
              </a:extLst>
            </p:cNvPr>
            <p:cNvCxnSpPr/>
            <p:nvPr/>
          </p:nvCxnSpPr>
          <p:spPr>
            <a:xfrm flipH="1">
              <a:off x="4735986" y="1752600"/>
              <a:ext cx="486097"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Retângulo: Cantos Arredondados 16">
            <a:extLst>
              <a:ext uri="{FF2B5EF4-FFF2-40B4-BE49-F238E27FC236}">
                <a16:creationId xmlns:a16="http://schemas.microsoft.com/office/drawing/2014/main" id="{4AE560E5-69E6-4F1B-B792-BFFB87E97763}"/>
              </a:ext>
            </a:extLst>
          </p:cNvPr>
          <p:cNvSpPr/>
          <p:nvPr/>
        </p:nvSpPr>
        <p:spPr>
          <a:xfrm>
            <a:off x="8131299" y="2922680"/>
            <a:ext cx="2190980" cy="64632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r>
              <a:rPr lang="pt-BR" dirty="0">
                <a:solidFill>
                  <a:prstClr val="black"/>
                </a:solidFill>
                <a:latin typeface="Calibri" panose="020F0502020204030204"/>
              </a:rPr>
              <a:t>PTU A500</a:t>
            </a:r>
          </a:p>
          <a:p>
            <a:pPr algn="ctr" defTabSz="457189"/>
            <a:r>
              <a:rPr lang="pt-BR" dirty="0">
                <a:solidFill>
                  <a:prstClr val="black"/>
                </a:solidFill>
                <a:latin typeface="Calibri" panose="020F0502020204030204"/>
              </a:rPr>
              <a:t>Fatura de Cobrança</a:t>
            </a:r>
          </a:p>
        </p:txBody>
      </p:sp>
      <p:sp>
        <p:nvSpPr>
          <p:cNvPr id="19" name="Título 6">
            <a:extLst>
              <a:ext uri="{FF2B5EF4-FFF2-40B4-BE49-F238E27FC236}">
                <a16:creationId xmlns:a16="http://schemas.microsoft.com/office/drawing/2014/main" id="{BBD1C4CA-EE42-4AFD-8DB5-F535B9841D37}"/>
              </a:ext>
            </a:extLst>
          </p:cNvPr>
          <p:cNvSpPr>
            <a:spLocks noGrp="1"/>
          </p:cNvSpPr>
          <p:nvPr>
            <p:ph type="title"/>
          </p:nvPr>
        </p:nvSpPr>
        <p:spPr>
          <a:xfrm>
            <a:off x="1002186" y="1251564"/>
            <a:ext cx="10515600" cy="1325563"/>
          </a:xfrm>
        </p:spPr>
        <p:txBody>
          <a:bodyPr vert="horz" lIns="91440" tIns="45720" rIns="91440" bIns="45720" rtlCol="0" anchor="ctr">
            <a:normAutofit/>
          </a:bodyPr>
          <a:lstStyle/>
          <a:p>
            <a:r>
              <a:rPr lang="pt-BR" sz="2800" b="1" dirty="0">
                <a:solidFill>
                  <a:schemeClr val="accent6">
                    <a:lumMod val="50000"/>
                  </a:schemeClr>
                </a:solidFill>
              </a:rPr>
              <a:t>Processo anterior – Intercâmbio Eventual Item 6.1*</a:t>
            </a:r>
          </a:p>
        </p:txBody>
      </p:sp>
      <p:sp>
        <p:nvSpPr>
          <p:cNvPr id="2" name="CaixaDeTexto 1">
            <a:extLst>
              <a:ext uri="{FF2B5EF4-FFF2-40B4-BE49-F238E27FC236}">
                <a16:creationId xmlns:a16="http://schemas.microsoft.com/office/drawing/2014/main" id="{241D9F9A-9931-4179-B650-BA26E3CAD930}"/>
              </a:ext>
            </a:extLst>
          </p:cNvPr>
          <p:cNvSpPr txBox="1"/>
          <p:nvPr/>
        </p:nvSpPr>
        <p:spPr>
          <a:xfrm>
            <a:off x="6804806" y="4253319"/>
            <a:ext cx="4347575" cy="646331"/>
          </a:xfrm>
          <a:prstGeom prst="rect">
            <a:avLst/>
          </a:prstGeom>
          <a:noFill/>
        </p:spPr>
        <p:txBody>
          <a:bodyPr wrap="square" rtlCol="0">
            <a:spAutoFit/>
          </a:bodyPr>
          <a:lstStyle/>
          <a:p>
            <a:pPr defTabSz="457189"/>
            <a:r>
              <a:rPr lang="pt-BR" dirty="0">
                <a:solidFill>
                  <a:srgbClr val="7030A0"/>
                </a:solidFill>
                <a:latin typeface="Trebuchet MS" panose="020B0603020202020204" pitchFamily="34" charset="0"/>
              </a:rPr>
              <a:t>D- 124119022 Intercâmbio a Receber</a:t>
            </a:r>
          </a:p>
          <a:p>
            <a:pPr defTabSz="457189"/>
            <a:r>
              <a:rPr lang="pt-BR" dirty="0">
                <a:solidFill>
                  <a:srgbClr val="7030A0"/>
                </a:solidFill>
                <a:latin typeface="Trebuchet MS" panose="020B0603020202020204" pitchFamily="34" charset="0"/>
              </a:rPr>
              <a:t>C- 214119011 </a:t>
            </a:r>
            <a:r>
              <a:rPr lang="pt-BR" dirty="0" err="1">
                <a:solidFill>
                  <a:srgbClr val="7030A0"/>
                </a:solidFill>
                <a:latin typeface="Trebuchet MS" panose="020B0603020202020204" pitchFamily="34" charset="0"/>
              </a:rPr>
              <a:t>Prestad</a:t>
            </a:r>
            <a:r>
              <a:rPr lang="pt-BR" dirty="0">
                <a:solidFill>
                  <a:srgbClr val="7030A0"/>
                </a:solidFill>
                <a:latin typeface="Trebuchet MS" panose="020B0603020202020204" pitchFamily="34" charset="0"/>
              </a:rPr>
              <a:t>. Não </a:t>
            </a:r>
            <a:r>
              <a:rPr lang="pt-BR" dirty="0" err="1">
                <a:solidFill>
                  <a:srgbClr val="7030A0"/>
                </a:solidFill>
                <a:latin typeface="Trebuchet MS" panose="020B0603020202020204" pitchFamily="34" charset="0"/>
              </a:rPr>
              <a:t>Relac</a:t>
            </a:r>
            <a:r>
              <a:rPr lang="pt-BR" dirty="0">
                <a:solidFill>
                  <a:srgbClr val="7030A0"/>
                </a:solidFill>
                <a:latin typeface="Trebuchet MS" panose="020B0603020202020204" pitchFamily="34" charset="0"/>
              </a:rPr>
              <a:t>. OPS</a:t>
            </a:r>
          </a:p>
        </p:txBody>
      </p:sp>
      <p:sp>
        <p:nvSpPr>
          <p:cNvPr id="13" name="CaixaDeTexto 12">
            <a:extLst>
              <a:ext uri="{FF2B5EF4-FFF2-40B4-BE49-F238E27FC236}">
                <a16:creationId xmlns:a16="http://schemas.microsoft.com/office/drawing/2014/main" id="{596EF9B8-DB8E-430C-A775-FCEA885831D9}"/>
              </a:ext>
            </a:extLst>
          </p:cNvPr>
          <p:cNvSpPr txBox="1"/>
          <p:nvPr/>
        </p:nvSpPr>
        <p:spPr>
          <a:xfrm>
            <a:off x="419449" y="4191023"/>
            <a:ext cx="4724304" cy="646331"/>
          </a:xfrm>
          <a:prstGeom prst="rect">
            <a:avLst/>
          </a:prstGeom>
          <a:noFill/>
        </p:spPr>
        <p:txBody>
          <a:bodyPr wrap="square" rtlCol="0">
            <a:spAutoFit/>
          </a:bodyPr>
          <a:lstStyle/>
          <a:p>
            <a:pPr defTabSz="457189"/>
            <a:r>
              <a:rPr lang="pt-BR" dirty="0">
                <a:solidFill>
                  <a:srgbClr val="FF0000"/>
                </a:solidFill>
                <a:latin typeface="Trebuchet MS" panose="020B0603020202020204" pitchFamily="34" charset="0"/>
              </a:rPr>
              <a:t>D- 41111X0X1 Eventos Avisados</a:t>
            </a:r>
          </a:p>
          <a:p>
            <a:pPr defTabSz="457189"/>
            <a:r>
              <a:rPr lang="pt-BR" dirty="0">
                <a:solidFill>
                  <a:srgbClr val="FF0000"/>
                </a:solidFill>
                <a:latin typeface="Trebuchet MS" panose="020B0603020202020204" pitchFamily="34" charset="0"/>
              </a:rPr>
              <a:t>C- 211119033 Prov. Eventos – </a:t>
            </a:r>
            <a:r>
              <a:rPr lang="pt-BR" dirty="0" err="1">
                <a:solidFill>
                  <a:srgbClr val="FF0000"/>
                </a:solidFill>
                <a:latin typeface="Trebuchet MS" panose="020B0603020202020204" pitchFamily="34" charset="0"/>
              </a:rPr>
              <a:t>Interc</a:t>
            </a:r>
            <a:r>
              <a:rPr lang="pt-BR" dirty="0">
                <a:solidFill>
                  <a:srgbClr val="FF0000"/>
                </a:solidFill>
                <a:latin typeface="Trebuchet MS" panose="020B0603020202020204" pitchFamily="34" charset="0"/>
              </a:rPr>
              <a:t>. </a:t>
            </a:r>
            <a:r>
              <a:rPr lang="pt-BR" dirty="0" err="1">
                <a:solidFill>
                  <a:srgbClr val="FF0000"/>
                </a:solidFill>
                <a:latin typeface="Trebuchet MS" panose="020B0603020202020204" pitchFamily="34" charset="0"/>
              </a:rPr>
              <a:t>Event</a:t>
            </a:r>
            <a:r>
              <a:rPr lang="pt-BR" dirty="0">
                <a:solidFill>
                  <a:srgbClr val="FF0000"/>
                </a:solidFill>
                <a:latin typeface="Trebuchet MS" panose="020B0603020202020204" pitchFamily="34" charset="0"/>
              </a:rPr>
              <a:t>.</a:t>
            </a:r>
          </a:p>
        </p:txBody>
      </p:sp>
      <p:sp>
        <p:nvSpPr>
          <p:cNvPr id="18" name="Retângulo 17">
            <a:extLst>
              <a:ext uri="{FF2B5EF4-FFF2-40B4-BE49-F238E27FC236}">
                <a16:creationId xmlns:a16="http://schemas.microsoft.com/office/drawing/2014/main" id="{4C88A68A-2F04-4D5B-8155-37F706784E6C}"/>
              </a:ext>
            </a:extLst>
          </p:cNvPr>
          <p:cNvSpPr/>
          <p:nvPr/>
        </p:nvSpPr>
        <p:spPr>
          <a:xfrm>
            <a:off x="134223" y="0"/>
            <a:ext cx="6611860" cy="978729"/>
          </a:xfrm>
          <a:prstGeom prst="rect">
            <a:avLst/>
          </a:prstGeom>
        </p:spPr>
        <p:txBody>
          <a:bodyPr vert="horz" lIns="91440" tIns="45720" rIns="91440" bIns="45720" rtlCol="0" anchor="ctr">
            <a:normAutofit/>
          </a:bodyPr>
          <a:lstStyle/>
          <a:p>
            <a:pPr>
              <a:lnSpc>
                <a:spcPct val="90000"/>
              </a:lnSpc>
              <a:spcBef>
                <a:spcPct val="0"/>
              </a:spcBef>
            </a:pPr>
            <a:r>
              <a:rPr lang="pt-BR" sz="3200" dirty="0">
                <a:solidFill>
                  <a:srgbClr val="FFC409"/>
                </a:solidFill>
                <a:latin typeface="Trebuchet MS" panose="020B0603020202020204" pitchFamily="34" charset="0"/>
                <a:ea typeface="+mj-ea"/>
                <a:cs typeface="+mj-cs"/>
              </a:rPr>
              <a:t>Manual Contábil – RN 290/2012</a:t>
            </a:r>
          </a:p>
        </p:txBody>
      </p:sp>
      <p:sp>
        <p:nvSpPr>
          <p:cNvPr id="26" name="Título 1">
            <a:extLst>
              <a:ext uri="{FF2B5EF4-FFF2-40B4-BE49-F238E27FC236}">
                <a16:creationId xmlns:a16="http://schemas.microsoft.com/office/drawing/2014/main" id="{8BE55D63-C8F9-4D04-8A7D-5E15E6709CE2}"/>
              </a:ext>
            </a:extLst>
          </p:cNvPr>
          <p:cNvSpPr txBox="1">
            <a:spLocks/>
          </p:cNvSpPr>
          <p:nvPr/>
        </p:nvSpPr>
        <p:spPr>
          <a:xfrm>
            <a:off x="134223" y="448693"/>
            <a:ext cx="8884640" cy="1179734"/>
          </a:xfrm>
          <a:prstGeom prst="rect">
            <a:avLst/>
          </a:prstGeom>
        </p:spPr>
        <p:txBody>
          <a:bodyPr vert="horz" lIns="91440" tIns="45720" rIns="91440" bIns="45720" rtlCol="0" anchor="ctr">
            <a:normAutofit/>
          </a:bodyPr>
          <a:lstStyle>
            <a:defPPr>
              <a:defRPr lang="pt-BR"/>
            </a:defPPr>
            <a:lvl1pPr>
              <a:lnSpc>
                <a:spcPct val="90000"/>
              </a:lnSpc>
              <a:spcBef>
                <a:spcPct val="0"/>
              </a:spcBef>
              <a:buNone/>
              <a:defRPr sz="2900">
                <a:solidFill>
                  <a:srgbClr val="F47920"/>
                </a:solidFill>
                <a:latin typeface="Trebuchet MS" panose="020B0603020202020204" pitchFamily="34" charset="0"/>
                <a:ea typeface="+mj-ea"/>
                <a:cs typeface="+mj-cs"/>
              </a:defRPr>
            </a:lvl1pPr>
          </a:lstStyle>
          <a:p>
            <a:r>
              <a:rPr lang="pt-BR" dirty="0">
                <a:solidFill>
                  <a:srgbClr val="BED700"/>
                </a:solidFill>
              </a:rPr>
              <a:t>Exemplo de Contabilização</a:t>
            </a:r>
          </a:p>
        </p:txBody>
      </p:sp>
      <p:sp>
        <p:nvSpPr>
          <p:cNvPr id="21" name="Título 1">
            <a:extLst>
              <a:ext uri="{FF2B5EF4-FFF2-40B4-BE49-F238E27FC236}">
                <a16:creationId xmlns:a16="http://schemas.microsoft.com/office/drawing/2014/main" id="{517630CA-25DE-45DB-81A7-92A0E06A9103}"/>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
        <p:nvSpPr>
          <p:cNvPr id="22" name="Título 6">
            <a:extLst>
              <a:ext uri="{FF2B5EF4-FFF2-40B4-BE49-F238E27FC236}">
                <a16:creationId xmlns:a16="http://schemas.microsoft.com/office/drawing/2014/main" id="{2335DC14-C83E-4A71-9DAC-53A91EF74048}"/>
              </a:ext>
            </a:extLst>
          </p:cNvPr>
          <p:cNvSpPr txBox="1">
            <a:spLocks/>
          </p:cNvSpPr>
          <p:nvPr/>
        </p:nvSpPr>
        <p:spPr>
          <a:xfrm>
            <a:off x="-29373" y="6409307"/>
            <a:ext cx="8705461" cy="2481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r>
              <a:rPr lang="pt-BR" sz="1200" dirty="0">
                <a:solidFill>
                  <a:schemeClr val="tx1"/>
                </a:solidFill>
                <a:latin typeface="Trebuchet MS" panose="020B0603020202020204" pitchFamily="34" charset="0"/>
              </a:rPr>
              <a:t>* Caso de atendimento em recurso próprio (cooperado + filial) são contas de resultado – ata do 23º Seminário - 2014</a:t>
            </a:r>
          </a:p>
        </p:txBody>
      </p:sp>
    </p:spTree>
    <p:extLst>
      <p:ext uri="{BB962C8B-B14F-4D97-AF65-F5344CB8AC3E}">
        <p14:creationId xmlns:p14="http://schemas.microsoft.com/office/powerpoint/2010/main" val="119657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Agrupar 3">
            <a:extLst>
              <a:ext uri="{FF2B5EF4-FFF2-40B4-BE49-F238E27FC236}">
                <a16:creationId xmlns:a16="http://schemas.microsoft.com/office/drawing/2014/main" id="{75108980-A44B-4FD3-9F3B-3E6684F7DFA8}"/>
              </a:ext>
            </a:extLst>
          </p:cNvPr>
          <p:cNvGrpSpPr/>
          <p:nvPr/>
        </p:nvGrpSpPr>
        <p:grpSpPr>
          <a:xfrm>
            <a:off x="3557061" y="2459375"/>
            <a:ext cx="1162049" cy="912266"/>
            <a:chOff x="2033062" y="1572963"/>
            <a:chExt cx="1162049" cy="912266"/>
          </a:xfrm>
        </p:grpSpPr>
        <p:pic>
          <p:nvPicPr>
            <p:cNvPr id="5" name="Picture 3" descr="C:\Users\a00858\Downloads\1331835757_administrator.png">
              <a:extLst>
                <a:ext uri="{FF2B5EF4-FFF2-40B4-BE49-F238E27FC236}">
                  <a16:creationId xmlns:a16="http://schemas.microsoft.com/office/drawing/2014/main" id="{F9CEB2F4-BDD0-4190-BDC6-48291AF173A0}"/>
                </a:ext>
              </a:extLst>
            </p:cNvPr>
            <p:cNvPicPr>
              <a:picLocks noChangeAspect="1" noChangeArrowheads="1"/>
            </p:cNvPicPr>
            <p:nvPr/>
          </p:nvPicPr>
          <p:blipFill>
            <a:blip r:embed="rId2" cstate="print"/>
            <a:srcRect/>
            <a:stretch>
              <a:fillRect/>
            </a:stretch>
          </p:blipFill>
          <p:spPr bwMode="auto">
            <a:xfrm flipH="1">
              <a:off x="2247484" y="1572963"/>
              <a:ext cx="324036" cy="321260"/>
            </a:xfrm>
            <a:prstGeom prst="rect">
              <a:avLst/>
            </a:prstGeom>
            <a:noFill/>
          </p:spPr>
        </p:pic>
        <p:sp>
          <p:nvSpPr>
            <p:cNvPr id="7" name="CaixaDeTexto 6">
              <a:extLst>
                <a:ext uri="{FF2B5EF4-FFF2-40B4-BE49-F238E27FC236}">
                  <a16:creationId xmlns:a16="http://schemas.microsoft.com/office/drawing/2014/main" id="{698D6986-CB0B-4F4E-A69D-8E17B92F8804}"/>
                </a:ext>
              </a:extLst>
            </p:cNvPr>
            <p:cNvSpPr txBox="1"/>
            <p:nvPr/>
          </p:nvSpPr>
          <p:spPr>
            <a:xfrm>
              <a:off x="2033062" y="2046647"/>
              <a:ext cx="1162049" cy="438582"/>
            </a:xfrm>
            <a:prstGeom prst="rect">
              <a:avLst/>
            </a:prstGeom>
            <a:noFill/>
          </p:spPr>
          <p:txBody>
            <a:bodyPr wrap="square" rtlCol="0">
              <a:spAutoFit/>
            </a:bodyPr>
            <a:lstStyle/>
            <a:p>
              <a:pPr algn="ctr" defTabSz="457189"/>
              <a:r>
                <a:rPr lang="pt-BR" sz="1125" b="1" dirty="0">
                  <a:solidFill>
                    <a:prstClr val="black"/>
                  </a:solidFill>
                  <a:latin typeface="Calibri" panose="020F0502020204030204"/>
                </a:rPr>
                <a:t>Unimed Origem</a:t>
              </a:r>
            </a:p>
            <a:p>
              <a:pPr algn="ctr" defTabSz="457189"/>
              <a:r>
                <a:rPr lang="pt-BR" sz="1125" b="1" dirty="0">
                  <a:solidFill>
                    <a:prstClr val="black"/>
                  </a:solidFill>
                  <a:latin typeface="Calibri" panose="020F0502020204030204"/>
                </a:rPr>
                <a:t>  “A”</a:t>
              </a:r>
            </a:p>
          </p:txBody>
        </p:sp>
      </p:grpSp>
      <p:grpSp>
        <p:nvGrpSpPr>
          <p:cNvPr id="3" name="Agrupar 2">
            <a:extLst>
              <a:ext uri="{FF2B5EF4-FFF2-40B4-BE49-F238E27FC236}">
                <a16:creationId xmlns:a16="http://schemas.microsoft.com/office/drawing/2014/main" id="{9439D0A5-6518-4792-8A62-0209F9803C7D}"/>
              </a:ext>
            </a:extLst>
          </p:cNvPr>
          <p:cNvGrpSpPr/>
          <p:nvPr/>
        </p:nvGrpSpPr>
        <p:grpSpPr>
          <a:xfrm>
            <a:off x="6422865" y="2428327"/>
            <a:ext cx="1296144" cy="943314"/>
            <a:chOff x="4898867" y="1541915"/>
            <a:chExt cx="1296144" cy="943314"/>
          </a:xfrm>
        </p:grpSpPr>
        <p:sp>
          <p:nvSpPr>
            <p:cNvPr id="6" name="CaixaDeTexto 5">
              <a:extLst>
                <a:ext uri="{FF2B5EF4-FFF2-40B4-BE49-F238E27FC236}">
                  <a16:creationId xmlns:a16="http://schemas.microsoft.com/office/drawing/2014/main" id="{26E8B48C-D454-481A-A8ED-892D8694424C}"/>
                </a:ext>
              </a:extLst>
            </p:cNvPr>
            <p:cNvSpPr txBox="1"/>
            <p:nvPr/>
          </p:nvSpPr>
          <p:spPr>
            <a:xfrm>
              <a:off x="4898867" y="2046647"/>
              <a:ext cx="1296144" cy="438582"/>
            </a:xfrm>
            <a:prstGeom prst="rect">
              <a:avLst/>
            </a:prstGeom>
            <a:noFill/>
          </p:spPr>
          <p:txBody>
            <a:bodyPr wrap="square" rtlCol="0">
              <a:spAutoFit/>
            </a:bodyPr>
            <a:lstStyle/>
            <a:p>
              <a:pPr algn="ctr" defTabSz="457189"/>
              <a:r>
                <a:rPr lang="pt-BR" sz="1125" b="1" dirty="0">
                  <a:solidFill>
                    <a:prstClr val="black"/>
                  </a:solidFill>
                  <a:latin typeface="Calibri" panose="020F0502020204030204"/>
                </a:rPr>
                <a:t>Unimed Destino</a:t>
              </a:r>
            </a:p>
            <a:p>
              <a:pPr algn="ctr" defTabSz="457189"/>
              <a:r>
                <a:rPr lang="pt-BR" sz="1125" b="1" dirty="0">
                  <a:solidFill>
                    <a:prstClr val="black"/>
                  </a:solidFill>
                  <a:latin typeface="Calibri" panose="020F0502020204030204"/>
                </a:rPr>
                <a:t>“B”</a:t>
              </a:r>
            </a:p>
          </p:txBody>
        </p:sp>
        <p:pic>
          <p:nvPicPr>
            <p:cNvPr id="8" name="Picture 13" descr="C:\Users\User\Documents\Icones Apresentações\1335631868_User1.png">
              <a:extLst>
                <a:ext uri="{FF2B5EF4-FFF2-40B4-BE49-F238E27FC236}">
                  <a16:creationId xmlns:a16="http://schemas.microsoft.com/office/drawing/2014/main" id="{DE99B91B-432A-44AA-99D3-366CB9EC5951}"/>
                </a:ext>
              </a:extLst>
            </p:cNvPr>
            <p:cNvPicPr>
              <a:picLocks noChangeAspect="1" noChangeArrowheads="1"/>
            </p:cNvPicPr>
            <p:nvPr/>
          </p:nvPicPr>
          <p:blipFill>
            <a:blip r:embed="rId3" cstate="print"/>
            <a:srcRect/>
            <a:stretch>
              <a:fillRect/>
            </a:stretch>
          </p:blipFill>
          <p:spPr bwMode="auto">
            <a:xfrm>
              <a:off x="5391188" y="1541915"/>
              <a:ext cx="341700" cy="341700"/>
            </a:xfrm>
            <a:prstGeom prst="rect">
              <a:avLst/>
            </a:prstGeom>
            <a:noFill/>
          </p:spPr>
        </p:pic>
      </p:grpSp>
      <p:pic>
        <p:nvPicPr>
          <p:cNvPr id="9" name="Picture 2">
            <a:extLst>
              <a:ext uri="{FF2B5EF4-FFF2-40B4-BE49-F238E27FC236}">
                <a16:creationId xmlns:a16="http://schemas.microsoft.com/office/drawing/2014/main" id="{F1BE4A16-6747-4509-B516-5B8D692757FE}"/>
              </a:ext>
            </a:extLst>
          </p:cNvPr>
          <p:cNvPicPr>
            <a:picLocks noChangeAspect="1" noChangeArrowheads="1"/>
          </p:cNvPicPr>
          <p:nvPr/>
        </p:nvPicPr>
        <p:blipFill>
          <a:blip r:embed="rId4" cstate="print"/>
          <a:srcRect/>
          <a:stretch>
            <a:fillRect/>
          </a:stretch>
        </p:blipFill>
        <p:spPr bwMode="auto">
          <a:xfrm>
            <a:off x="5143753" y="2265295"/>
            <a:ext cx="895883" cy="667764"/>
          </a:xfrm>
          <a:prstGeom prst="rect">
            <a:avLst/>
          </a:prstGeom>
          <a:noFill/>
          <a:ln w="9525">
            <a:noFill/>
            <a:miter lim="800000"/>
            <a:headEnd/>
            <a:tailEnd/>
          </a:ln>
        </p:spPr>
      </p:pic>
      <p:grpSp>
        <p:nvGrpSpPr>
          <p:cNvPr id="10" name="Agrupar 9">
            <a:extLst>
              <a:ext uri="{FF2B5EF4-FFF2-40B4-BE49-F238E27FC236}">
                <a16:creationId xmlns:a16="http://schemas.microsoft.com/office/drawing/2014/main" id="{4470B2DA-638F-421E-B51C-27B4BE717BAE}"/>
              </a:ext>
            </a:extLst>
          </p:cNvPr>
          <p:cNvGrpSpPr/>
          <p:nvPr/>
        </p:nvGrpSpPr>
        <p:grpSpPr>
          <a:xfrm>
            <a:off x="4524375" y="2619961"/>
            <a:ext cx="2221708" cy="19051"/>
            <a:chOff x="3000375" y="1733550"/>
            <a:chExt cx="2221708" cy="19050"/>
          </a:xfrm>
        </p:grpSpPr>
        <p:cxnSp>
          <p:nvCxnSpPr>
            <p:cNvPr id="11" name="Conector de Seta Reta 10">
              <a:extLst>
                <a:ext uri="{FF2B5EF4-FFF2-40B4-BE49-F238E27FC236}">
                  <a16:creationId xmlns:a16="http://schemas.microsoft.com/office/drawing/2014/main" id="{31B7AE45-7C08-46CD-9B09-5F8BD0460B5E}"/>
                </a:ext>
              </a:extLst>
            </p:cNvPr>
            <p:cNvCxnSpPr>
              <a:cxnSpLocks/>
            </p:cNvCxnSpPr>
            <p:nvPr/>
          </p:nvCxnSpPr>
          <p:spPr>
            <a:xfrm flipH="1">
              <a:off x="3000375" y="1733550"/>
              <a:ext cx="495300"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de Seta Reta 11">
              <a:extLst>
                <a:ext uri="{FF2B5EF4-FFF2-40B4-BE49-F238E27FC236}">
                  <a16:creationId xmlns:a16="http://schemas.microsoft.com/office/drawing/2014/main" id="{4A76C86F-3774-43FC-8ED7-46C2B170C170}"/>
                </a:ext>
              </a:extLst>
            </p:cNvPr>
            <p:cNvCxnSpPr/>
            <p:nvPr/>
          </p:nvCxnSpPr>
          <p:spPr>
            <a:xfrm flipH="1">
              <a:off x="4735986" y="1752600"/>
              <a:ext cx="486097" cy="0"/>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Retângulo: Cantos Arredondados 16">
            <a:extLst>
              <a:ext uri="{FF2B5EF4-FFF2-40B4-BE49-F238E27FC236}">
                <a16:creationId xmlns:a16="http://schemas.microsoft.com/office/drawing/2014/main" id="{4AE560E5-69E6-4F1B-B792-BFFB87E97763}"/>
              </a:ext>
            </a:extLst>
          </p:cNvPr>
          <p:cNvSpPr/>
          <p:nvPr/>
        </p:nvSpPr>
        <p:spPr>
          <a:xfrm>
            <a:off x="7878860" y="2338169"/>
            <a:ext cx="2513051" cy="9628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r>
              <a:rPr lang="pt-BR" dirty="0">
                <a:solidFill>
                  <a:prstClr val="black"/>
                </a:solidFill>
                <a:latin typeface="Calibri" panose="020F0502020204030204"/>
              </a:rPr>
              <a:t>PTU A520/A500</a:t>
            </a:r>
          </a:p>
          <a:p>
            <a:pPr algn="ctr" defTabSz="457189"/>
            <a:r>
              <a:rPr lang="pt-BR" dirty="0">
                <a:solidFill>
                  <a:prstClr val="black"/>
                </a:solidFill>
                <a:latin typeface="Calibri" panose="020F0502020204030204"/>
              </a:rPr>
              <a:t>Aviso e Fatura de Cobrança</a:t>
            </a:r>
          </a:p>
        </p:txBody>
      </p:sp>
      <p:sp>
        <p:nvSpPr>
          <p:cNvPr id="19" name="Título 6">
            <a:extLst>
              <a:ext uri="{FF2B5EF4-FFF2-40B4-BE49-F238E27FC236}">
                <a16:creationId xmlns:a16="http://schemas.microsoft.com/office/drawing/2014/main" id="{BBD1C4CA-EE42-4AFD-8DB5-F535B9841D37}"/>
              </a:ext>
            </a:extLst>
          </p:cNvPr>
          <p:cNvSpPr>
            <a:spLocks noGrp="1"/>
          </p:cNvSpPr>
          <p:nvPr>
            <p:ph type="title"/>
          </p:nvPr>
        </p:nvSpPr>
        <p:spPr>
          <a:xfrm>
            <a:off x="3008476" y="1400442"/>
            <a:ext cx="10515600" cy="1325563"/>
          </a:xfrm>
        </p:spPr>
        <p:txBody>
          <a:bodyPr/>
          <a:lstStyle/>
          <a:p>
            <a:r>
              <a:rPr lang="pt-BR" dirty="0">
                <a:solidFill>
                  <a:srgbClr val="7030A0"/>
                </a:solidFill>
              </a:rPr>
              <a:t>Intercâmbio Habitual Item 6.2.2</a:t>
            </a:r>
          </a:p>
        </p:txBody>
      </p:sp>
      <p:sp>
        <p:nvSpPr>
          <p:cNvPr id="2" name="CaixaDeTexto 1">
            <a:extLst>
              <a:ext uri="{FF2B5EF4-FFF2-40B4-BE49-F238E27FC236}">
                <a16:creationId xmlns:a16="http://schemas.microsoft.com/office/drawing/2014/main" id="{241D9F9A-9931-4179-B650-BA26E3CAD930}"/>
              </a:ext>
            </a:extLst>
          </p:cNvPr>
          <p:cNvSpPr txBox="1"/>
          <p:nvPr/>
        </p:nvSpPr>
        <p:spPr>
          <a:xfrm>
            <a:off x="6915186" y="3858462"/>
            <a:ext cx="3898267" cy="646331"/>
          </a:xfrm>
          <a:prstGeom prst="rect">
            <a:avLst/>
          </a:prstGeom>
          <a:noFill/>
        </p:spPr>
        <p:txBody>
          <a:bodyPr wrap="square" rtlCol="0">
            <a:spAutoFit/>
          </a:bodyPr>
          <a:lstStyle/>
          <a:p>
            <a:pPr defTabSz="457189"/>
            <a:r>
              <a:rPr lang="pt-BR" dirty="0">
                <a:solidFill>
                  <a:srgbClr val="7030A0"/>
                </a:solidFill>
                <a:latin typeface="Calibri" panose="020F0502020204030204"/>
              </a:rPr>
              <a:t>D- 41111X0X1 Eventos Avisados</a:t>
            </a:r>
          </a:p>
          <a:p>
            <a:pPr defTabSz="457189"/>
            <a:r>
              <a:rPr lang="pt-BR" dirty="0">
                <a:solidFill>
                  <a:srgbClr val="7030A0"/>
                </a:solidFill>
                <a:latin typeface="Calibri" panose="020F0502020204030204"/>
              </a:rPr>
              <a:t>C- 21111903X Prov. Eventos a Liquidar</a:t>
            </a:r>
          </a:p>
        </p:txBody>
      </p:sp>
      <p:sp>
        <p:nvSpPr>
          <p:cNvPr id="13" name="CaixaDeTexto 12">
            <a:extLst>
              <a:ext uri="{FF2B5EF4-FFF2-40B4-BE49-F238E27FC236}">
                <a16:creationId xmlns:a16="http://schemas.microsoft.com/office/drawing/2014/main" id="{596EF9B8-DB8E-430C-A775-FCEA885831D9}"/>
              </a:ext>
            </a:extLst>
          </p:cNvPr>
          <p:cNvSpPr txBox="1"/>
          <p:nvPr/>
        </p:nvSpPr>
        <p:spPr>
          <a:xfrm>
            <a:off x="357242" y="3864329"/>
            <a:ext cx="4280751" cy="646331"/>
          </a:xfrm>
          <a:prstGeom prst="rect">
            <a:avLst/>
          </a:prstGeom>
          <a:noFill/>
        </p:spPr>
        <p:txBody>
          <a:bodyPr wrap="square" rtlCol="0">
            <a:spAutoFit/>
          </a:bodyPr>
          <a:lstStyle/>
          <a:p>
            <a:pPr defTabSz="457189"/>
            <a:r>
              <a:rPr lang="pt-BR" dirty="0">
                <a:solidFill>
                  <a:prstClr val="black"/>
                </a:solidFill>
                <a:latin typeface="Calibri" panose="020F0502020204030204"/>
              </a:rPr>
              <a:t>D- 1231X101 – </a:t>
            </a:r>
            <a:r>
              <a:rPr lang="pt-BR" dirty="0" err="1">
                <a:solidFill>
                  <a:prstClr val="black"/>
                </a:solidFill>
                <a:latin typeface="Calibri" panose="020F0502020204030204"/>
              </a:rPr>
              <a:t>Contraprest</a:t>
            </a:r>
            <a:r>
              <a:rPr lang="pt-BR" dirty="0">
                <a:solidFill>
                  <a:prstClr val="black"/>
                </a:solidFill>
                <a:latin typeface="Calibri" panose="020F0502020204030204"/>
              </a:rPr>
              <a:t>. a Receber</a:t>
            </a:r>
          </a:p>
          <a:p>
            <a:pPr defTabSz="457189"/>
            <a:r>
              <a:rPr lang="pt-BR" dirty="0">
                <a:solidFill>
                  <a:prstClr val="black"/>
                </a:solidFill>
                <a:latin typeface="Calibri" panose="020F0502020204030204"/>
              </a:rPr>
              <a:t>C- 3111X10X – Contraprestação Emitida</a:t>
            </a:r>
          </a:p>
        </p:txBody>
      </p:sp>
      <p:grpSp>
        <p:nvGrpSpPr>
          <p:cNvPr id="16" name="Agrupar 15">
            <a:extLst>
              <a:ext uri="{FF2B5EF4-FFF2-40B4-BE49-F238E27FC236}">
                <a16:creationId xmlns:a16="http://schemas.microsoft.com/office/drawing/2014/main" id="{DF5355AA-F1B8-46FB-8884-F66B2E08953F}"/>
              </a:ext>
            </a:extLst>
          </p:cNvPr>
          <p:cNvGrpSpPr/>
          <p:nvPr/>
        </p:nvGrpSpPr>
        <p:grpSpPr>
          <a:xfrm>
            <a:off x="4341628" y="3369220"/>
            <a:ext cx="2775099" cy="567905"/>
            <a:chOff x="2817628" y="2482806"/>
            <a:chExt cx="2775098" cy="567905"/>
          </a:xfrm>
        </p:grpSpPr>
        <p:sp>
          <p:nvSpPr>
            <p:cNvPr id="15" name="Seta: Curva para Cima 14">
              <a:extLst>
                <a:ext uri="{FF2B5EF4-FFF2-40B4-BE49-F238E27FC236}">
                  <a16:creationId xmlns:a16="http://schemas.microsoft.com/office/drawing/2014/main" id="{9AA09B70-13F5-4690-9146-A402392CE021}"/>
                </a:ext>
              </a:extLst>
            </p:cNvPr>
            <p:cNvSpPr/>
            <p:nvPr/>
          </p:nvSpPr>
          <p:spPr>
            <a:xfrm>
              <a:off x="2817628" y="2517493"/>
              <a:ext cx="2775098" cy="533218"/>
            </a:xfrm>
            <a:prstGeom prst="curvedUpArrow">
              <a:avLst>
                <a:gd name="adj1" fmla="val 25000"/>
                <a:gd name="adj2" fmla="val 83972"/>
                <a:gd name="adj3" fmla="val 25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pt-BR">
                <a:solidFill>
                  <a:prstClr val="black"/>
                </a:solidFill>
                <a:latin typeface="Calibri" panose="020F0502020204030204"/>
              </a:endParaRPr>
            </a:p>
          </p:txBody>
        </p:sp>
        <p:sp>
          <p:nvSpPr>
            <p:cNvPr id="18" name="Retângulo: Cantos Arredondados 17">
              <a:extLst>
                <a:ext uri="{FF2B5EF4-FFF2-40B4-BE49-F238E27FC236}">
                  <a16:creationId xmlns:a16="http://schemas.microsoft.com/office/drawing/2014/main" id="{F98F06EA-53EF-410B-8FEC-C9D6BC896D1F}"/>
                </a:ext>
              </a:extLst>
            </p:cNvPr>
            <p:cNvSpPr/>
            <p:nvPr/>
          </p:nvSpPr>
          <p:spPr>
            <a:xfrm>
              <a:off x="3324337" y="2482806"/>
              <a:ext cx="1626299" cy="3785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r>
                <a:rPr lang="pt-BR" sz="1200" dirty="0">
                  <a:solidFill>
                    <a:prstClr val="black"/>
                  </a:solidFill>
                  <a:latin typeface="Calibri" panose="020F0502020204030204"/>
                </a:rPr>
                <a:t>PTU A100</a:t>
              </a:r>
            </a:p>
            <a:p>
              <a:pPr algn="ctr" defTabSz="457189"/>
              <a:r>
                <a:rPr lang="pt-BR" sz="1200" dirty="0">
                  <a:solidFill>
                    <a:prstClr val="black"/>
                  </a:solidFill>
                  <a:latin typeface="Calibri" panose="020F0502020204030204"/>
                </a:rPr>
                <a:t>Marcação de Usuários</a:t>
              </a:r>
            </a:p>
          </p:txBody>
        </p:sp>
      </p:grpSp>
      <p:sp>
        <p:nvSpPr>
          <p:cNvPr id="20" name="CaixaDeTexto 19">
            <a:extLst>
              <a:ext uri="{FF2B5EF4-FFF2-40B4-BE49-F238E27FC236}">
                <a16:creationId xmlns:a16="http://schemas.microsoft.com/office/drawing/2014/main" id="{03B49CEA-0F62-41C6-94AE-6DA4897C34F2}"/>
              </a:ext>
            </a:extLst>
          </p:cNvPr>
          <p:cNvSpPr txBox="1"/>
          <p:nvPr/>
        </p:nvSpPr>
        <p:spPr>
          <a:xfrm>
            <a:off x="357242" y="4647916"/>
            <a:ext cx="5302468" cy="646331"/>
          </a:xfrm>
          <a:prstGeom prst="rect">
            <a:avLst/>
          </a:prstGeom>
          <a:noFill/>
        </p:spPr>
        <p:txBody>
          <a:bodyPr wrap="square" rtlCol="0">
            <a:spAutoFit/>
          </a:bodyPr>
          <a:lstStyle/>
          <a:p>
            <a:pPr defTabSz="457189"/>
            <a:r>
              <a:rPr lang="pt-BR" dirty="0">
                <a:solidFill>
                  <a:srgbClr val="FF0000"/>
                </a:solidFill>
                <a:latin typeface="Calibri" panose="020F0502020204030204"/>
              </a:rPr>
              <a:t>D- 31171X011 – (-) </a:t>
            </a:r>
            <a:r>
              <a:rPr lang="pt-BR" dirty="0" err="1">
                <a:solidFill>
                  <a:srgbClr val="FF0000"/>
                </a:solidFill>
                <a:latin typeface="Calibri" panose="020F0502020204030204"/>
              </a:rPr>
              <a:t>Correspons</a:t>
            </a:r>
            <a:r>
              <a:rPr lang="pt-BR" dirty="0">
                <a:solidFill>
                  <a:srgbClr val="FF0000"/>
                </a:solidFill>
                <a:latin typeface="Calibri" panose="020F0502020204030204"/>
              </a:rPr>
              <a:t>. Transferida </a:t>
            </a:r>
          </a:p>
          <a:p>
            <a:pPr defTabSz="457189"/>
            <a:r>
              <a:rPr lang="pt-BR" dirty="0">
                <a:solidFill>
                  <a:srgbClr val="FF0000"/>
                </a:solidFill>
                <a:latin typeface="Calibri" panose="020F0502020204030204"/>
              </a:rPr>
              <a:t>C- 213512011 – </a:t>
            </a:r>
            <a:r>
              <a:rPr lang="pt-BR" dirty="0" err="1">
                <a:solidFill>
                  <a:srgbClr val="FF0000"/>
                </a:solidFill>
                <a:latin typeface="Calibri" panose="020F0502020204030204"/>
              </a:rPr>
              <a:t>Interc</a:t>
            </a:r>
            <a:r>
              <a:rPr lang="pt-BR" dirty="0">
                <a:solidFill>
                  <a:srgbClr val="FF0000"/>
                </a:solidFill>
                <a:latin typeface="Calibri" panose="020F0502020204030204"/>
              </a:rPr>
              <a:t>. a Pagar Corresp. </a:t>
            </a:r>
            <a:r>
              <a:rPr lang="pt-BR" dirty="0" err="1">
                <a:solidFill>
                  <a:srgbClr val="FF0000"/>
                </a:solidFill>
                <a:latin typeface="Calibri" panose="020F0502020204030204"/>
              </a:rPr>
              <a:t>Transf</a:t>
            </a:r>
            <a:r>
              <a:rPr lang="pt-BR" dirty="0">
                <a:solidFill>
                  <a:srgbClr val="FF0000"/>
                </a:solidFill>
                <a:latin typeface="Calibri" panose="020F0502020204030204"/>
              </a:rPr>
              <a:t>.</a:t>
            </a:r>
          </a:p>
        </p:txBody>
      </p:sp>
      <p:sp>
        <p:nvSpPr>
          <p:cNvPr id="21" name="CaixaDeTexto 20">
            <a:extLst>
              <a:ext uri="{FF2B5EF4-FFF2-40B4-BE49-F238E27FC236}">
                <a16:creationId xmlns:a16="http://schemas.microsoft.com/office/drawing/2014/main" id="{D755BAD4-8211-47AD-8451-2E13730C79E6}"/>
              </a:ext>
            </a:extLst>
          </p:cNvPr>
          <p:cNvSpPr txBox="1"/>
          <p:nvPr/>
        </p:nvSpPr>
        <p:spPr>
          <a:xfrm>
            <a:off x="357242" y="5395696"/>
            <a:ext cx="5302468" cy="646331"/>
          </a:xfrm>
          <a:prstGeom prst="rect">
            <a:avLst/>
          </a:prstGeom>
          <a:noFill/>
        </p:spPr>
        <p:txBody>
          <a:bodyPr wrap="square" rtlCol="0">
            <a:spAutoFit/>
          </a:bodyPr>
          <a:lstStyle/>
          <a:p>
            <a:pPr defTabSz="457189"/>
            <a:r>
              <a:rPr lang="pt-BR" dirty="0">
                <a:solidFill>
                  <a:prstClr val="black"/>
                </a:solidFill>
                <a:latin typeface="Calibri" panose="020F0502020204030204"/>
              </a:rPr>
              <a:t>D- 414119011 – PEONA </a:t>
            </a:r>
          </a:p>
          <a:p>
            <a:pPr defTabSz="457189"/>
            <a:r>
              <a:rPr lang="pt-BR" dirty="0">
                <a:solidFill>
                  <a:prstClr val="black"/>
                </a:solidFill>
                <a:latin typeface="Calibri" panose="020F0502020204030204"/>
              </a:rPr>
              <a:t>C- 211129041 – PEONA</a:t>
            </a:r>
          </a:p>
        </p:txBody>
      </p:sp>
      <p:sp>
        <p:nvSpPr>
          <p:cNvPr id="22" name="CaixaDeTexto 21">
            <a:extLst>
              <a:ext uri="{FF2B5EF4-FFF2-40B4-BE49-F238E27FC236}">
                <a16:creationId xmlns:a16="http://schemas.microsoft.com/office/drawing/2014/main" id="{D1B1B753-6A62-427A-BC05-11113649EE22}"/>
              </a:ext>
            </a:extLst>
          </p:cNvPr>
          <p:cNvSpPr txBox="1"/>
          <p:nvPr/>
        </p:nvSpPr>
        <p:spPr>
          <a:xfrm>
            <a:off x="6915186" y="4526215"/>
            <a:ext cx="4057883" cy="646331"/>
          </a:xfrm>
          <a:prstGeom prst="rect">
            <a:avLst/>
          </a:prstGeom>
          <a:noFill/>
        </p:spPr>
        <p:txBody>
          <a:bodyPr wrap="square" rtlCol="0">
            <a:spAutoFit/>
          </a:bodyPr>
          <a:lstStyle/>
          <a:p>
            <a:pPr defTabSz="457189"/>
            <a:r>
              <a:rPr lang="pt-BR" dirty="0">
                <a:solidFill>
                  <a:srgbClr val="7030A0"/>
                </a:solidFill>
                <a:latin typeface="Calibri" panose="020F0502020204030204"/>
              </a:rPr>
              <a:t>D- 123412011K Contas a Rec. Assumida</a:t>
            </a:r>
          </a:p>
          <a:p>
            <a:pPr defTabSz="457189"/>
            <a:r>
              <a:rPr lang="pt-BR" dirty="0">
                <a:solidFill>
                  <a:srgbClr val="7030A0"/>
                </a:solidFill>
                <a:latin typeface="Calibri" panose="020F0502020204030204"/>
              </a:rPr>
              <a:t>C- 31111X0X6 </a:t>
            </a:r>
            <a:r>
              <a:rPr lang="pt-BR" dirty="0" err="1">
                <a:solidFill>
                  <a:srgbClr val="7030A0"/>
                </a:solidFill>
                <a:latin typeface="Calibri" panose="020F0502020204030204"/>
              </a:rPr>
              <a:t>Contraprest</a:t>
            </a:r>
            <a:r>
              <a:rPr lang="pt-BR" dirty="0">
                <a:solidFill>
                  <a:srgbClr val="7030A0"/>
                </a:solidFill>
                <a:latin typeface="Calibri" panose="020F0502020204030204"/>
              </a:rPr>
              <a:t>. Assumida</a:t>
            </a:r>
          </a:p>
        </p:txBody>
      </p:sp>
      <p:sp>
        <p:nvSpPr>
          <p:cNvPr id="25" name="Retângulo 24">
            <a:extLst>
              <a:ext uri="{FF2B5EF4-FFF2-40B4-BE49-F238E27FC236}">
                <a16:creationId xmlns:a16="http://schemas.microsoft.com/office/drawing/2014/main" id="{55EA1819-0AE1-473A-BC9C-EF6EF1E6EF42}"/>
              </a:ext>
            </a:extLst>
          </p:cNvPr>
          <p:cNvSpPr/>
          <p:nvPr/>
        </p:nvSpPr>
        <p:spPr>
          <a:xfrm>
            <a:off x="134223" y="-15812"/>
            <a:ext cx="6611860" cy="978729"/>
          </a:xfrm>
          <a:prstGeom prst="rect">
            <a:avLst/>
          </a:prstGeom>
        </p:spPr>
        <p:txBody>
          <a:bodyPr vert="horz" lIns="91440" tIns="45720" rIns="91440" bIns="45720" rtlCol="0" anchor="ctr">
            <a:normAutofit/>
          </a:bodyPr>
          <a:lstStyle/>
          <a:p>
            <a:pPr>
              <a:lnSpc>
                <a:spcPct val="90000"/>
              </a:lnSpc>
              <a:spcBef>
                <a:spcPct val="0"/>
              </a:spcBef>
            </a:pPr>
            <a:r>
              <a:rPr lang="pt-BR" sz="3200" dirty="0">
                <a:solidFill>
                  <a:srgbClr val="FFC409"/>
                </a:solidFill>
                <a:latin typeface="Trebuchet MS" panose="020B0603020202020204" pitchFamily="34" charset="0"/>
                <a:ea typeface="+mj-ea"/>
                <a:cs typeface="+mj-cs"/>
              </a:rPr>
              <a:t>Manual Contábil – RN 290/2012</a:t>
            </a:r>
          </a:p>
        </p:txBody>
      </p:sp>
      <p:sp>
        <p:nvSpPr>
          <p:cNvPr id="26" name="Título 1">
            <a:extLst>
              <a:ext uri="{FF2B5EF4-FFF2-40B4-BE49-F238E27FC236}">
                <a16:creationId xmlns:a16="http://schemas.microsoft.com/office/drawing/2014/main" id="{B6C287F4-B700-4F5B-A0D9-0C5B15902C25}"/>
              </a:ext>
            </a:extLst>
          </p:cNvPr>
          <p:cNvSpPr txBox="1">
            <a:spLocks/>
          </p:cNvSpPr>
          <p:nvPr/>
        </p:nvSpPr>
        <p:spPr>
          <a:xfrm>
            <a:off x="134223" y="425213"/>
            <a:ext cx="8884640" cy="1179734"/>
          </a:xfrm>
          <a:prstGeom prst="rect">
            <a:avLst/>
          </a:prstGeom>
        </p:spPr>
        <p:txBody>
          <a:bodyPr vert="horz" lIns="91440" tIns="45720" rIns="91440" bIns="45720" rtlCol="0" anchor="ctr">
            <a:normAutofit/>
          </a:bodyPr>
          <a:lstStyle>
            <a:defPPr>
              <a:defRPr lang="pt-BR"/>
            </a:defPPr>
            <a:lvl1pPr>
              <a:lnSpc>
                <a:spcPct val="90000"/>
              </a:lnSpc>
              <a:spcBef>
                <a:spcPct val="0"/>
              </a:spcBef>
              <a:buNone/>
              <a:defRPr sz="2900">
                <a:solidFill>
                  <a:srgbClr val="F47920"/>
                </a:solidFill>
                <a:latin typeface="Trebuchet MS" panose="020B0603020202020204" pitchFamily="34" charset="0"/>
                <a:ea typeface="+mj-ea"/>
                <a:cs typeface="+mj-cs"/>
              </a:defRPr>
            </a:lvl1pPr>
          </a:lstStyle>
          <a:p>
            <a:r>
              <a:rPr lang="pt-BR" dirty="0">
                <a:solidFill>
                  <a:srgbClr val="BED700"/>
                </a:solidFill>
              </a:rPr>
              <a:t>Exemplo de Contabilização</a:t>
            </a:r>
          </a:p>
        </p:txBody>
      </p:sp>
      <p:sp>
        <p:nvSpPr>
          <p:cNvPr id="28" name="Título 1">
            <a:extLst>
              <a:ext uri="{FF2B5EF4-FFF2-40B4-BE49-F238E27FC236}">
                <a16:creationId xmlns:a16="http://schemas.microsoft.com/office/drawing/2014/main" id="{AF68030F-97D6-456C-A99D-027055E797A4}"/>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8741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13"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70431E7-58A4-4F05-8055-53835A16E3B1}"/>
              </a:ext>
            </a:extLst>
          </p:cNvPr>
          <p:cNvSpPr>
            <a:spLocks noGrp="1"/>
          </p:cNvSpPr>
          <p:nvPr>
            <p:ph type="title"/>
          </p:nvPr>
        </p:nvSpPr>
        <p:spPr>
          <a:xfrm>
            <a:off x="167951" y="317241"/>
            <a:ext cx="10515600" cy="934908"/>
          </a:xfrm>
        </p:spPr>
        <p:txBody>
          <a:bodyPr>
            <a:normAutofit/>
          </a:bodyPr>
          <a:lstStyle/>
          <a:p>
            <a:r>
              <a:rPr lang="pt-BR" dirty="0"/>
              <a:t>Manual Contábil ANS x PTU de Aviso</a:t>
            </a:r>
          </a:p>
        </p:txBody>
      </p:sp>
      <p:sp>
        <p:nvSpPr>
          <p:cNvPr id="6" name="Espaço Reservado para Conteúdo 5">
            <a:extLst>
              <a:ext uri="{FF2B5EF4-FFF2-40B4-BE49-F238E27FC236}">
                <a16:creationId xmlns:a16="http://schemas.microsoft.com/office/drawing/2014/main" id="{9933069C-9271-4DDE-9D3A-0E06E3631F97}"/>
              </a:ext>
            </a:extLst>
          </p:cNvPr>
          <p:cNvSpPr txBox="1">
            <a:spLocks noGrp="1"/>
          </p:cNvSpPr>
          <p:nvPr>
            <p:ph idx="1"/>
          </p:nvPr>
        </p:nvSpPr>
        <p:spPr>
          <a:xfrm>
            <a:off x="273698" y="1130851"/>
            <a:ext cx="11644603" cy="4638449"/>
          </a:xfrm>
          <a:prstGeom prst="rect">
            <a:avLst/>
          </a:prstGeom>
          <a:noFill/>
        </p:spPr>
        <p:txBody>
          <a:bodyPr wrap="square" rtlCol="0">
            <a:spAutoFit/>
          </a:bodyPr>
          <a:lstStyle/>
          <a:p>
            <a:pPr marL="0" indent="0" algn="just">
              <a:buNone/>
            </a:pPr>
            <a:r>
              <a:rPr lang="pt-BR" sz="1600" b="1" dirty="0">
                <a:solidFill>
                  <a:schemeClr val="tx1"/>
                </a:solidFill>
              </a:rPr>
              <a:t>5) REGISTRO DE EVENTOS/SINISTROS </a:t>
            </a:r>
            <a:endParaRPr lang="pt-BR" sz="1600" dirty="0">
              <a:solidFill>
                <a:schemeClr val="tx1"/>
              </a:solidFill>
            </a:endParaRPr>
          </a:p>
          <a:p>
            <a:pPr algn="just">
              <a:lnSpc>
                <a:spcPct val="150000"/>
              </a:lnSpc>
              <a:spcBef>
                <a:spcPts val="0"/>
              </a:spcBef>
            </a:pPr>
            <a:endParaRPr lang="pt-BR" sz="500" dirty="0">
              <a:solidFill>
                <a:schemeClr val="tx1"/>
              </a:solidFill>
            </a:endParaRPr>
          </a:p>
          <a:p>
            <a:pPr algn="just">
              <a:lnSpc>
                <a:spcPct val="150000"/>
              </a:lnSpc>
              <a:spcBef>
                <a:spcPts val="0"/>
              </a:spcBef>
            </a:pPr>
            <a:r>
              <a:rPr lang="pt-BR" sz="1600" dirty="0">
                <a:solidFill>
                  <a:schemeClr val="tx1"/>
                </a:solidFill>
              </a:rPr>
              <a:t>Eventos são todas as despesas incorridas com o beneficiário do plano comercializado ou disponibilizado pela operadora para cobertura de riscos que possam comprometer a saúde dos beneficiários. </a:t>
            </a:r>
          </a:p>
          <a:p>
            <a:pPr algn="just">
              <a:lnSpc>
                <a:spcPct val="150000"/>
              </a:lnSpc>
              <a:spcBef>
                <a:spcPts val="0"/>
              </a:spcBef>
            </a:pPr>
            <a:endParaRPr lang="pt-BR" sz="1000" dirty="0">
              <a:solidFill>
                <a:schemeClr val="tx1"/>
              </a:solidFill>
            </a:endParaRPr>
          </a:p>
          <a:p>
            <a:pPr algn="just">
              <a:lnSpc>
                <a:spcPct val="150000"/>
              </a:lnSpc>
              <a:spcBef>
                <a:spcPts val="0"/>
              </a:spcBef>
            </a:pPr>
            <a:r>
              <a:rPr lang="pt-BR" sz="1600" dirty="0">
                <a:solidFill>
                  <a:schemeClr val="tx1"/>
                </a:solidFill>
              </a:rPr>
              <a:t>Também devem ser classificados como eventos as despesas incorridas com beneficiários de outras operadoras suportadas diretamente pela operadora, em função de operações de corresponsabilidade pela gestão dos riscos decorrentes do atendimento dos beneficiários. </a:t>
            </a:r>
          </a:p>
          <a:p>
            <a:pPr algn="just">
              <a:lnSpc>
                <a:spcPct val="150000"/>
              </a:lnSpc>
              <a:spcBef>
                <a:spcPts val="0"/>
              </a:spcBef>
            </a:pPr>
            <a:endParaRPr lang="pt-BR" sz="1000" dirty="0">
              <a:solidFill>
                <a:schemeClr val="tx1"/>
              </a:solidFill>
            </a:endParaRPr>
          </a:p>
          <a:p>
            <a:pPr algn="just">
              <a:lnSpc>
                <a:spcPct val="150000"/>
              </a:lnSpc>
              <a:spcBef>
                <a:spcPts val="0"/>
              </a:spcBef>
            </a:pPr>
            <a:r>
              <a:rPr lang="pt-BR" sz="1600" dirty="0">
                <a:solidFill>
                  <a:schemeClr val="tx1"/>
                </a:solidFill>
              </a:rPr>
              <a:t>A despesa na contabilidade deve ser registrada quando incorrida, independentemente do pagamento, esse momento é o que se denomina registro contábil pelo regime da competência. </a:t>
            </a:r>
          </a:p>
          <a:p>
            <a:pPr algn="just">
              <a:lnSpc>
                <a:spcPct val="150000"/>
              </a:lnSpc>
              <a:spcBef>
                <a:spcPts val="0"/>
              </a:spcBef>
            </a:pPr>
            <a:endParaRPr lang="pt-BR" sz="1000" b="1" u="sng" dirty="0">
              <a:solidFill>
                <a:schemeClr val="accent2">
                  <a:lumMod val="75000"/>
                </a:schemeClr>
              </a:solidFill>
            </a:endParaRPr>
          </a:p>
          <a:p>
            <a:pPr algn="just">
              <a:lnSpc>
                <a:spcPct val="150000"/>
              </a:lnSpc>
              <a:spcBef>
                <a:spcPts val="0"/>
              </a:spcBef>
            </a:pPr>
            <a:r>
              <a:rPr lang="pt-BR" sz="1600" b="1" u="sng" dirty="0">
                <a:solidFill>
                  <a:schemeClr val="accent2">
                    <a:lumMod val="75000"/>
                  </a:schemeClr>
                </a:solidFill>
              </a:rPr>
              <a:t>Regime de competência contábil prevê o reconhecimento mensal de todas as despesas incorridas no período</a:t>
            </a:r>
            <a:r>
              <a:rPr lang="pt-BR" sz="1600" dirty="0">
                <a:solidFill>
                  <a:schemeClr val="accent2">
                    <a:lumMod val="75000"/>
                  </a:schemeClr>
                </a:solidFill>
              </a:rPr>
              <a:t>. </a:t>
            </a:r>
          </a:p>
          <a:p>
            <a:pPr algn="just">
              <a:lnSpc>
                <a:spcPct val="150000"/>
              </a:lnSpc>
              <a:spcBef>
                <a:spcPts val="0"/>
              </a:spcBef>
            </a:pPr>
            <a:endParaRPr lang="pt-BR" sz="1000" dirty="0">
              <a:solidFill>
                <a:schemeClr val="tx1"/>
              </a:solidFill>
            </a:endParaRPr>
          </a:p>
          <a:p>
            <a:pPr algn="just">
              <a:lnSpc>
                <a:spcPct val="150000"/>
              </a:lnSpc>
              <a:spcBef>
                <a:spcPts val="0"/>
              </a:spcBef>
            </a:pPr>
            <a:r>
              <a:rPr lang="pt-BR" sz="1600" dirty="0">
                <a:solidFill>
                  <a:schemeClr val="tx1"/>
                </a:solidFill>
              </a:rPr>
              <a:t>A operadora deve estimar mensalmente o valor dos atendimentos ocorridos e ainda não avisados para constituir a Provisão de Eventos Ocorridos e Não Avisados, em obediência ao princípio da competência. </a:t>
            </a:r>
          </a:p>
        </p:txBody>
      </p:sp>
      <p:sp>
        <p:nvSpPr>
          <p:cNvPr id="5" name="Título 1">
            <a:extLst>
              <a:ext uri="{FF2B5EF4-FFF2-40B4-BE49-F238E27FC236}">
                <a16:creationId xmlns:a16="http://schemas.microsoft.com/office/drawing/2014/main" id="{D4641CE0-615C-486F-8E66-9E2A751A55A8}"/>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3560529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Agrupar 96">
            <a:extLst>
              <a:ext uri="{FF2B5EF4-FFF2-40B4-BE49-F238E27FC236}">
                <a16:creationId xmlns:a16="http://schemas.microsoft.com/office/drawing/2014/main" id="{239D59BB-FEB7-4BF8-901D-C93C36077453}"/>
              </a:ext>
            </a:extLst>
          </p:cNvPr>
          <p:cNvGrpSpPr/>
          <p:nvPr/>
        </p:nvGrpSpPr>
        <p:grpSpPr>
          <a:xfrm>
            <a:off x="1184306" y="2666075"/>
            <a:ext cx="7535353" cy="755175"/>
            <a:chOff x="-1976929" y="1820407"/>
            <a:chExt cx="10047138" cy="1006899"/>
          </a:xfrm>
        </p:grpSpPr>
        <p:sp>
          <p:nvSpPr>
            <p:cNvPr id="46" name="CaixaDeTexto 45">
              <a:extLst>
                <a:ext uri="{FF2B5EF4-FFF2-40B4-BE49-F238E27FC236}">
                  <a16:creationId xmlns:a16="http://schemas.microsoft.com/office/drawing/2014/main" id="{E30C9906-A6D3-462E-9640-3D9A2A945EC4}"/>
                </a:ext>
              </a:extLst>
            </p:cNvPr>
            <p:cNvSpPr txBox="1"/>
            <p:nvPr/>
          </p:nvSpPr>
          <p:spPr>
            <a:xfrm>
              <a:off x="-1976929" y="1859411"/>
              <a:ext cx="1034567" cy="49244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A</a:t>
              </a:r>
            </a:p>
          </p:txBody>
        </p:sp>
        <p:grpSp>
          <p:nvGrpSpPr>
            <p:cNvPr id="71" name="Agrupar 70">
              <a:extLst>
                <a:ext uri="{FF2B5EF4-FFF2-40B4-BE49-F238E27FC236}">
                  <a16:creationId xmlns:a16="http://schemas.microsoft.com/office/drawing/2014/main" id="{335B12C3-678C-428B-9CE2-D7B32F71C608}"/>
                </a:ext>
              </a:extLst>
            </p:cNvPr>
            <p:cNvGrpSpPr/>
            <p:nvPr/>
          </p:nvGrpSpPr>
          <p:grpSpPr>
            <a:xfrm>
              <a:off x="1619075" y="1820407"/>
              <a:ext cx="6451134" cy="1006899"/>
              <a:chOff x="1619075" y="1820407"/>
              <a:chExt cx="6451134" cy="1006899"/>
            </a:xfrm>
          </p:grpSpPr>
          <p:grpSp>
            <p:nvGrpSpPr>
              <p:cNvPr id="54" name="Agrupar 53">
                <a:extLst>
                  <a:ext uri="{FF2B5EF4-FFF2-40B4-BE49-F238E27FC236}">
                    <a16:creationId xmlns:a16="http://schemas.microsoft.com/office/drawing/2014/main" id="{D60F500A-12AB-4D22-A916-A0A2D95F6BAD}"/>
                  </a:ext>
                </a:extLst>
              </p:cNvPr>
              <p:cNvGrpSpPr/>
              <p:nvPr/>
            </p:nvGrpSpPr>
            <p:grpSpPr>
              <a:xfrm>
                <a:off x="1619075" y="1820407"/>
                <a:ext cx="6451134" cy="580242"/>
                <a:chOff x="1619075" y="1820407"/>
                <a:chExt cx="6451134" cy="580242"/>
              </a:xfrm>
            </p:grpSpPr>
            <p:cxnSp>
              <p:nvCxnSpPr>
                <p:cNvPr id="8" name="Conector de Seta Reta 7">
                  <a:extLst>
                    <a:ext uri="{FF2B5EF4-FFF2-40B4-BE49-F238E27FC236}">
                      <a16:creationId xmlns:a16="http://schemas.microsoft.com/office/drawing/2014/main" id="{18C6396C-3EF7-463F-B8D6-43E375FE5530}"/>
                    </a:ext>
                  </a:extLst>
                </p:cNvPr>
                <p:cNvCxnSpPr/>
                <p:nvPr/>
              </p:nvCxnSpPr>
              <p:spPr>
                <a:xfrm>
                  <a:off x="1619075" y="2139193"/>
                  <a:ext cx="6451134" cy="0"/>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ector reto 47">
                  <a:extLst>
                    <a:ext uri="{FF2B5EF4-FFF2-40B4-BE49-F238E27FC236}">
                      <a16:creationId xmlns:a16="http://schemas.microsoft.com/office/drawing/2014/main" id="{C385E3B1-4E3E-447F-8346-B6CB73E494EB}"/>
                    </a:ext>
                  </a:extLst>
                </p:cNvPr>
                <p:cNvCxnSpPr/>
                <p:nvPr/>
              </p:nvCxnSpPr>
              <p:spPr>
                <a:xfrm>
                  <a:off x="1619075" y="1820411"/>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Conector reto 48">
                  <a:extLst>
                    <a:ext uri="{FF2B5EF4-FFF2-40B4-BE49-F238E27FC236}">
                      <a16:creationId xmlns:a16="http://schemas.microsoft.com/office/drawing/2014/main" id="{87C3E990-6DCC-43C2-B986-86B7E94D6C6C}"/>
                    </a:ext>
                  </a:extLst>
                </p:cNvPr>
                <p:cNvCxnSpPr/>
                <p:nvPr/>
              </p:nvCxnSpPr>
              <p:spPr>
                <a:xfrm>
                  <a:off x="2744599" y="1830198"/>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0" name="Conector reto 49">
                  <a:extLst>
                    <a:ext uri="{FF2B5EF4-FFF2-40B4-BE49-F238E27FC236}">
                      <a16:creationId xmlns:a16="http://schemas.microsoft.com/office/drawing/2014/main" id="{49AA2F18-0EA6-4EDA-92C2-E05B8B0A39A8}"/>
                    </a:ext>
                  </a:extLst>
                </p:cNvPr>
                <p:cNvCxnSpPr/>
                <p:nvPr/>
              </p:nvCxnSpPr>
              <p:spPr>
                <a:xfrm>
                  <a:off x="3735899" y="1820410"/>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1" name="Conector reto 50">
                  <a:extLst>
                    <a:ext uri="{FF2B5EF4-FFF2-40B4-BE49-F238E27FC236}">
                      <a16:creationId xmlns:a16="http://schemas.microsoft.com/office/drawing/2014/main" id="{D33DF0A8-D65F-4817-B175-5FD317B6D298}"/>
                    </a:ext>
                  </a:extLst>
                </p:cNvPr>
                <p:cNvCxnSpPr/>
                <p:nvPr/>
              </p:nvCxnSpPr>
              <p:spPr>
                <a:xfrm>
                  <a:off x="4758326" y="1820410"/>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Conector reto 51">
                  <a:extLst>
                    <a:ext uri="{FF2B5EF4-FFF2-40B4-BE49-F238E27FC236}">
                      <a16:creationId xmlns:a16="http://schemas.microsoft.com/office/drawing/2014/main" id="{F66B19C9-3EC9-4C8B-9D5C-05CC155CD650}"/>
                    </a:ext>
                  </a:extLst>
                </p:cNvPr>
                <p:cNvCxnSpPr/>
                <p:nvPr/>
              </p:nvCxnSpPr>
              <p:spPr>
                <a:xfrm>
                  <a:off x="5716069" y="1820407"/>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Conector reto 52">
                  <a:extLst>
                    <a:ext uri="{FF2B5EF4-FFF2-40B4-BE49-F238E27FC236}">
                      <a16:creationId xmlns:a16="http://schemas.microsoft.com/office/drawing/2014/main" id="{51C9D20D-FFE5-41B8-9490-90BD562629D8}"/>
                    </a:ext>
                  </a:extLst>
                </p:cNvPr>
                <p:cNvCxnSpPr/>
                <p:nvPr/>
              </p:nvCxnSpPr>
              <p:spPr>
                <a:xfrm>
                  <a:off x="6658989" y="1820407"/>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6" name="CaixaDeTexto 65">
                <a:extLst>
                  <a:ext uri="{FF2B5EF4-FFF2-40B4-BE49-F238E27FC236}">
                    <a16:creationId xmlns:a16="http://schemas.microsoft.com/office/drawing/2014/main" id="{A39A73A5-FC18-4FAB-AB7B-1D15FF252338}"/>
                  </a:ext>
                </a:extLst>
              </p:cNvPr>
              <p:cNvSpPr txBox="1"/>
              <p:nvPr/>
            </p:nvSpPr>
            <p:spPr>
              <a:xfrm>
                <a:off x="2499919" y="2457975"/>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jan</a:t>
                </a:r>
                <a:endParaRPr lang="pt-BR" sz="1200" dirty="0">
                  <a:solidFill>
                    <a:srgbClr val="00401A"/>
                  </a:solidFill>
                  <a:latin typeface="Trebuchet MS" panose="020B0603020202020204" pitchFamily="34" charset="0"/>
                </a:endParaRPr>
              </a:p>
            </p:txBody>
          </p:sp>
          <p:sp>
            <p:nvSpPr>
              <p:cNvPr id="67" name="CaixaDeTexto 66">
                <a:extLst>
                  <a:ext uri="{FF2B5EF4-FFF2-40B4-BE49-F238E27FC236}">
                    <a16:creationId xmlns:a16="http://schemas.microsoft.com/office/drawing/2014/main" id="{416488F4-DB21-4052-A587-2194616C1576}"/>
                  </a:ext>
                </a:extLst>
              </p:cNvPr>
              <p:cNvSpPr txBox="1"/>
              <p:nvPr/>
            </p:nvSpPr>
            <p:spPr>
              <a:xfrm>
                <a:off x="3449974" y="2441569"/>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fev</a:t>
                </a:r>
                <a:endParaRPr lang="pt-BR" sz="1200" dirty="0">
                  <a:solidFill>
                    <a:srgbClr val="00401A"/>
                  </a:solidFill>
                  <a:latin typeface="Trebuchet MS" panose="020B0603020202020204" pitchFamily="34" charset="0"/>
                </a:endParaRPr>
              </a:p>
            </p:txBody>
          </p:sp>
          <p:sp>
            <p:nvSpPr>
              <p:cNvPr id="68" name="CaixaDeTexto 67">
                <a:extLst>
                  <a:ext uri="{FF2B5EF4-FFF2-40B4-BE49-F238E27FC236}">
                    <a16:creationId xmlns:a16="http://schemas.microsoft.com/office/drawing/2014/main" id="{C8DC1C69-7E21-4D62-8791-4286427DAFBA}"/>
                  </a:ext>
                </a:extLst>
              </p:cNvPr>
              <p:cNvSpPr txBox="1"/>
              <p:nvPr/>
            </p:nvSpPr>
            <p:spPr>
              <a:xfrm>
                <a:off x="4423027" y="2400650"/>
                <a:ext cx="739301" cy="369331"/>
              </a:xfrm>
              <a:prstGeom prst="rect">
                <a:avLst/>
              </a:prstGeom>
              <a:noFill/>
            </p:spPr>
            <p:txBody>
              <a:bodyPr wrap="square" rtlCol="0">
                <a:spAutoFit/>
              </a:bodyPr>
              <a:lstStyle/>
              <a:p>
                <a:pPr defTabSz="342891"/>
                <a:r>
                  <a:rPr lang="pt-BR" sz="1200" dirty="0">
                    <a:solidFill>
                      <a:srgbClr val="00401A"/>
                    </a:solidFill>
                    <a:latin typeface="Trebuchet MS" panose="020B0603020202020204" pitchFamily="34" charset="0"/>
                  </a:rPr>
                  <a:t>mar</a:t>
                </a:r>
              </a:p>
            </p:txBody>
          </p:sp>
          <p:sp>
            <p:nvSpPr>
              <p:cNvPr id="69" name="CaixaDeTexto 68">
                <a:extLst>
                  <a:ext uri="{FF2B5EF4-FFF2-40B4-BE49-F238E27FC236}">
                    <a16:creationId xmlns:a16="http://schemas.microsoft.com/office/drawing/2014/main" id="{1415DCCB-6FB4-4682-9AB8-F90A9A69E53A}"/>
                  </a:ext>
                </a:extLst>
              </p:cNvPr>
              <p:cNvSpPr txBox="1"/>
              <p:nvPr/>
            </p:nvSpPr>
            <p:spPr>
              <a:xfrm>
                <a:off x="5310230" y="2392742"/>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abr</a:t>
                </a:r>
                <a:endParaRPr lang="pt-BR" sz="1200" dirty="0">
                  <a:solidFill>
                    <a:srgbClr val="00401A"/>
                  </a:solidFill>
                  <a:latin typeface="Trebuchet MS" panose="020B0603020202020204" pitchFamily="34" charset="0"/>
                </a:endParaRPr>
              </a:p>
            </p:txBody>
          </p:sp>
          <p:sp>
            <p:nvSpPr>
              <p:cNvPr id="70" name="CaixaDeTexto 69">
                <a:extLst>
                  <a:ext uri="{FF2B5EF4-FFF2-40B4-BE49-F238E27FC236}">
                    <a16:creationId xmlns:a16="http://schemas.microsoft.com/office/drawing/2014/main" id="{AC4B06FA-4C46-4BAA-B805-B04D28C58804}"/>
                  </a:ext>
                </a:extLst>
              </p:cNvPr>
              <p:cNvSpPr txBox="1"/>
              <p:nvPr/>
            </p:nvSpPr>
            <p:spPr>
              <a:xfrm>
                <a:off x="6267971" y="2401238"/>
                <a:ext cx="779721"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mai</a:t>
                </a:r>
                <a:endParaRPr lang="pt-BR" sz="1200" dirty="0">
                  <a:solidFill>
                    <a:srgbClr val="00401A"/>
                  </a:solidFill>
                  <a:latin typeface="Trebuchet MS" panose="020B0603020202020204" pitchFamily="34" charset="0"/>
                </a:endParaRPr>
              </a:p>
            </p:txBody>
          </p:sp>
        </p:grpSp>
      </p:grpSp>
      <p:grpSp>
        <p:nvGrpSpPr>
          <p:cNvPr id="96" name="Agrupar 95">
            <a:extLst>
              <a:ext uri="{FF2B5EF4-FFF2-40B4-BE49-F238E27FC236}">
                <a16:creationId xmlns:a16="http://schemas.microsoft.com/office/drawing/2014/main" id="{A896A37C-3290-4DC3-BE26-38103F54E8C2}"/>
              </a:ext>
            </a:extLst>
          </p:cNvPr>
          <p:cNvGrpSpPr/>
          <p:nvPr/>
        </p:nvGrpSpPr>
        <p:grpSpPr>
          <a:xfrm>
            <a:off x="1180345" y="4561063"/>
            <a:ext cx="7459801" cy="755176"/>
            <a:chOff x="-1876189" y="3861732"/>
            <a:chExt cx="9946398" cy="1006899"/>
          </a:xfrm>
        </p:grpSpPr>
        <p:sp>
          <p:nvSpPr>
            <p:cNvPr id="64" name="CaixaDeTexto 63">
              <a:extLst>
                <a:ext uri="{FF2B5EF4-FFF2-40B4-BE49-F238E27FC236}">
                  <a16:creationId xmlns:a16="http://schemas.microsoft.com/office/drawing/2014/main" id="{8AFC873C-E0B2-4518-8255-F99404B5AB09}"/>
                </a:ext>
              </a:extLst>
            </p:cNvPr>
            <p:cNvSpPr txBox="1"/>
            <p:nvPr/>
          </p:nvSpPr>
          <p:spPr>
            <a:xfrm>
              <a:off x="-1876189" y="3861732"/>
              <a:ext cx="1045128" cy="49244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B</a:t>
              </a:r>
            </a:p>
          </p:txBody>
        </p:sp>
        <p:grpSp>
          <p:nvGrpSpPr>
            <p:cNvPr id="72" name="Agrupar 71">
              <a:extLst>
                <a:ext uri="{FF2B5EF4-FFF2-40B4-BE49-F238E27FC236}">
                  <a16:creationId xmlns:a16="http://schemas.microsoft.com/office/drawing/2014/main" id="{CE7232FE-7AD7-4E52-9BDF-0FCF5979D55E}"/>
                </a:ext>
              </a:extLst>
            </p:cNvPr>
            <p:cNvGrpSpPr/>
            <p:nvPr/>
          </p:nvGrpSpPr>
          <p:grpSpPr>
            <a:xfrm>
              <a:off x="2744599" y="3861732"/>
              <a:ext cx="5325610" cy="1006899"/>
              <a:chOff x="1619075" y="1820407"/>
              <a:chExt cx="5325610" cy="1006899"/>
            </a:xfrm>
          </p:grpSpPr>
          <p:grpSp>
            <p:nvGrpSpPr>
              <p:cNvPr id="73" name="Agrupar 72">
                <a:extLst>
                  <a:ext uri="{FF2B5EF4-FFF2-40B4-BE49-F238E27FC236}">
                    <a16:creationId xmlns:a16="http://schemas.microsoft.com/office/drawing/2014/main" id="{B598BBBA-52C1-419A-9793-7958ECA21F00}"/>
                  </a:ext>
                </a:extLst>
              </p:cNvPr>
              <p:cNvGrpSpPr/>
              <p:nvPr/>
            </p:nvGrpSpPr>
            <p:grpSpPr>
              <a:xfrm>
                <a:off x="1619075" y="1820407"/>
                <a:ext cx="5325610" cy="580242"/>
                <a:chOff x="1619075" y="1820407"/>
                <a:chExt cx="5325610" cy="580242"/>
              </a:xfrm>
            </p:grpSpPr>
            <p:cxnSp>
              <p:nvCxnSpPr>
                <p:cNvPr id="79" name="Conector de Seta Reta 78">
                  <a:extLst>
                    <a:ext uri="{FF2B5EF4-FFF2-40B4-BE49-F238E27FC236}">
                      <a16:creationId xmlns:a16="http://schemas.microsoft.com/office/drawing/2014/main" id="{7F81808D-EEB7-40C3-A29D-73CEE989DDD5}"/>
                    </a:ext>
                  </a:extLst>
                </p:cNvPr>
                <p:cNvCxnSpPr>
                  <a:cxnSpLocks/>
                </p:cNvCxnSpPr>
                <p:nvPr/>
              </p:nvCxnSpPr>
              <p:spPr>
                <a:xfrm>
                  <a:off x="1619075" y="2139193"/>
                  <a:ext cx="532561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ector reto 79">
                  <a:extLst>
                    <a:ext uri="{FF2B5EF4-FFF2-40B4-BE49-F238E27FC236}">
                      <a16:creationId xmlns:a16="http://schemas.microsoft.com/office/drawing/2014/main" id="{ABD989B2-B140-4F7F-916A-9057E675581C}"/>
                    </a:ext>
                  </a:extLst>
                </p:cNvPr>
                <p:cNvCxnSpPr/>
                <p:nvPr/>
              </p:nvCxnSpPr>
              <p:spPr>
                <a:xfrm>
                  <a:off x="1619075" y="1820411"/>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1" name="Conector reto 80">
                  <a:extLst>
                    <a:ext uri="{FF2B5EF4-FFF2-40B4-BE49-F238E27FC236}">
                      <a16:creationId xmlns:a16="http://schemas.microsoft.com/office/drawing/2014/main" id="{859A80D0-9781-42DA-B546-BC85298795C6}"/>
                    </a:ext>
                  </a:extLst>
                </p:cNvPr>
                <p:cNvCxnSpPr/>
                <p:nvPr/>
              </p:nvCxnSpPr>
              <p:spPr>
                <a:xfrm>
                  <a:off x="2744599" y="1830198"/>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 name="Conector reto 81">
                  <a:extLst>
                    <a:ext uri="{FF2B5EF4-FFF2-40B4-BE49-F238E27FC236}">
                      <a16:creationId xmlns:a16="http://schemas.microsoft.com/office/drawing/2014/main" id="{3F0942F5-383F-40E0-BF0F-45BA17B17B3B}"/>
                    </a:ext>
                  </a:extLst>
                </p:cNvPr>
                <p:cNvCxnSpPr/>
                <p:nvPr/>
              </p:nvCxnSpPr>
              <p:spPr>
                <a:xfrm>
                  <a:off x="3735899" y="1820410"/>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3" name="Conector reto 82">
                  <a:extLst>
                    <a:ext uri="{FF2B5EF4-FFF2-40B4-BE49-F238E27FC236}">
                      <a16:creationId xmlns:a16="http://schemas.microsoft.com/office/drawing/2014/main" id="{A9266A5B-042B-4014-A0A6-E4A2D0791C24}"/>
                    </a:ext>
                  </a:extLst>
                </p:cNvPr>
                <p:cNvCxnSpPr/>
                <p:nvPr/>
              </p:nvCxnSpPr>
              <p:spPr>
                <a:xfrm>
                  <a:off x="4699140" y="1820410"/>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4" name="Conector reto 83">
                  <a:extLst>
                    <a:ext uri="{FF2B5EF4-FFF2-40B4-BE49-F238E27FC236}">
                      <a16:creationId xmlns:a16="http://schemas.microsoft.com/office/drawing/2014/main" id="{A49A9D0E-E959-4FCF-B73D-7D2BFBA362A4}"/>
                    </a:ext>
                  </a:extLst>
                </p:cNvPr>
                <p:cNvCxnSpPr/>
                <p:nvPr/>
              </p:nvCxnSpPr>
              <p:spPr>
                <a:xfrm>
                  <a:off x="5633208" y="1820407"/>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74" name="CaixaDeTexto 73">
                <a:extLst>
                  <a:ext uri="{FF2B5EF4-FFF2-40B4-BE49-F238E27FC236}">
                    <a16:creationId xmlns:a16="http://schemas.microsoft.com/office/drawing/2014/main" id="{FB635D23-9132-4A7F-B527-687690DE1A0F}"/>
                  </a:ext>
                </a:extLst>
              </p:cNvPr>
              <p:cNvSpPr txBox="1"/>
              <p:nvPr/>
            </p:nvSpPr>
            <p:spPr>
              <a:xfrm>
                <a:off x="2499919" y="2457975"/>
                <a:ext cx="645954"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fev</a:t>
                </a:r>
                <a:endParaRPr lang="pt-BR" sz="1200" dirty="0">
                  <a:solidFill>
                    <a:srgbClr val="00401A"/>
                  </a:solidFill>
                  <a:latin typeface="Trebuchet MS" panose="020B0603020202020204" pitchFamily="34" charset="0"/>
                </a:endParaRPr>
              </a:p>
            </p:txBody>
          </p:sp>
          <p:sp>
            <p:nvSpPr>
              <p:cNvPr id="75" name="CaixaDeTexto 74">
                <a:extLst>
                  <a:ext uri="{FF2B5EF4-FFF2-40B4-BE49-F238E27FC236}">
                    <a16:creationId xmlns:a16="http://schemas.microsoft.com/office/drawing/2014/main" id="{B31A3EA0-7047-4F6D-8B12-56EDD4213FE8}"/>
                  </a:ext>
                </a:extLst>
              </p:cNvPr>
              <p:cNvSpPr txBox="1"/>
              <p:nvPr/>
            </p:nvSpPr>
            <p:spPr>
              <a:xfrm>
                <a:off x="3449973" y="2441569"/>
                <a:ext cx="717958" cy="369331"/>
              </a:xfrm>
              <a:prstGeom prst="rect">
                <a:avLst/>
              </a:prstGeom>
              <a:noFill/>
            </p:spPr>
            <p:txBody>
              <a:bodyPr wrap="square" rtlCol="0">
                <a:spAutoFit/>
              </a:bodyPr>
              <a:lstStyle/>
              <a:p>
                <a:pPr defTabSz="342891"/>
                <a:r>
                  <a:rPr lang="pt-BR" sz="1200" dirty="0">
                    <a:solidFill>
                      <a:srgbClr val="00401A"/>
                    </a:solidFill>
                    <a:latin typeface="Trebuchet MS" panose="020B0603020202020204" pitchFamily="34" charset="0"/>
                  </a:rPr>
                  <a:t>mar</a:t>
                </a:r>
              </a:p>
            </p:txBody>
          </p:sp>
          <p:sp>
            <p:nvSpPr>
              <p:cNvPr id="76" name="CaixaDeTexto 75">
                <a:extLst>
                  <a:ext uri="{FF2B5EF4-FFF2-40B4-BE49-F238E27FC236}">
                    <a16:creationId xmlns:a16="http://schemas.microsoft.com/office/drawing/2014/main" id="{2FE87378-1E71-43F6-AAA7-BCA745AD15E2}"/>
                  </a:ext>
                </a:extLst>
              </p:cNvPr>
              <p:cNvSpPr txBox="1"/>
              <p:nvPr/>
            </p:nvSpPr>
            <p:spPr>
              <a:xfrm>
                <a:off x="4423027" y="2400648"/>
                <a:ext cx="645954"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abr</a:t>
                </a:r>
                <a:endParaRPr lang="pt-BR" sz="1200" dirty="0">
                  <a:solidFill>
                    <a:srgbClr val="00401A"/>
                  </a:solidFill>
                  <a:latin typeface="Trebuchet MS" panose="020B0603020202020204" pitchFamily="34" charset="0"/>
                </a:endParaRPr>
              </a:p>
            </p:txBody>
          </p:sp>
          <p:sp>
            <p:nvSpPr>
              <p:cNvPr id="77" name="CaixaDeTexto 76">
                <a:extLst>
                  <a:ext uri="{FF2B5EF4-FFF2-40B4-BE49-F238E27FC236}">
                    <a16:creationId xmlns:a16="http://schemas.microsoft.com/office/drawing/2014/main" id="{8FB224C2-E89B-4B12-BB61-A647A0D8BBDF}"/>
                  </a:ext>
                </a:extLst>
              </p:cNvPr>
              <p:cNvSpPr txBox="1"/>
              <p:nvPr/>
            </p:nvSpPr>
            <p:spPr>
              <a:xfrm>
                <a:off x="5310232" y="2392741"/>
                <a:ext cx="717957"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mai</a:t>
                </a:r>
                <a:endParaRPr lang="pt-BR" sz="1200" dirty="0">
                  <a:solidFill>
                    <a:srgbClr val="00401A"/>
                  </a:solidFill>
                  <a:latin typeface="Trebuchet MS" panose="020B0603020202020204" pitchFamily="34" charset="0"/>
                </a:endParaRPr>
              </a:p>
            </p:txBody>
          </p:sp>
        </p:grpSp>
      </p:grpSp>
      <p:sp>
        <p:nvSpPr>
          <p:cNvPr id="87" name="CaixaDeTexto 86">
            <a:extLst>
              <a:ext uri="{FF2B5EF4-FFF2-40B4-BE49-F238E27FC236}">
                <a16:creationId xmlns:a16="http://schemas.microsoft.com/office/drawing/2014/main" id="{CFB44648-6972-4A6F-B0CB-FE04045CCC91}"/>
              </a:ext>
            </a:extLst>
          </p:cNvPr>
          <p:cNvSpPr txBox="1"/>
          <p:nvPr/>
        </p:nvSpPr>
        <p:spPr>
          <a:xfrm>
            <a:off x="3981978" y="2381506"/>
            <a:ext cx="743473"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150</a:t>
            </a:r>
          </a:p>
          <a:p>
            <a:pPr algn="ctr" defTabSz="342891"/>
            <a:r>
              <a:rPr lang="pt-BR" sz="1200" b="1" dirty="0" err="1">
                <a:solidFill>
                  <a:srgbClr val="00401A"/>
                </a:solidFill>
                <a:latin typeface="Trebuchet MS" panose="020B0603020202020204" pitchFamily="34" charset="0"/>
              </a:rPr>
              <a:t>Receb</a:t>
            </a:r>
            <a:r>
              <a:rPr lang="pt-BR" sz="1200" b="1" dirty="0">
                <a:solidFill>
                  <a:srgbClr val="00401A"/>
                </a:solidFill>
                <a:latin typeface="Trebuchet MS" panose="020B0603020202020204" pitchFamily="34" charset="0"/>
              </a:rPr>
              <a:t>.</a:t>
            </a:r>
          </a:p>
        </p:txBody>
      </p:sp>
      <p:sp>
        <p:nvSpPr>
          <p:cNvPr id="88" name="CaixaDeTexto 87">
            <a:extLst>
              <a:ext uri="{FF2B5EF4-FFF2-40B4-BE49-F238E27FC236}">
                <a16:creationId xmlns:a16="http://schemas.microsoft.com/office/drawing/2014/main" id="{A4AA2EE3-9EFB-4806-A050-6B823AC5B9BA}"/>
              </a:ext>
            </a:extLst>
          </p:cNvPr>
          <p:cNvSpPr txBox="1"/>
          <p:nvPr/>
        </p:nvSpPr>
        <p:spPr>
          <a:xfrm>
            <a:off x="5510165" y="5266328"/>
            <a:ext cx="743029"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100</a:t>
            </a:r>
          </a:p>
          <a:p>
            <a:pPr algn="ctr" defTabSz="342891"/>
            <a:r>
              <a:rPr lang="pt-BR" sz="1200" b="1" dirty="0" err="1">
                <a:solidFill>
                  <a:srgbClr val="00401A"/>
                </a:solidFill>
                <a:latin typeface="Trebuchet MS" panose="020B0603020202020204" pitchFamily="34" charset="0"/>
              </a:rPr>
              <a:t>Atend</a:t>
            </a:r>
            <a:r>
              <a:rPr lang="pt-BR" sz="1200" b="1" dirty="0">
                <a:solidFill>
                  <a:srgbClr val="00401A"/>
                </a:solidFill>
                <a:latin typeface="Trebuchet MS" panose="020B0603020202020204" pitchFamily="34" charset="0"/>
              </a:rPr>
              <a:t>.</a:t>
            </a:r>
          </a:p>
        </p:txBody>
      </p:sp>
      <p:sp>
        <p:nvSpPr>
          <p:cNvPr id="89" name="CaixaDeTexto 88">
            <a:extLst>
              <a:ext uri="{FF2B5EF4-FFF2-40B4-BE49-F238E27FC236}">
                <a16:creationId xmlns:a16="http://schemas.microsoft.com/office/drawing/2014/main" id="{5BA1F5F8-893D-42F5-8121-3AE501923806}"/>
              </a:ext>
            </a:extLst>
          </p:cNvPr>
          <p:cNvSpPr txBox="1"/>
          <p:nvPr/>
        </p:nvSpPr>
        <p:spPr>
          <a:xfrm>
            <a:off x="6287172" y="4240438"/>
            <a:ext cx="648051"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105</a:t>
            </a:r>
          </a:p>
          <a:p>
            <a:pPr algn="ctr" defTabSz="342891"/>
            <a:r>
              <a:rPr lang="pt-BR" sz="1200" b="1" dirty="0">
                <a:solidFill>
                  <a:srgbClr val="00401A"/>
                </a:solidFill>
                <a:latin typeface="Trebuchet MS" panose="020B0603020202020204" pitchFamily="34" charset="0"/>
              </a:rPr>
              <a:t>Fat.</a:t>
            </a:r>
          </a:p>
        </p:txBody>
      </p:sp>
      <p:grpSp>
        <p:nvGrpSpPr>
          <p:cNvPr id="103" name="Agrupar 102">
            <a:extLst>
              <a:ext uri="{FF2B5EF4-FFF2-40B4-BE49-F238E27FC236}">
                <a16:creationId xmlns:a16="http://schemas.microsoft.com/office/drawing/2014/main" id="{60B3FC9A-F207-49BE-A32D-653DEBF4464C}"/>
              </a:ext>
            </a:extLst>
          </p:cNvPr>
          <p:cNvGrpSpPr/>
          <p:nvPr/>
        </p:nvGrpSpPr>
        <p:grpSpPr>
          <a:xfrm>
            <a:off x="6233555" y="3251269"/>
            <a:ext cx="648051" cy="980780"/>
            <a:chOff x="4755407" y="2600658"/>
            <a:chExt cx="864066" cy="1307706"/>
          </a:xfrm>
        </p:grpSpPr>
        <p:sp>
          <p:nvSpPr>
            <p:cNvPr id="90" name="CaixaDeTexto 89">
              <a:extLst>
                <a:ext uri="{FF2B5EF4-FFF2-40B4-BE49-F238E27FC236}">
                  <a16:creationId xmlns:a16="http://schemas.microsoft.com/office/drawing/2014/main" id="{BF57A52E-03BD-4285-8716-7744AF10E431}"/>
                </a:ext>
              </a:extLst>
            </p:cNvPr>
            <p:cNvSpPr txBox="1"/>
            <p:nvPr/>
          </p:nvSpPr>
          <p:spPr>
            <a:xfrm>
              <a:off x="4755407" y="2600658"/>
              <a:ext cx="864066" cy="615553"/>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105</a:t>
              </a:r>
            </a:p>
            <a:p>
              <a:pPr algn="ctr" defTabSz="342891"/>
              <a:r>
                <a:rPr lang="pt-BR" sz="1200" b="1" dirty="0">
                  <a:solidFill>
                    <a:srgbClr val="00401A"/>
                  </a:solidFill>
                  <a:latin typeface="Trebuchet MS" panose="020B0603020202020204" pitchFamily="34" charset="0"/>
                </a:rPr>
                <a:t>Fat.</a:t>
              </a:r>
            </a:p>
          </p:txBody>
        </p:sp>
        <p:cxnSp>
          <p:nvCxnSpPr>
            <p:cNvPr id="99" name="Conector de Seta Reta 98">
              <a:extLst>
                <a:ext uri="{FF2B5EF4-FFF2-40B4-BE49-F238E27FC236}">
                  <a16:creationId xmlns:a16="http://schemas.microsoft.com/office/drawing/2014/main" id="{869C4097-CD24-42B7-B1BF-AA0D00E94F90}"/>
                </a:ext>
              </a:extLst>
            </p:cNvPr>
            <p:cNvCxnSpPr>
              <a:cxnSpLocks/>
              <a:stCxn id="89" idx="0"/>
              <a:endCxn id="90" idx="2"/>
            </p:cNvCxnSpPr>
            <p:nvPr/>
          </p:nvCxnSpPr>
          <p:spPr>
            <a:xfrm flipH="1" flipV="1">
              <a:off x="5187441" y="3216211"/>
              <a:ext cx="71489" cy="692153"/>
            </a:xfrm>
            <a:prstGeom prst="straightConnector1">
              <a:avLst/>
            </a:prstGeom>
            <a:ln w="34925">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2" name="Agrupar 101">
            <a:extLst>
              <a:ext uri="{FF2B5EF4-FFF2-40B4-BE49-F238E27FC236}">
                <a16:creationId xmlns:a16="http://schemas.microsoft.com/office/drawing/2014/main" id="{B99D26A1-974D-4D2D-A1E6-14580A0F952A}"/>
              </a:ext>
            </a:extLst>
          </p:cNvPr>
          <p:cNvGrpSpPr/>
          <p:nvPr/>
        </p:nvGrpSpPr>
        <p:grpSpPr>
          <a:xfrm>
            <a:off x="5515755" y="3251488"/>
            <a:ext cx="648051" cy="1214353"/>
            <a:chOff x="3798336" y="2600957"/>
            <a:chExt cx="864066" cy="1619137"/>
          </a:xfrm>
        </p:grpSpPr>
        <p:sp>
          <p:nvSpPr>
            <p:cNvPr id="91" name="CaixaDeTexto 90">
              <a:extLst>
                <a:ext uri="{FF2B5EF4-FFF2-40B4-BE49-F238E27FC236}">
                  <a16:creationId xmlns:a16="http://schemas.microsoft.com/office/drawing/2014/main" id="{09DBB1FA-3A8F-40D3-8C3C-827B870E5A69}"/>
                </a:ext>
              </a:extLst>
            </p:cNvPr>
            <p:cNvSpPr txBox="1"/>
            <p:nvPr/>
          </p:nvSpPr>
          <p:spPr>
            <a:xfrm>
              <a:off x="3798336" y="2600957"/>
              <a:ext cx="864066" cy="615553"/>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100</a:t>
              </a:r>
            </a:p>
            <a:p>
              <a:pPr algn="ctr" defTabSz="342891"/>
              <a:r>
                <a:rPr lang="pt-BR" sz="1200" b="1" dirty="0">
                  <a:solidFill>
                    <a:srgbClr val="00401A"/>
                  </a:solidFill>
                  <a:latin typeface="Trebuchet MS" panose="020B0603020202020204" pitchFamily="34" charset="0"/>
                </a:rPr>
                <a:t>Aviso</a:t>
              </a:r>
            </a:p>
          </p:txBody>
        </p:sp>
        <p:cxnSp>
          <p:nvCxnSpPr>
            <p:cNvPr id="100" name="Conector de Seta Reta 99">
              <a:extLst>
                <a:ext uri="{FF2B5EF4-FFF2-40B4-BE49-F238E27FC236}">
                  <a16:creationId xmlns:a16="http://schemas.microsoft.com/office/drawing/2014/main" id="{4BF069A8-A26D-4EEE-ABD5-DD8112506515}"/>
                </a:ext>
              </a:extLst>
            </p:cNvPr>
            <p:cNvCxnSpPr>
              <a:cxnSpLocks/>
              <a:endCxn id="91" idx="2"/>
            </p:cNvCxnSpPr>
            <p:nvPr/>
          </p:nvCxnSpPr>
          <p:spPr>
            <a:xfrm flipV="1">
              <a:off x="4218611" y="3216510"/>
              <a:ext cx="11759" cy="1003584"/>
            </a:xfrm>
            <a:prstGeom prst="straightConnector1">
              <a:avLst/>
            </a:prstGeom>
            <a:ln w="34925">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104" name="Sinal de Multiplicação 103">
            <a:extLst>
              <a:ext uri="{FF2B5EF4-FFF2-40B4-BE49-F238E27FC236}">
                <a16:creationId xmlns:a16="http://schemas.microsoft.com/office/drawing/2014/main" id="{EC30279C-1AFC-4993-9941-A0C49125B7AF}"/>
              </a:ext>
            </a:extLst>
          </p:cNvPr>
          <p:cNvSpPr/>
          <p:nvPr/>
        </p:nvSpPr>
        <p:spPr>
          <a:xfrm>
            <a:off x="6428037" y="3862946"/>
            <a:ext cx="320864" cy="32261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1"/>
            <a:endParaRPr lang="pt-BR" sz="1200">
              <a:solidFill>
                <a:prstClr val="white"/>
              </a:solidFill>
              <a:latin typeface="Trebuchet MS" panose="020B0603020202020204" pitchFamily="34" charset="0"/>
            </a:endParaRPr>
          </a:p>
        </p:txBody>
      </p:sp>
      <p:grpSp>
        <p:nvGrpSpPr>
          <p:cNvPr id="15" name="Agrupar 14">
            <a:extLst>
              <a:ext uri="{FF2B5EF4-FFF2-40B4-BE49-F238E27FC236}">
                <a16:creationId xmlns:a16="http://schemas.microsoft.com/office/drawing/2014/main" id="{AFD0CB1F-419B-49AB-9EEC-7A39A2F3271F}"/>
              </a:ext>
            </a:extLst>
          </p:cNvPr>
          <p:cNvGrpSpPr/>
          <p:nvPr/>
        </p:nvGrpSpPr>
        <p:grpSpPr>
          <a:xfrm>
            <a:off x="5468927" y="1914768"/>
            <a:ext cx="835427" cy="3788490"/>
            <a:chOff x="3944926" y="1948323"/>
            <a:chExt cx="835427" cy="3788490"/>
          </a:xfrm>
        </p:grpSpPr>
        <p:sp>
          <p:nvSpPr>
            <p:cNvPr id="5" name="Retângulo: Cantos Arredondados 4">
              <a:extLst>
                <a:ext uri="{FF2B5EF4-FFF2-40B4-BE49-F238E27FC236}">
                  <a16:creationId xmlns:a16="http://schemas.microsoft.com/office/drawing/2014/main" id="{5191C289-A2D1-407F-9092-22BFE4E13674}"/>
                </a:ext>
              </a:extLst>
            </p:cNvPr>
            <p:cNvSpPr/>
            <p:nvPr/>
          </p:nvSpPr>
          <p:spPr>
            <a:xfrm>
              <a:off x="3944926" y="2466923"/>
              <a:ext cx="783845" cy="326989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89"/>
              <a:endParaRPr lang="pt-BR">
                <a:solidFill>
                  <a:prstClr val="white"/>
                </a:solidFill>
                <a:latin typeface="Calibri"/>
              </a:endParaRPr>
            </a:p>
          </p:txBody>
        </p:sp>
        <p:sp>
          <p:nvSpPr>
            <p:cNvPr id="9" name="CaixaDeTexto 8">
              <a:extLst>
                <a:ext uri="{FF2B5EF4-FFF2-40B4-BE49-F238E27FC236}">
                  <a16:creationId xmlns:a16="http://schemas.microsoft.com/office/drawing/2014/main" id="{2034936D-67CE-4E4F-B597-37D8582DFB5D}"/>
                </a:ext>
              </a:extLst>
            </p:cNvPr>
            <p:cNvSpPr txBox="1"/>
            <p:nvPr/>
          </p:nvSpPr>
          <p:spPr>
            <a:xfrm>
              <a:off x="3957367" y="1948323"/>
              <a:ext cx="822986" cy="369332"/>
            </a:xfrm>
            <a:prstGeom prst="rect">
              <a:avLst/>
            </a:prstGeom>
            <a:noFill/>
          </p:spPr>
          <p:txBody>
            <a:bodyPr wrap="square" rtlCol="0">
              <a:spAutoFit/>
            </a:bodyPr>
            <a:lstStyle/>
            <a:p>
              <a:pPr defTabSz="457189"/>
              <a:r>
                <a:rPr lang="pt-BR" b="1" dirty="0">
                  <a:solidFill>
                    <a:prstClr val="black"/>
                  </a:solidFill>
                  <a:latin typeface="Trebuchet MS" panose="020B0603020202020204" pitchFamily="34" charset="0"/>
                </a:rPr>
                <a:t>A520</a:t>
              </a:r>
            </a:p>
          </p:txBody>
        </p:sp>
      </p:grpSp>
      <p:grpSp>
        <p:nvGrpSpPr>
          <p:cNvPr id="21" name="Agrupar 20">
            <a:extLst>
              <a:ext uri="{FF2B5EF4-FFF2-40B4-BE49-F238E27FC236}">
                <a16:creationId xmlns:a16="http://schemas.microsoft.com/office/drawing/2014/main" id="{8485CCF0-071F-49BC-B622-27A4D895DF96}"/>
              </a:ext>
            </a:extLst>
          </p:cNvPr>
          <p:cNvGrpSpPr/>
          <p:nvPr/>
        </p:nvGrpSpPr>
        <p:grpSpPr>
          <a:xfrm>
            <a:off x="6303987" y="1983361"/>
            <a:ext cx="1247136" cy="1729771"/>
            <a:chOff x="4779987" y="2016917"/>
            <a:chExt cx="1247136" cy="1729770"/>
          </a:xfrm>
        </p:grpSpPr>
        <p:sp>
          <p:nvSpPr>
            <p:cNvPr id="17" name="Elipse 16">
              <a:extLst>
                <a:ext uri="{FF2B5EF4-FFF2-40B4-BE49-F238E27FC236}">
                  <a16:creationId xmlns:a16="http://schemas.microsoft.com/office/drawing/2014/main" id="{956FD0B1-663A-431D-BAB0-D31D8F949117}"/>
                </a:ext>
              </a:extLst>
            </p:cNvPr>
            <p:cNvSpPr/>
            <p:nvPr/>
          </p:nvSpPr>
          <p:spPr>
            <a:xfrm>
              <a:off x="4779987" y="3284825"/>
              <a:ext cx="507185" cy="4618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89"/>
              <a:endParaRPr lang="pt-BR">
                <a:solidFill>
                  <a:prstClr val="white"/>
                </a:solidFill>
                <a:latin typeface="Calibri"/>
              </a:endParaRPr>
            </a:p>
          </p:txBody>
        </p:sp>
        <p:cxnSp>
          <p:nvCxnSpPr>
            <p:cNvPr id="19" name="Conector de Seta Reta 18">
              <a:extLst>
                <a:ext uri="{FF2B5EF4-FFF2-40B4-BE49-F238E27FC236}">
                  <a16:creationId xmlns:a16="http://schemas.microsoft.com/office/drawing/2014/main" id="{F59266F5-A4F4-43D7-93B5-515185F5C131}"/>
                </a:ext>
              </a:extLst>
            </p:cNvPr>
            <p:cNvCxnSpPr>
              <a:stCxn id="17" idx="0"/>
            </p:cNvCxnSpPr>
            <p:nvPr/>
          </p:nvCxnSpPr>
          <p:spPr>
            <a:xfrm flipV="1">
              <a:off x="5033580" y="2354347"/>
              <a:ext cx="377642" cy="9304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CaixaDeTexto 19">
              <a:extLst>
                <a:ext uri="{FF2B5EF4-FFF2-40B4-BE49-F238E27FC236}">
                  <a16:creationId xmlns:a16="http://schemas.microsoft.com/office/drawing/2014/main" id="{84CA1582-5F09-4E4B-933A-D23ED23B1FA5}"/>
                </a:ext>
              </a:extLst>
            </p:cNvPr>
            <p:cNvSpPr txBox="1"/>
            <p:nvPr/>
          </p:nvSpPr>
          <p:spPr>
            <a:xfrm>
              <a:off x="5073675" y="2016917"/>
              <a:ext cx="953448" cy="369332"/>
            </a:xfrm>
            <a:prstGeom prst="rect">
              <a:avLst/>
            </a:prstGeom>
            <a:noFill/>
          </p:spPr>
          <p:txBody>
            <a:bodyPr wrap="square" rtlCol="0">
              <a:spAutoFit/>
            </a:bodyPr>
            <a:lstStyle/>
            <a:p>
              <a:pPr defTabSz="457189"/>
              <a:r>
                <a:rPr lang="pt-BR" b="1" dirty="0">
                  <a:solidFill>
                    <a:prstClr val="black"/>
                  </a:solidFill>
                  <a:latin typeface="Trebuchet MS" panose="020B0603020202020204" pitchFamily="34" charset="0"/>
                </a:rPr>
                <a:t>A500</a:t>
              </a:r>
            </a:p>
          </p:txBody>
        </p:sp>
      </p:grpSp>
      <p:sp>
        <p:nvSpPr>
          <p:cNvPr id="55" name="CaixaDeTexto 54">
            <a:extLst>
              <a:ext uri="{FF2B5EF4-FFF2-40B4-BE49-F238E27FC236}">
                <a16:creationId xmlns:a16="http://schemas.microsoft.com/office/drawing/2014/main" id="{A8663758-CD31-440A-84AB-9A33D7E3899E}"/>
              </a:ext>
            </a:extLst>
          </p:cNvPr>
          <p:cNvSpPr txBox="1"/>
          <p:nvPr/>
        </p:nvSpPr>
        <p:spPr>
          <a:xfrm>
            <a:off x="9354141" y="6153081"/>
            <a:ext cx="2643224" cy="307777"/>
          </a:xfrm>
          <a:prstGeom prst="rect">
            <a:avLst/>
          </a:prstGeom>
          <a:noFill/>
        </p:spPr>
        <p:txBody>
          <a:bodyPr wrap="none" rtlCol="0">
            <a:spAutoFit/>
          </a:bodyPr>
          <a:lstStyle/>
          <a:p>
            <a:pPr defTabSz="457189"/>
            <a:r>
              <a:rPr lang="pt-BR" sz="1400" i="1" dirty="0">
                <a:solidFill>
                  <a:schemeClr val="bg1"/>
                </a:solidFill>
                <a:latin typeface="Trebuchet MS" panose="020B0603020202020204" pitchFamily="34" charset="0"/>
              </a:rPr>
              <a:t>Exemplos de Avisos de Eventos</a:t>
            </a:r>
          </a:p>
        </p:txBody>
      </p:sp>
      <p:sp>
        <p:nvSpPr>
          <p:cNvPr id="56" name="Título 2">
            <a:extLst>
              <a:ext uri="{FF2B5EF4-FFF2-40B4-BE49-F238E27FC236}">
                <a16:creationId xmlns:a16="http://schemas.microsoft.com/office/drawing/2014/main" id="{4A61E8D8-5892-4B28-9ADF-3A5D954EEC1D}"/>
              </a:ext>
            </a:extLst>
          </p:cNvPr>
          <p:cNvSpPr txBox="1">
            <a:spLocks/>
          </p:cNvSpPr>
          <p:nvPr/>
        </p:nvSpPr>
        <p:spPr>
          <a:xfrm>
            <a:off x="655742" y="299913"/>
            <a:ext cx="7772400" cy="1179734"/>
          </a:xfrm>
          <a:prstGeom prst="rect">
            <a:avLst/>
          </a:prstGeom>
        </p:spPr>
        <p:txBody>
          <a:bodyPr>
            <a:normAutofit/>
          </a:bodyPr>
          <a:lstStyle>
            <a:lvl1pPr>
              <a:lnSpc>
                <a:spcPct val="90000"/>
              </a:lnSpc>
              <a:spcBef>
                <a:spcPct val="0"/>
              </a:spcBef>
              <a:buNone/>
              <a:defRPr sz="2800" b="1">
                <a:solidFill>
                  <a:srgbClr val="6B3100"/>
                </a:solidFill>
                <a:ea typeface="+mj-ea"/>
                <a:cs typeface="+mj-cs"/>
              </a:defRPr>
            </a:lvl1pPr>
          </a:lstStyle>
          <a:p>
            <a:r>
              <a:rPr lang="pt-BR" dirty="0"/>
              <a:t>PTU A500 e A520</a:t>
            </a:r>
          </a:p>
        </p:txBody>
      </p:sp>
      <p:sp>
        <p:nvSpPr>
          <p:cNvPr id="4" name="CaixaDeTexto 3">
            <a:extLst>
              <a:ext uri="{FF2B5EF4-FFF2-40B4-BE49-F238E27FC236}">
                <a16:creationId xmlns:a16="http://schemas.microsoft.com/office/drawing/2014/main" id="{0AC7AB55-4DA7-42AE-A0F2-B24C625A0C7F}"/>
              </a:ext>
            </a:extLst>
          </p:cNvPr>
          <p:cNvSpPr txBox="1"/>
          <p:nvPr/>
        </p:nvSpPr>
        <p:spPr>
          <a:xfrm>
            <a:off x="2259236" y="2445977"/>
            <a:ext cx="1178203" cy="369332"/>
          </a:xfrm>
          <a:prstGeom prst="rect">
            <a:avLst/>
          </a:prstGeom>
          <a:solidFill>
            <a:srgbClr val="7030A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Receitas</a:t>
            </a:r>
          </a:p>
        </p:txBody>
      </p:sp>
      <p:sp>
        <p:nvSpPr>
          <p:cNvPr id="57" name="CaixaDeTexto 56">
            <a:extLst>
              <a:ext uri="{FF2B5EF4-FFF2-40B4-BE49-F238E27FC236}">
                <a16:creationId xmlns:a16="http://schemas.microsoft.com/office/drawing/2014/main" id="{DE34F344-CA82-43B8-950C-B8FFD37BA001}"/>
              </a:ext>
            </a:extLst>
          </p:cNvPr>
          <p:cNvSpPr txBox="1"/>
          <p:nvPr/>
        </p:nvSpPr>
        <p:spPr>
          <a:xfrm>
            <a:off x="2259246" y="3009366"/>
            <a:ext cx="1178203" cy="369332"/>
          </a:xfrm>
          <a:prstGeom prst="rect">
            <a:avLst/>
          </a:prstGeom>
          <a:solidFill>
            <a:srgbClr val="7030A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Despesas</a:t>
            </a:r>
          </a:p>
        </p:txBody>
      </p:sp>
      <p:grpSp>
        <p:nvGrpSpPr>
          <p:cNvPr id="6" name="Agrupar 5">
            <a:extLst>
              <a:ext uri="{FF2B5EF4-FFF2-40B4-BE49-F238E27FC236}">
                <a16:creationId xmlns:a16="http://schemas.microsoft.com/office/drawing/2014/main" id="{034DC245-34A1-47C1-B37F-027D3C4F8391}"/>
              </a:ext>
            </a:extLst>
          </p:cNvPr>
          <p:cNvGrpSpPr/>
          <p:nvPr/>
        </p:nvGrpSpPr>
        <p:grpSpPr>
          <a:xfrm>
            <a:off x="2304463" y="4345028"/>
            <a:ext cx="1178213" cy="932721"/>
            <a:chOff x="2304463" y="4345028"/>
            <a:chExt cx="1178213" cy="932721"/>
          </a:xfrm>
        </p:grpSpPr>
        <p:sp>
          <p:nvSpPr>
            <p:cNvPr id="58" name="CaixaDeTexto 57">
              <a:extLst>
                <a:ext uri="{FF2B5EF4-FFF2-40B4-BE49-F238E27FC236}">
                  <a16:creationId xmlns:a16="http://schemas.microsoft.com/office/drawing/2014/main" id="{898E4EA5-532A-4487-9098-72EB891B2E29}"/>
                </a:ext>
              </a:extLst>
            </p:cNvPr>
            <p:cNvSpPr txBox="1"/>
            <p:nvPr/>
          </p:nvSpPr>
          <p:spPr>
            <a:xfrm>
              <a:off x="2304463" y="4345028"/>
              <a:ext cx="1178203" cy="36933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Receitas</a:t>
              </a:r>
            </a:p>
          </p:txBody>
        </p:sp>
        <p:sp>
          <p:nvSpPr>
            <p:cNvPr id="59" name="CaixaDeTexto 58">
              <a:extLst>
                <a:ext uri="{FF2B5EF4-FFF2-40B4-BE49-F238E27FC236}">
                  <a16:creationId xmlns:a16="http://schemas.microsoft.com/office/drawing/2014/main" id="{A76E9FBF-60E8-4FB5-8851-FFF41EB372F0}"/>
                </a:ext>
              </a:extLst>
            </p:cNvPr>
            <p:cNvSpPr txBox="1"/>
            <p:nvPr/>
          </p:nvSpPr>
          <p:spPr>
            <a:xfrm>
              <a:off x="2304473" y="4908417"/>
              <a:ext cx="1178203" cy="36933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Despesas</a:t>
              </a:r>
            </a:p>
          </p:txBody>
        </p:sp>
      </p:grpSp>
    </p:spTree>
    <p:extLst>
      <p:ext uri="{BB962C8B-B14F-4D97-AF65-F5344CB8AC3E}">
        <p14:creationId xmlns:p14="http://schemas.microsoft.com/office/powerpoint/2010/main" val="39257926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0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10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Agrupar 96">
            <a:extLst>
              <a:ext uri="{FF2B5EF4-FFF2-40B4-BE49-F238E27FC236}">
                <a16:creationId xmlns:a16="http://schemas.microsoft.com/office/drawing/2014/main" id="{239D59BB-FEB7-4BF8-901D-C93C36077453}"/>
              </a:ext>
            </a:extLst>
          </p:cNvPr>
          <p:cNvGrpSpPr/>
          <p:nvPr/>
        </p:nvGrpSpPr>
        <p:grpSpPr>
          <a:xfrm>
            <a:off x="1188266" y="2670357"/>
            <a:ext cx="7531393" cy="755176"/>
            <a:chOff x="-1971649" y="1820407"/>
            <a:chExt cx="10041858" cy="1006899"/>
          </a:xfrm>
        </p:grpSpPr>
        <p:sp>
          <p:nvSpPr>
            <p:cNvPr id="46" name="CaixaDeTexto 45">
              <a:extLst>
                <a:ext uri="{FF2B5EF4-FFF2-40B4-BE49-F238E27FC236}">
                  <a16:creationId xmlns:a16="http://schemas.microsoft.com/office/drawing/2014/main" id="{E30C9906-A6D3-462E-9640-3D9A2A945EC4}"/>
                </a:ext>
              </a:extLst>
            </p:cNvPr>
            <p:cNvSpPr txBox="1"/>
            <p:nvPr/>
          </p:nvSpPr>
          <p:spPr>
            <a:xfrm>
              <a:off x="-1971649" y="1864438"/>
              <a:ext cx="1034567" cy="49244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A</a:t>
              </a:r>
            </a:p>
          </p:txBody>
        </p:sp>
        <p:grpSp>
          <p:nvGrpSpPr>
            <p:cNvPr id="71" name="Agrupar 70">
              <a:extLst>
                <a:ext uri="{FF2B5EF4-FFF2-40B4-BE49-F238E27FC236}">
                  <a16:creationId xmlns:a16="http://schemas.microsoft.com/office/drawing/2014/main" id="{335B12C3-678C-428B-9CE2-D7B32F71C608}"/>
                </a:ext>
              </a:extLst>
            </p:cNvPr>
            <p:cNvGrpSpPr/>
            <p:nvPr/>
          </p:nvGrpSpPr>
          <p:grpSpPr>
            <a:xfrm>
              <a:off x="1619075" y="1820407"/>
              <a:ext cx="6451134" cy="1006899"/>
              <a:chOff x="1619075" y="1820407"/>
              <a:chExt cx="6451134" cy="1006899"/>
            </a:xfrm>
          </p:grpSpPr>
          <p:grpSp>
            <p:nvGrpSpPr>
              <p:cNvPr id="54" name="Agrupar 53">
                <a:extLst>
                  <a:ext uri="{FF2B5EF4-FFF2-40B4-BE49-F238E27FC236}">
                    <a16:creationId xmlns:a16="http://schemas.microsoft.com/office/drawing/2014/main" id="{D60F500A-12AB-4D22-A916-A0A2D95F6BAD}"/>
                  </a:ext>
                </a:extLst>
              </p:cNvPr>
              <p:cNvGrpSpPr/>
              <p:nvPr/>
            </p:nvGrpSpPr>
            <p:grpSpPr>
              <a:xfrm>
                <a:off x="1619075" y="1820407"/>
                <a:ext cx="6451134" cy="580242"/>
                <a:chOff x="1619075" y="1820407"/>
                <a:chExt cx="6451134" cy="580242"/>
              </a:xfrm>
            </p:grpSpPr>
            <p:cxnSp>
              <p:nvCxnSpPr>
                <p:cNvPr id="8" name="Conector de Seta Reta 7">
                  <a:extLst>
                    <a:ext uri="{FF2B5EF4-FFF2-40B4-BE49-F238E27FC236}">
                      <a16:creationId xmlns:a16="http://schemas.microsoft.com/office/drawing/2014/main" id="{18C6396C-3EF7-463F-B8D6-43E375FE5530}"/>
                    </a:ext>
                  </a:extLst>
                </p:cNvPr>
                <p:cNvCxnSpPr/>
                <p:nvPr/>
              </p:nvCxnSpPr>
              <p:spPr>
                <a:xfrm>
                  <a:off x="1619075" y="2139193"/>
                  <a:ext cx="6451134" cy="0"/>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ector reto 47">
                  <a:extLst>
                    <a:ext uri="{FF2B5EF4-FFF2-40B4-BE49-F238E27FC236}">
                      <a16:creationId xmlns:a16="http://schemas.microsoft.com/office/drawing/2014/main" id="{C385E3B1-4E3E-447F-8346-B6CB73E494EB}"/>
                    </a:ext>
                  </a:extLst>
                </p:cNvPr>
                <p:cNvCxnSpPr/>
                <p:nvPr/>
              </p:nvCxnSpPr>
              <p:spPr>
                <a:xfrm>
                  <a:off x="1619075" y="1820411"/>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Conector reto 48">
                  <a:extLst>
                    <a:ext uri="{FF2B5EF4-FFF2-40B4-BE49-F238E27FC236}">
                      <a16:creationId xmlns:a16="http://schemas.microsoft.com/office/drawing/2014/main" id="{87C3E990-6DCC-43C2-B986-86B7E94D6C6C}"/>
                    </a:ext>
                  </a:extLst>
                </p:cNvPr>
                <p:cNvCxnSpPr/>
                <p:nvPr/>
              </p:nvCxnSpPr>
              <p:spPr>
                <a:xfrm>
                  <a:off x="2744599" y="1830198"/>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0" name="Conector reto 49">
                  <a:extLst>
                    <a:ext uri="{FF2B5EF4-FFF2-40B4-BE49-F238E27FC236}">
                      <a16:creationId xmlns:a16="http://schemas.microsoft.com/office/drawing/2014/main" id="{49AA2F18-0EA6-4EDA-92C2-E05B8B0A39A8}"/>
                    </a:ext>
                  </a:extLst>
                </p:cNvPr>
                <p:cNvCxnSpPr/>
                <p:nvPr/>
              </p:nvCxnSpPr>
              <p:spPr>
                <a:xfrm>
                  <a:off x="3735899" y="1820410"/>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1" name="Conector reto 50">
                  <a:extLst>
                    <a:ext uri="{FF2B5EF4-FFF2-40B4-BE49-F238E27FC236}">
                      <a16:creationId xmlns:a16="http://schemas.microsoft.com/office/drawing/2014/main" id="{D33DF0A8-D65F-4817-B175-5FD317B6D298}"/>
                    </a:ext>
                  </a:extLst>
                </p:cNvPr>
                <p:cNvCxnSpPr/>
                <p:nvPr/>
              </p:nvCxnSpPr>
              <p:spPr>
                <a:xfrm>
                  <a:off x="4758326" y="1820410"/>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2" name="Conector reto 51">
                  <a:extLst>
                    <a:ext uri="{FF2B5EF4-FFF2-40B4-BE49-F238E27FC236}">
                      <a16:creationId xmlns:a16="http://schemas.microsoft.com/office/drawing/2014/main" id="{F66B19C9-3EC9-4C8B-9D5C-05CC155CD650}"/>
                    </a:ext>
                  </a:extLst>
                </p:cNvPr>
                <p:cNvCxnSpPr/>
                <p:nvPr/>
              </p:nvCxnSpPr>
              <p:spPr>
                <a:xfrm>
                  <a:off x="5716069" y="1820407"/>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 name="Conector reto 52">
                  <a:extLst>
                    <a:ext uri="{FF2B5EF4-FFF2-40B4-BE49-F238E27FC236}">
                      <a16:creationId xmlns:a16="http://schemas.microsoft.com/office/drawing/2014/main" id="{51C9D20D-FFE5-41B8-9490-90BD562629D8}"/>
                    </a:ext>
                  </a:extLst>
                </p:cNvPr>
                <p:cNvCxnSpPr/>
                <p:nvPr/>
              </p:nvCxnSpPr>
              <p:spPr>
                <a:xfrm>
                  <a:off x="6658989" y="1820407"/>
                  <a:ext cx="0" cy="570451"/>
                </a:xfrm>
                <a:prstGeom prst="line">
                  <a:avLst/>
                </a:prstGeom>
                <a:ln w="41275">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66" name="CaixaDeTexto 65">
                <a:extLst>
                  <a:ext uri="{FF2B5EF4-FFF2-40B4-BE49-F238E27FC236}">
                    <a16:creationId xmlns:a16="http://schemas.microsoft.com/office/drawing/2014/main" id="{A39A73A5-FC18-4FAB-AB7B-1D15FF252338}"/>
                  </a:ext>
                </a:extLst>
              </p:cNvPr>
              <p:cNvSpPr txBox="1"/>
              <p:nvPr/>
            </p:nvSpPr>
            <p:spPr>
              <a:xfrm>
                <a:off x="2499919" y="2457975"/>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jan</a:t>
                </a:r>
                <a:endParaRPr lang="pt-BR" sz="1200" dirty="0">
                  <a:solidFill>
                    <a:srgbClr val="00401A"/>
                  </a:solidFill>
                  <a:latin typeface="Trebuchet MS" panose="020B0603020202020204" pitchFamily="34" charset="0"/>
                </a:endParaRPr>
              </a:p>
            </p:txBody>
          </p:sp>
          <p:sp>
            <p:nvSpPr>
              <p:cNvPr id="67" name="CaixaDeTexto 66">
                <a:extLst>
                  <a:ext uri="{FF2B5EF4-FFF2-40B4-BE49-F238E27FC236}">
                    <a16:creationId xmlns:a16="http://schemas.microsoft.com/office/drawing/2014/main" id="{416488F4-DB21-4052-A587-2194616C1576}"/>
                  </a:ext>
                </a:extLst>
              </p:cNvPr>
              <p:cNvSpPr txBox="1"/>
              <p:nvPr/>
            </p:nvSpPr>
            <p:spPr>
              <a:xfrm>
                <a:off x="3449974" y="2441569"/>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fev</a:t>
                </a:r>
                <a:endParaRPr lang="pt-BR" sz="1200" dirty="0">
                  <a:solidFill>
                    <a:srgbClr val="00401A"/>
                  </a:solidFill>
                  <a:latin typeface="Trebuchet MS" panose="020B0603020202020204" pitchFamily="34" charset="0"/>
                </a:endParaRPr>
              </a:p>
            </p:txBody>
          </p:sp>
          <p:sp>
            <p:nvSpPr>
              <p:cNvPr id="68" name="CaixaDeTexto 67">
                <a:extLst>
                  <a:ext uri="{FF2B5EF4-FFF2-40B4-BE49-F238E27FC236}">
                    <a16:creationId xmlns:a16="http://schemas.microsoft.com/office/drawing/2014/main" id="{C8DC1C69-7E21-4D62-8791-4286427DAFBA}"/>
                  </a:ext>
                </a:extLst>
              </p:cNvPr>
              <p:cNvSpPr txBox="1"/>
              <p:nvPr/>
            </p:nvSpPr>
            <p:spPr>
              <a:xfrm>
                <a:off x="4423027" y="2400650"/>
                <a:ext cx="741140" cy="369331"/>
              </a:xfrm>
              <a:prstGeom prst="rect">
                <a:avLst/>
              </a:prstGeom>
              <a:noFill/>
            </p:spPr>
            <p:txBody>
              <a:bodyPr wrap="square" rtlCol="0">
                <a:spAutoFit/>
              </a:bodyPr>
              <a:lstStyle/>
              <a:p>
                <a:pPr defTabSz="342891"/>
                <a:r>
                  <a:rPr lang="pt-BR" sz="1200" dirty="0">
                    <a:solidFill>
                      <a:srgbClr val="00401A"/>
                    </a:solidFill>
                    <a:latin typeface="Trebuchet MS" panose="020B0603020202020204" pitchFamily="34" charset="0"/>
                  </a:rPr>
                  <a:t>mar</a:t>
                </a:r>
              </a:p>
            </p:txBody>
          </p:sp>
          <p:sp>
            <p:nvSpPr>
              <p:cNvPr id="69" name="CaixaDeTexto 68">
                <a:extLst>
                  <a:ext uri="{FF2B5EF4-FFF2-40B4-BE49-F238E27FC236}">
                    <a16:creationId xmlns:a16="http://schemas.microsoft.com/office/drawing/2014/main" id="{1415DCCB-6FB4-4682-9AB8-F90A9A69E53A}"/>
                  </a:ext>
                </a:extLst>
              </p:cNvPr>
              <p:cNvSpPr txBox="1"/>
              <p:nvPr/>
            </p:nvSpPr>
            <p:spPr>
              <a:xfrm>
                <a:off x="5310230" y="2392742"/>
                <a:ext cx="645953"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abr</a:t>
                </a:r>
                <a:endParaRPr lang="pt-BR" sz="1200" dirty="0">
                  <a:solidFill>
                    <a:srgbClr val="00401A"/>
                  </a:solidFill>
                  <a:latin typeface="Trebuchet MS" panose="020B0603020202020204" pitchFamily="34" charset="0"/>
                </a:endParaRPr>
              </a:p>
            </p:txBody>
          </p:sp>
          <p:sp>
            <p:nvSpPr>
              <p:cNvPr id="70" name="CaixaDeTexto 69">
                <a:extLst>
                  <a:ext uri="{FF2B5EF4-FFF2-40B4-BE49-F238E27FC236}">
                    <a16:creationId xmlns:a16="http://schemas.microsoft.com/office/drawing/2014/main" id="{AC4B06FA-4C46-4BAA-B805-B04D28C58804}"/>
                  </a:ext>
                </a:extLst>
              </p:cNvPr>
              <p:cNvSpPr txBox="1"/>
              <p:nvPr/>
            </p:nvSpPr>
            <p:spPr>
              <a:xfrm>
                <a:off x="6267971" y="2401238"/>
                <a:ext cx="758125"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mai</a:t>
                </a:r>
                <a:endParaRPr lang="pt-BR" sz="1200" dirty="0">
                  <a:solidFill>
                    <a:srgbClr val="00401A"/>
                  </a:solidFill>
                  <a:latin typeface="Trebuchet MS" panose="020B0603020202020204" pitchFamily="34" charset="0"/>
                </a:endParaRPr>
              </a:p>
            </p:txBody>
          </p:sp>
        </p:grpSp>
      </p:grpSp>
      <p:grpSp>
        <p:nvGrpSpPr>
          <p:cNvPr id="96" name="Agrupar 95">
            <a:extLst>
              <a:ext uri="{FF2B5EF4-FFF2-40B4-BE49-F238E27FC236}">
                <a16:creationId xmlns:a16="http://schemas.microsoft.com/office/drawing/2014/main" id="{A896A37C-3290-4DC3-BE26-38103F54E8C2}"/>
              </a:ext>
            </a:extLst>
          </p:cNvPr>
          <p:cNvGrpSpPr/>
          <p:nvPr/>
        </p:nvGrpSpPr>
        <p:grpSpPr>
          <a:xfrm>
            <a:off x="1188945" y="4561062"/>
            <a:ext cx="7451201" cy="759456"/>
            <a:chOff x="-1864722" y="3856025"/>
            <a:chExt cx="9934931" cy="1012606"/>
          </a:xfrm>
        </p:grpSpPr>
        <p:sp>
          <p:nvSpPr>
            <p:cNvPr id="64" name="CaixaDeTexto 63">
              <a:extLst>
                <a:ext uri="{FF2B5EF4-FFF2-40B4-BE49-F238E27FC236}">
                  <a16:creationId xmlns:a16="http://schemas.microsoft.com/office/drawing/2014/main" id="{8AFC873C-E0B2-4518-8255-F99404B5AB09}"/>
                </a:ext>
              </a:extLst>
            </p:cNvPr>
            <p:cNvSpPr txBox="1"/>
            <p:nvPr/>
          </p:nvSpPr>
          <p:spPr>
            <a:xfrm>
              <a:off x="-1864722" y="3856025"/>
              <a:ext cx="1045128" cy="49244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B</a:t>
              </a:r>
            </a:p>
          </p:txBody>
        </p:sp>
        <p:grpSp>
          <p:nvGrpSpPr>
            <p:cNvPr id="72" name="Agrupar 71">
              <a:extLst>
                <a:ext uri="{FF2B5EF4-FFF2-40B4-BE49-F238E27FC236}">
                  <a16:creationId xmlns:a16="http://schemas.microsoft.com/office/drawing/2014/main" id="{CE7232FE-7AD7-4E52-9BDF-0FCF5979D55E}"/>
                </a:ext>
              </a:extLst>
            </p:cNvPr>
            <p:cNvGrpSpPr/>
            <p:nvPr/>
          </p:nvGrpSpPr>
          <p:grpSpPr>
            <a:xfrm>
              <a:off x="2744599" y="3861732"/>
              <a:ext cx="5325610" cy="1006899"/>
              <a:chOff x="1619075" y="1820407"/>
              <a:chExt cx="5325610" cy="1006899"/>
            </a:xfrm>
          </p:grpSpPr>
          <p:grpSp>
            <p:nvGrpSpPr>
              <p:cNvPr id="73" name="Agrupar 72">
                <a:extLst>
                  <a:ext uri="{FF2B5EF4-FFF2-40B4-BE49-F238E27FC236}">
                    <a16:creationId xmlns:a16="http://schemas.microsoft.com/office/drawing/2014/main" id="{B598BBBA-52C1-419A-9793-7958ECA21F00}"/>
                  </a:ext>
                </a:extLst>
              </p:cNvPr>
              <p:cNvGrpSpPr/>
              <p:nvPr/>
            </p:nvGrpSpPr>
            <p:grpSpPr>
              <a:xfrm>
                <a:off x="1619075" y="1820407"/>
                <a:ext cx="5325610" cy="580242"/>
                <a:chOff x="1619075" y="1820407"/>
                <a:chExt cx="5325610" cy="580242"/>
              </a:xfrm>
            </p:grpSpPr>
            <p:cxnSp>
              <p:nvCxnSpPr>
                <p:cNvPr id="79" name="Conector de Seta Reta 78">
                  <a:extLst>
                    <a:ext uri="{FF2B5EF4-FFF2-40B4-BE49-F238E27FC236}">
                      <a16:creationId xmlns:a16="http://schemas.microsoft.com/office/drawing/2014/main" id="{7F81808D-EEB7-40C3-A29D-73CEE989DDD5}"/>
                    </a:ext>
                  </a:extLst>
                </p:cNvPr>
                <p:cNvCxnSpPr>
                  <a:cxnSpLocks/>
                </p:cNvCxnSpPr>
                <p:nvPr/>
              </p:nvCxnSpPr>
              <p:spPr>
                <a:xfrm>
                  <a:off x="1619075" y="2139193"/>
                  <a:ext cx="532561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ector reto 79">
                  <a:extLst>
                    <a:ext uri="{FF2B5EF4-FFF2-40B4-BE49-F238E27FC236}">
                      <a16:creationId xmlns:a16="http://schemas.microsoft.com/office/drawing/2014/main" id="{ABD989B2-B140-4F7F-916A-9057E675581C}"/>
                    </a:ext>
                  </a:extLst>
                </p:cNvPr>
                <p:cNvCxnSpPr/>
                <p:nvPr/>
              </p:nvCxnSpPr>
              <p:spPr>
                <a:xfrm>
                  <a:off x="1619075" y="1820411"/>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1" name="Conector reto 80">
                  <a:extLst>
                    <a:ext uri="{FF2B5EF4-FFF2-40B4-BE49-F238E27FC236}">
                      <a16:creationId xmlns:a16="http://schemas.microsoft.com/office/drawing/2014/main" id="{859A80D0-9781-42DA-B546-BC85298795C6}"/>
                    </a:ext>
                  </a:extLst>
                </p:cNvPr>
                <p:cNvCxnSpPr/>
                <p:nvPr/>
              </p:nvCxnSpPr>
              <p:spPr>
                <a:xfrm>
                  <a:off x="2744599" y="1830198"/>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 name="Conector reto 81">
                  <a:extLst>
                    <a:ext uri="{FF2B5EF4-FFF2-40B4-BE49-F238E27FC236}">
                      <a16:creationId xmlns:a16="http://schemas.microsoft.com/office/drawing/2014/main" id="{3F0942F5-383F-40E0-BF0F-45BA17B17B3B}"/>
                    </a:ext>
                  </a:extLst>
                </p:cNvPr>
                <p:cNvCxnSpPr/>
                <p:nvPr/>
              </p:nvCxnSpPr>
              <p:spPr>
                <a:xfrm>
                  <a:off x="3735899" y="1820410"/>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3" name="Conector reto 82">
                  <a:extLst>
                    <a:ext uri="{FF2B5EF4-FFF2-40B4-BE49-F238E27FC236}">
                      <a16:creationId xmlns:a16="http://schemas.microsoft.com/office/drawing/2014/main" id="{A9266A5B-042B-4014-A0A6-E4A2D0791C24}"/>
                    </a:ext>
                  </a:extLst>
                </p:cNvPr>
                <p:cNvCxnSpPr/>
                <p:nvPr/>
              </p:nvCxnSpPr>
              <p:spPr>
                <a:xfrm>
                  <a:off x="4699140" y="1820410"/>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4" name="Conector reto 83">
                  <a:extLst>
                    <a:ext uri="{FF2B5EF4-FFF2-40B4-BE49-F238E27FC236}">
                      <a16:creationId xmlns:a16="http://schemas.microsoft.com/office/drawing/2014/main" id="{A49A9D0E-E959-4FCF-B73D-7D2BFBA362A4}"/>
                    </a:ext>
                  </a:extLst>
                </p:cNvPr>
                <p:cNvCxnSpPr/>
                <p:nvPr/>
              </p:nvCxnSpPr>
              <p:spPr>
                <a:xfrm>
                  <a:off x="5633208" y="1820407"/>
                  <a:ext cx="0" cy="570451"/>
                </a:xfrm>
                <a:prstGeom prst="line">
                  <a:avLst/>
                </a:prstGeom>
                <a:ln w="412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74" name="CaixaDeTexto 73">
                <a:extLst>
                  <a:ext uri="{FF2B5EF4-FFF2-40B4-BE49-F238E27FC236}">
                    <a16:creationId xmlns:a16="http://schemas.microsoft.com/office/drawing/2014/main" id="{FB635D23-9132-4A7F-B527-687690DE1A0F}"/>
                  </a:ext>
                </a:extLst>
              </p:cNvPr>
              <p:cNvSpPr txBox="1"/>
              <p:nvPr/>
            </p:nvSpPr>
            <p:spPr>
              <a:xfrm>
                <a:off x="2499919" y="2457975"/>
                <a:ext cx="645954"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fev</a:t>
                </a:r>
                <a:endParaRPr lang="pt-BR" sz="1200" dirty="0">
                  <a:solidFill>
                    <a:srgbClr val="00401A"/>
                  </a:solidFill>
                  <a:latin typeface="Trebuchet MS" panose="020B0603020202020204" pitchFamily="34" charset="0"/>
                </a:endParaRPr>
              </a:p>
            </p:txBody>
          </p:sp>
          <p:sp>
            <p:nvSpPr>
              <p:cNvPr id="75" name="CaixaDeTexto 74">
                <a:extLst>
                  <a:ext uri="{FF2B5EF4-FFF2-40B4-BE49-F238E27FC236}">
                    <a16:creationId xmlns:a16="http://schemas.microsoft.com/office/drawing/2014/main" id="{B31A3EA0-7047-4F6D-8B12-56EDD4213FE8}"/>
                  </a:ext>
                </a:extLst>
              </p:cNvPr>
              <p:cNvSpPr txBox="1"/>
              <p:nvPr/>
            </p:nvSpPr>
            <p:spPr>
              <a:xfrm>
                <a:off x="3449973" y="2441569"/>
                <a:ext cx="789446" cy="369331"/>
              </a:xfrm>
              <a:prstGeom prst="rect">
                <a:avLst/>
              </a:prstGeom>
              <a:noFill/>
            </p:spPr>
            <p:txBody>
              <a:bodyPr wrap="square" rtlCol="0">
                <a:spAutoFit/>
              </a:bodyPr>
              <a:lstStyle/>
              <a:p>
                <a:pPr defTabSz="342891"/>
                <a:r>
                  <a:rPr lang="pt-BR" sz="1200" dirty="0">
                    <a:solidFill>
                      <a:srgbClr val="00401A"/>
                    </a:solidFill>
                    <a:latin typeface="Trebuchet MS" panose="020B0603020202020204" pitchFamily="34" charset="0"/>
                  </a:rPr>
                  <a:t>mar</a:t>
                </a:r>
              </a:p>
            </p:txBody>
          </p:sp>
          <p:sp>
            <p:nvSpPr>
              <p:cNvPr id="76" name="CaixaDeTexto 75">
                <a:extLst>
                  <a:ext uri="{FF2B5EF4-FFF2-40B4-BE49-F238E27FC236}">
                    <a16:creationId xmlns:a16="http://schemas.microsoft.com/office/drawing/2014/main" id="{2FE87378-1E71-43F6-AAA7-BCA745AD15E2}"/>
                  </a:ext>
                </a:extLst>
              </p:cNvPr>
              <p:cNvSpPr txBox="1"/>
              <p:nvPr/>
            </p:nvSpPr>
            <p:spPr>
              <a:xfrm>
                <a:off x="4423027" y="2400648"/>
                <a:ext cx="645954"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abr</a:t>
                </a:r>
                <a:endParaRPr lang="pt-BR" sz="1200" dirty="0">
                  <a:solidFill>
                    <a:srgbClr val="00401A"/>
                  </a:solidFill>
                  <a:latin typeface="Trebuchet MS" panose="020B0603020202020204" pitchFamily="34" charset="0"/>
                </a:endParaRPr>
              </a:p>
            </p:txBody>
          </p:sp>
          <p:sp>
            <p:nvSpPr>
              <p:cNvPr id="77" name="CaixaDeTexto 76">
                <a:extLst>
                  <a:ext uri="{FF2B5EF4-FFF2-40B4-BE49-F238E27FC236}">
                    <a16:creationId xmlns:a16="http://schemas.microsoft.com/office/drawing/2014/main" id="{8FB224C2-E89B-4B12-BB61-A647A0D8BBDF}"/>
                  </a:ext>
                </a:extLst>
              </p:cNvPr>
              <p:cNvSpPr txBox="1"/>
              <p:nvPr/>
            </p:nvSpPr>
            <p:spPr>
              <a:xfrm>
                <a:off x="5310232" y="2392741"/>
                <a:ext cx="696362" cy="369331"/>
              </a:xfrm>
              <a:prstGeom prst="rect">
                <a:avLst/>
              </a:prstGeom>
              <a:noFill/>
            </p:spPr>
            <p:txBody>
              <a:bodyPr wrap="square" rtlCol="0">
                <a:spAutoFit/>
              </a:bodyPr>
              <a:lstStyle/>
              <a:p>
                <a:pPr defTabSz="342891"/>
                <a:r>
                  <a:rPr lang="pt-BR" sz="1200" dirty="0" err="1">
                    <a:solidFill>
                      <a:srgbClr val="00401A"/>
                    </a:solidFill>
                    <a:latin typeface="Trebuchet MS" panose="020B0603020202020204" pitchFamily="34" charset="0"/>
                  </a:rPr>
                  <a:t>mai</a:t>
                </a:r>
                <a:endParaRPr lang="pt-BR" sz="1200" dirty="0">
                  <a:solidFill>
                    <a:srgbClr val="00401A"/>
                  </a:solidFill>
                  <a:latin typeface="Trebuchet MS" panose="020B0603020202020204" pitchFamily="34" charset="0"/>
                </a:endParaRPr>
              </a:p>
            </p:txBody>
          </p:sp>
        </p:grpSp>
      </p:grpSp>
      <p:sp>
        <p:nvSpPr>
          <p:cNvPr id="87" name="CaixaDeTexto 86">
            <a:extLst>
              <a:ext uri="{FF2B5EF4-FFF2-40B4-BE49-F238E27FC236}">
                <a16:creationId xmlns:a16="http://schemas.microsoft.com/office/drawing/2014/main" id="{CFB44648-6972-4A6F-B0CB-FE04045CCC91}"/>
              </a:ext>
            </a:extLst>
          </p:cNvPr>
          <p:cNvSpPr txBox="1"/>
          <p:nvPr/>
        </p:nvSpPr>
        <p:spPr>
          <a:xfrm>
            <a:off x="3981978" y="2385786"/>
            <a:ext cx="743397"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150</a:t>
            </a:r>
          </a:p>
          <a:p>
            <a:pPr algn="ctr" defTabSz="342891"/>
            <a:r>
              <a:rPr lang="pt-BR" sz="1200" b="1" dirty="0" err="1">
                <a:solidFill>
                  <a:srgbClr val="00401A"/>
                </a:solidFill>
                <a:latin typeface="Trebuchet MS" panose="020B0603020202020204" pitchFamily="34" charset="0"/>
              </a:rPr>
              <a:t>Receb</a:t>
            </a:r>
            <a:r>
              <a:rPr lang="pt-BR" sz="1200" b="1" dirty="0">
                <a:solidFill>
                  <a:srgbClr val="00401A"/>
                </a:solidFill>
                <a:latin typeface="Trebuchet MS" panose="020B0603020202020204" pitchFamily="34" charset="0"/>
              </a:rPr>
              <a:t>.</a:t>
            </a:r>
          </a:p>
        </p:txBody>
      </p:sp>
      <p:sp>
        <p:nvSpPr>
          <p:cNvPr id="88" name="CaixaDeTexto 87">
            <a:extLst>
              <a:ext uri="{FF2B5EF4-FFF2-40B4-BE49-F238E27FC236}">
                <a16:creationId xmlns:a16="http://schemas.microsoft.com/office/drawing/2014/main" id="{A4AA2EE3-9EFB-4806-A050-6B823AC5B9BA}"/>
              </a:ext>
            </a:extLst>
          </p:cNvPr>
          <p:cNvSpPr txBox="1"/>
          <p:nvPr/>
        </p:nvSpPr>
        <p:spPr>
          <a:xfrm>
            <a:off x="5486127" y="5264888"/>
            <a:ext cx="783845"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100</a:t>
            </a:r>
          </a:p>
          <a:p>
            <a:pPr algn="ctr" defTabSz="342891"/>
            <a:r>
              <a:rPr lang="pt-BR" sz="1200" b="1" dirty="0" err="1">
                <a:solidFill>
                  <a:srgbClr val="00401A"/>
                </a:solidFill>
                <a:latin typeface="Trebuchet MS" panose="020B0603020202020204" pitchFamily="34" charset="0"/>
              </a:rPr>
              <a:t>Atend</a:t>
            </a:r>
            <a:r>
              <a:rPr lang="pt-BR" sz="1200" b="1" dirty="0">
                <a:solidFill>
                  <a:srgbClr val="00401A"/>
                </a:solidFill>
                <a:latin typeface="Trebuchet MS" panose="020B0603020202020204" pitchFamily="34" charset="0"/>
              </a:rPr>
              <a:t>.</a:t>
            </a:r>
          </a:p>
        </p:txBody>
      </p:sp>
      <p:sp>
        <p:nvSpPr>
          <p:cNvPr id="89" name="CaixaDeTexto 88">
            <a:extLst>
              <a:ext uri="{FF2B5EF4-FFF2-40B4-BE49-F238E27FC236}">
                <a16:creationId xmlns:a16="http://schemas.microsoft.com/office/drawing/2014/main" id="{5BA1F5F8-893D-42F5-8121-3AE501923806}"/>
              </a:ext>
            </a:extLst>
          </p:cNvPr>
          <p:cNvSpPr txBox="1"/>
          <p:nvPr/>
        </p:nvSpPr>
        <p:spPr>
          <a:xfrm>
            <a:off x="6287172" y="4244718"/>
            <a:ext cx="648051" cy="461665"/>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105</a:t>
            </a:r>
          </a:p>
          <a:p>
            <a:pPr algn="ctr" defTabSz="342891"/>
            <a:r>
              <a:rPr lang="pt-BR" sz="1200" b="1" dirty="0">
                <a:solidFill>
                  <a:srgbClr val="00401A"/>
                </a:solidFill>
                <a:latin typeface="Trebuchet MS" panose="020B0603020202020204" pitchFamily="34" charset="0"/>
              </a:rPr>
              <a:t>Fat.</a:t>
            </a:r>
          </a:p>
        </p:txBody>
      </p:sp>
      <p:grpSp>
        <p:nvGrpSpPr>
          <p:cNvPr id="103" name="Agrupar 102">
            <a:extLst>
              <a:ext uri="{FF2B5EF4-FFF2-40B4-BE49-F238E27FC236}">
                <a16:creationId xmlns:a16="http://schemas.microsoft.com/office/drawing/2014/main" id="{60B3FC9A-F207-49BE-A32D-653DEBF4464C}"/>
              </a:ext>
            </a:extLst>
          </p:cNvPr>
          <p:cNvGrpSpPr/>
          <p:nvPr/>
        </p:nvGrpSpPr>
        <p:grpSpPr>
          <a:xfrm>
            <a:off x="6233555" y="3255549"/>
            <a:ext cx="648051" cy="980781"/>
            <a:chOff x="4755407" y="2600658"/>
            <a:chExt cx="864066" cy="1307705"/>
          </a:xfrm>
        </p:grpSpPr>
        <p:sp>
          <p:nvSpPr>
            <p:cNvPr id="90" name="CaixaDeTexto 89">
              <a:extLst>
                <a:ext uri="{FF2B5EF4-FFF2-40B4-BE49-F238E27FC236}">
                  <a16:creationId xmlns:a16="http://schemas.microsoft.com/office/drawing/2014/main" id="{BF57A52E-03BD-4285-8716-7744AF10E431}"/>
                </a:ext>
              </a:extLst>
            </p:cNvPr>
            <p:cNvSpPr txBox="1"/>
            <p:nvPr/>
          </p:nvSpPr>
          <p:spPr>
            <a:xfrm>
              <a:off x="4755407" y="2600658"/>
              <a:ext cx="864066" cy="615553"/>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105</a:t>
              </a:r>
            </a:p>
            <a:p>
              <a:pPr algn="ctr" defTabSz="342891"/>
              <a:r>
                <a:rPr lang="pt-BR" sz="1200" b="1" dirty="0">
                  <a:solidFill>
                    <a:srgbClr val="00401A"/>
                  </a:solidFill>
                  <a:latin typeface="Trebuchet MS" panose="020B0603020202020204" pitchFamily="34" charset="0"/>
                </a:rPr>
                <a:t>Fat.</a:t>
              </a:r>
            </a:p>
          </p:txBody>
        </p:sp>
        <p:cxnSp>
          <p:nvCxnSpPr>
            <p:cNvPr id="99" name="Conector de Seta Reta 98">
              <a:extLst>
                <a:ext uri="{FF2B5EF4-FFF2-40B4-BE49-F238E27FC236}">
                  <a16:creationId xmlns:a16="http://schemas.microsoft.com/office/drawing/2014/main" id="{869C4097-CD24-42B7-B1BF-AA0D00E94F90}"/>
                </a:ext>
              </a:extLst>
            </p:cNvPr>
            <p:cNvCxnSpPr>
              <a:cxnSpLocks/>
              <a:stCxn id="89" idx="0"/>
              <a:endCxn id="90" idx="2"/>
            </p:cNvCxnSpPr>
            <p:nvPr/>
          </p:nvCxnSpPr>
          <p:spPr>
            <a:xfrm flipH="1" flipV="1">
              <a:off x="5187441" y="3216212"/>
              <a:ext cx="71489" cy="692151"/>
            </a:xfrm>
            <a:prstGeom prst="straightConnector1">
              <a:avLst/>
            </a:prstGeom>
            <a:ln w="34925">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2" name="Agrupar 101">
            <a:extLst>
              <a:ext uri="{FF2B5EF4-FFF2-40B4-BE49-F238E27FC236}">
                <a16:creationId xmlns:a16="http://schemas.microsoft.com/office/drawing/2014/main" id="{B99D26A1-974D-4D2D-A1E6-14580A0F952A}"/>
              </a:ext>
            </a:extLst>
          </p:cNvPr>
          <p:cNvGrpSpPr/>
          <p:nvPr/>
        </p:nvGrpSpPr>
        <p:grpSpPr>
          <a:xfrm>
            <a:off x="5515755" y="3255768"/>
            <a:ext cx="648051" cy="1214353"/>
            <a:chOff x="3798336" y="2600957"/>
            <a:chExt cx="864066" cy="1619137"/>
          </a:xfrm>
        </p:grpSpPr>
        <p:sp>
          <p:nvSpPr>
            <p:cNvPr id="91" name="CaixaDeTexto 90">
              <a:extLst>
                <a:ext uri="{FF2B5EF4-FFF2-40B4-BE49-F238E27FC236}">
                  <a16:creationId xmlns:a16="http://schemas.microsoft.com/office/drawing/2014/main" id="{09DBB1FA-3A8F-40D3-8C3C-827B870E5A69}"/>
                </a:ext>
              </a:extLst>
            </p:cNvPr>
            <p:cNvSpPr txBox="1"/>
            <p:nvPr/>
          </p:nvSpPr>
          <p:spPr>
            <a:xfrm>
              <a:off x="3798336" y="2600957"/>
              <a:ext cx="864066" cy="615553"/>
            </a:xfrm>
            <a:prstGeom prst="rect">
              <a:avLst/>
            </a:prstGeom>
            <a:noFill/>
          </p:spPr>
          <p:txBody>
            <a:bodyPr wrap="square" rtlCol="0">
              <a:spAutoFit/>
            </a:bodyPr>
            <a:lstStyle/>
            <a:p>
              <a:pPr algn="ctr" defTabSz="342891"/>
              <a:r>
                <a:rPr lang="pt-BR" sz="1200" b="1" dirty="0">
                  <a:solidFill>
                    <a:srgbClr val="00401A"/>
                  </a:solidFill>
                  <a:latin typeface="Trebuchet MS" panose="020B0603020202020204" pitchFamily="34" charset="0"/>
                </a:rPr>
                <a:t>100</a:t>
              </a:r>
            </a:p>
            <a:p>
              <a:pPr algn="ctr" defTabSz="342891"/>
              <a:r>
                <a:rPr lang="pt-BR" sz="1200" b="1" dirty="0">
                  <a:solidFill>
                    <a:srgbClr val="00401A"/>
                  </a:solidFill>
                  <a:latin typeface="Trebuchet MS" panose="020B0603020202020204" pitchFamily="34" charset="0"/>
                </a:rPr>
                <a:t>Aviso</a:t>
              </a:r>
            </a:p>
          </p:txBody>
        </p:sp>
        <p:cxnSp>
          <p:nvCxnSpPr>
            <p:cNvPr id="100" name="Conector de Seta Reta 99">
              <a:extLst>
                <a:ext uri="{FF2B5EF4-FFF2-40B4-BE49-F238E27FC236}">
                  <a16:creationId xmlns:a16="http://schemas.microsoft.com/office/drawing/2014/main" id="{4BF069A8-A26D-4EEE-ABD5-DD8112506515}"/>
                </a:ext>
              </a:extLst>
            </p:cNvPr>
            <p:cNvCxnSpPr>
              <a:cxnSpLocks/>
              <a:endCxn id="91" idx="2"/>
            </p:cNvCxnSpPr>
            <p:nvPr/>
          </p:nvCxnSpPr>
          <p:spPr>
            <a:xfrm flipV="1">
              <a:off x="4218611" y="3216510"/>
              <a:ext cx="11759" cy="1003584"/>
            </a:xfrm>
            <a:prstGeom prst="straightConnector1">
              <a:avLst/>
            </a:prstGeom>
            <a:ln w="34925">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5" name="Retângulo: Cantos Arredondados 4">
            <a:extLst>
              <a:ext uri="{FF2B5EF4-FFF2-40B4-BE49-F238E27FC236}">
                <a16:creationId xmlns:a16="http://schemas.microsoft.com/office/drawing/2014/main" id="{5191C289-A2D1-407F-9092-22BFE4E13674}"/>
              </a:ext>
            </a:extLst>
          </p:cNvPr>
          <p:cNvSpPr/>
          <p:nvPr/>
        </p:nvSpPr>
        <p:spPr>
          <a:xfrm>
            <a:off x="5468927" y="2437647"/>
            <a:ext cx="783845" cy="326989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89"/>
            <a:endParaRPr lang="pt-BR">
              <a:solidFill>
                <a:prstClr val="white"/>
              </a:solidFill>
              <a:latin typeface="Calibri"/>
            </a:endParaRPr>
          </a:p>
        </p:txBody>
      </p:sp>
      <p:sp>
        <p:nvSpPr>
          <p:cNvPr id="9" name="CaixaDeTexto 8">
            <a:extLst>
              <a:ext uri="{FF2B5EF4-FFF2-40B4-BE49-F238E27FC236}">
                <a16:creationId xmlns:a16="http://schemas.microsoft.com/office/drawing/2014/main" id="{2034936D-67CE-4E4F-B597-37D8582DFB5D}"/>
              </a:ext>
            </a:extLst>
          </p:cNvPr>
          <p:cNvSpPr txBox="1"/>
          <p:nvPr/>
        </p:nvSpPr>
        <p:spPr>
          <a:xfrm>
            <a:off x="5490082" y="2065854"/>
            <a:ext cx="820973" cy="369332"/>
          </a:xfrm>
          <a:prstGeom prst="rect">
            <a:avLst/>
          </a:prstGeom>
          <a:noFill/>
        </p:spPr>
        <p:txBody>
          <a:bodyPr wrap="square" rtlCol="0">
            <a:spAutoFit/>
          </a:bodyPr>
          <a:lstStyle/>
          <a:p>
            <a:pPr defTabSz="457189"/>
            <a:r>
              <a:rPr lang="pt-BR" b="1" dirty="0">
                <a:solidFill>
                  <a:prstClr val="black"/>
                </a:solidFill>
                <a:latin typeface="Trebuchet MS" panose="020B0603020202020204" pitchFamily="34" charset="0"/>
              </a:rPr>
              <a:t>A520</a:t>
            </a:r>
          </a:p>
        </p:txBody>
      </p:sp>
      <p:sp>
        <p:nvSpPr>
          <p:cNvPr id="45" name="CaixaDeTexto 44">
            <a:extLst>
              <a:ext uri="{FF2B5EF4-FFF2-40B4-BE49-F238E27FC236}">
                <a16:creationId xmlns:a16="http://schemas.microsoft.com/office/drawing/2014/main" id="{8E6CA75A-B68B-4099-8652-CC40093E75A1}"/>
              </a:ext>
            </a:extLst>
          </p:cNvPr>
          <p:cNvSpPr txBox="1"/>
          <p:nvPr/>
        </p:nvSpPr>
        <p:spPr>
          <a:xfrm>
            <a:off x="6196426" y="2050007"/>
            <a:ext cx="879335" cy="369332"/>
          </a:xfrm>
          <a:prstGeom prst="rect">
            <a:avLst/>
          </a:prstGeom>
          <a:noFill/>
        </p:spPr>
        <p:txBody>
          <a:bodyPr wrap="square" rtlCol="0">
            <a:spAutoFit/>
          </a:bodyPr>
          <a:lstStyle/>
          <a:p>
            <a:pPr defTabSz="457189"/>
            <a:r>
              <a:rPr lang="pt-BR" b="1" dirty="0">
                <a:solidFill>
                  <a:prstClr val="black"/>
                </a:solidFill>
                <a:latin typeface="Trebuchet MS" panose="020B0603020202020204" pitchFamily="34" charset="0"/>
              </a:rPr>
              <a:t>A500</a:t>
            </a:r>
          </a:p>
        </p:txBody>
      </p:sp>
      <p:sp>
        <p:nvSpPr>
          <p:cNvPr id="4" name="Retângulo: Cantos Arredondados 3">
            <a:extLst>
              <a:ext uri="{FF2B5EF4-FFF2-40B4-BE49-F238E27FC236}">
                <a16:creationId xmlns:a16="http://schemas.microsoft.com/office/drawing/2014/main" id="{D103DAD9-6F0F-4C37-83B2-B0C8198F37DC}"/>
              </a:ext>
            </a:extLst>
          </p:cNvPr>
          <p:cNvSpPr/>
          <p:nvPr/>
        </p:nvSpPr>
        <p:spPr>
          <a:xfrm>
            <a:off x="1" y="5854172"/>
            <a:ext cx="5306570" cy="456594"/>
          </a:xfrm>
          <a:prstGeom prst="roundRect">
            <a:avLst/>
          </a:prstGeom>
          <a:solidFill>
            <a:srgbClr val="009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133" dirty="0">
                <a:latin typeface="Trebuchet MS" panose="020B0603020202020204" pitchFamily="34" charset="0"/>
              </a:rPr>
              <a:t>Atendimento ao Regime de Competência</a:t>
            </a:r>
          </a:p>
        </p:txBody>
      </p:sp>
      <p:sp>
        <p:nvSpPr>
          <p:cNvPr id="56" name="Título 2">
            <a:extLst>
              <a:ext uri="{FF2B5EF4-FFF2-40B4-BE49-F238E27FC236}">
                <a16:creationId xmlns:a16="http://schemas.microsoft.com/office/drawing/2014/main" id="{79DB19CE-1CFA-41CF-8DE6-5CB4FC60D408}"/>
              </a:ext>
            </a:extLst>
          </p:cNvPr>
          <p:cNvSpPr txBox="1">
            <a:spLocks/>
          </p:cNvSpPr>
          <p:nvPr/>
        </p:nvSpPr>
        <p:spPr>
          <a:xfrm>
            <a:off x="655742" y="299913"/>
            <a:ext cx="7772400" cy="1179734"/>
          </a:xfrm>
          <a:prstGeom prst="rect">
            <a:avLst/>
          </a:prstGeom>
        </p:spPr>
        <p:txBody>
          <a:bodyPr>
            <a:normAutofit/>
          </a:bodyPr>
          <a:lstStyle>
            <a:lvl1pPr>
              <a:lnSpc>
                <a:spcPct val="90000"/>
              </a:lnSpc>
              <a:spcBef>
                <a:spcPct val="0"/>
              </a:spcBef>
              <a:buNone/>
              <a:defRPr sz="2800" b="1">
                <a:solidFill>
                  <a:srgbClr val="6B3100"/>
                </a:solidFill>
                <a:ea typeface="+mj-ea"/>
                <a:cs typeface="+mj-cs"/>
              </a:defRPr>
            </a:lvl1pPr>
          </a:lstStyle>
          <a:p>
            <a:r>
              <a:rPr lang="pt-BR" dirty="0"/>
              <a:t>PTU A500 e A520</a:t>
            </a:r>
          </a:p>
        </p:txBody>
      </p:sp>
      <p:sp>
        <p:nvSpPr>
          <p:cNvPr id="57" name="CaixaDeTexto 56">
            <a:extLst>
              <a:ext uri="{FF2B5EF4-FFF2-40B4-BE49-F238E27FC236}">
                <a16:creationId xmlns:a16="http://schemas.microsoft.com/office/drawing/2014/main" id="{09CB8776-B69F-4B17-AEDA-2C23F7DC3D1F}"/>
              </a:ext>
            </a:extLst>
          </p:cNvPr>
          <p:cNvSpPr txBox="1"/>
          <p:nvPr/>
        </p:nvSpPr>
        <p:spPr>
          <a:xfrm>
            <a:off x="2259236" y="2445977"/>
            <a:ext cx="1178203" cy="369332"/>
          </a:xfrm>
          <a:prstGeom prst="rect">
            <a:avLst/>
          </a:prstGeom>
          <a:solidFill>
            <a:srgbClr val="7030A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Receitas</a:t>
            </a:r>
          </a:p>
        </p:txBody>
      </p:sp>
      <p:sp>
        <p:nvSpPr>
          <p:cNvPr id="58" name="CaixaDeTexto 57">
            <a:extLst>
              <a:ext uri="{FF2B5EF4-FFF2-40B4-BE49-F238E27FC236}">
                <a16:creationId xmlns:a16="http://schemas.microsoft.com/office/drawing/2014/main" id="{FEFDED1F-11F9-4681-B335-1F11B09D628C}"/>
              </a:ext>
            </a:extLst>
          </p:cNvPr>
          <p:cNvSpPr txBox="1"/>
          <p:nvPr/>
        </p:nvSpPr>
        <p:spPr>
          <a:xfrm>
            <a:off x="2259246" y="3009366"/>
            <a:ext cx="1178203" cy="369332"/>
          </a:xfrm>
          <a:prstGeom prst="rect">
            <a:avLst/>
          </a:prstGeom>
          <a:solidFill>
            <a:srgbClr val="7030A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Despesas</a:t>
            </a:r>
          </a:p>
        </p:txBody>
      </p:sp>
      <p:grpSp>
        <p:nvGrpSpPr>
          <p:cNvPr id="59" name="Agrupar 58">
            <a:extLst>
              <a:ext uri="{FF2B5EF4-FFF2-40B4-BE49-F238E27FC236}">
                <a16:creationId xmlns:a16="http://schemas.microsoft.com/office/drawing/2014/main" id="{77AF4332-E34E-4B05-A56B-24DA67C8DDCF}"/>
              </a:ext>
            </a:extLst>
          </p:cNvPr>
          <p:cNvGrpSpPr/>
          <p:nvPr/>
        </p:nvGrpSpPr>
        <p:grpSpPr>
          <a:xfrm>
            <a:off x="2304463" y="4345028"/>
            <a:ext cx="1178213" cy="932721"/>
            <a:chOff x="2304463" y="4345028"/>
            <a:chExt cx="1178213" cy="932721"/>
          </a:xfrm>
        </p:grpSpPr>
        <p:sp>
          <p:nvSpPr>
            <p:cNvPr id="60" name="CaixaDeTexto 59">
              <a:extLst>
                <a:ext uri="{FF2B5EF4-FFF2-40B4-BE49-F238E27FC236}">
                  <a16:creationId xmlns:a16="http://schemas.microsoft.com/office/drawing/2014/main" id="{EFBD4176-BFB9-48A2-B0B6-8DD4CD0A4A30}"/>
                </a:ext>
              </a:extLst>
            </p:cNvPr>
            <p:cNvSpPr txBox="1"/>
            <p:nvPr/>
          </p:nvSpPr>
          <p:spPr>
            <a:xfrm>
              <a:off x="2304463" y="4345028"/>
              <a:ext cx="1178203" cy="36933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Receitas</a:t>
              </a:r>
            </a:p>
          </p:txBody>
        </p:sp>
        <p:sp>
          <p:nvSpPr>
            <p:cNvPr id="61" name="CaixaDeTexto 60">
              <a:extLst>
                <a:ext uri="{FF2B5EF4-FFF2-40B4-BE49-F238E27FC236}">
                  <a16:creationId xmlns:a16="http://schemas.microsoft.com/office/drawing/2014/main" id="{1F52AC69-1A06-4BE3-8781-C4C2F81E3C19}"/>
                </a:ext>
              </a:extLst>
            </p:cNvPr>
            <p:cNvSpPr txBox="1"/>
            <p:nvPr/>
          </p:nvSpPr>
          <p:spPr>
            <a:xfrm>
              <a:off x="2304473" y="4908417"/>
              <a:ext cx="1178203" cy="36933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pt-BR" dirty="0"/>
                <a:t>Despesas</a:t>
              </a:r>
            </a:p>
          </p:txBody>
        </p:sp>
      </p:grpSp>
      <p:sp>
        <p:nvSpPr>
          <p:cNvPr id="62" name="CaixaDeTexto 61">
            <a:extLst>
              <a:ext uri="{FF2B5EF4-FFF2-40B4-BE49-F238E27FC236}">
                <a16:creationId xmlns:a16="http://schemas.microsoft.com/office/drawing/2014/main" id="{2A76B2B9-D189-46BB-B57F-0697C6639F26}"/>
              </a:ext>
            </a:extLst>
          </p:cNvPr>
          <p:cNvSpPr txBox="1"/>
          <p:nvPr/>
        </p:nvSpPr>
        <p:spPr>
          <a:xfrm>
            <a:off x="1180345" y="4561063"/>
            <a:ext cx="783846" cy="36933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B</a:t>
            </a:r>
          </a:p>
        </p:txBody>
      </p:sp>
      <p:sp>
        <p:nvSpPr>
          <p:cNvPr id="63" name="CaixaDeTexto 62">
            <a:extLst>
              <a:ext uri="{FF2B5EF4-FFF2-40B4-BE49-F238E27FC236}">
                <a16:creationId xmlns:a16="http://schemas.microsoft.com/office/drawing/2014/main" id="{18B7F454-399E-4BD0-B4E7-9430C3FA70A5}"/>
              </a:ext>
            </a:extLst>
          </p:cNvPr>
          <p:cNvSpPr txBox="1"/>
          <p:nvPr/>
        </p:nvSpPr>
        <p:spPr>
          <a:xfrm>
            <a:off x="1184306" y="2695328"/>
            <a:ext cx="775925" cy="369332"/>
          </a:xfrm>
          <a:prstGeom prst="rect">
            <a:avLst/>
          </a:prstGeom>
          <a:noFill/>
        </p:spPr>
        <p:txBody>
          <a:bodyPr wrap="square" rtlCol="0">
            <a:spAutoFit/>
          </a:bodyPr>
          <a:lstStyle/>
          <a:p>
            <a:pPr defTabSz="342891"/>
            <a:r>
              <a:rPr lang="pt-BR" dirty="0">
                <a:solidFill>
                  <a:srgbClr val="00401A"/>
                </a:solidFill>
                <a:latin typeface="Trebuchet MS" panose="020B0603020202020204" pitchFamily="34" charset="0"/>
              </a:rPr>
              <a:t>Op. A</a:t>
            </a:r>
          </a:p>
        </p:txBody>
      </p:sp>
      <p:sp>
        <p:nvSpPr>
          <p:cNvPr id="65" name="CaixaDeTexto 64">
            <a:extLst>
              <a:ext uri="{FF2B5EF4-FFF2-40B4-BE49-F238E27FC236}">
                <a16:creationId xmlns:a16="http://schemas.microsoft.com/office/drawing/2014/main" id="{F96785ED-F3E8-4F86-9DCA-D8FA10506E2B}"/>
              </a:ext>
            </a:extLst>
          </p:cNvPr>
          <p:cNvSpPr txBox="1"/>
          <p:nvPr/>
        </p:nvSpPr>
        <p:spPr>
          <a:xfrm>
            <a:off x="9354141" y="6153081"/>
            <a:ext cx="2643224" cy="307777"/>
          </a:xfrm>
          <a:prstGeom prst="rect">
            <a:avLst/>
          </a:prstGeom>
          <a:noFill/>
        </p:spPr>
        <p:txBody>
          <a:bodyPr wrap="none" rtlCol="0">
            <a:spAutoFit/>
          </a:bodyPr>
          <a:lstStyle/>
          <a:p>
            <a:pPr defTabSz="457189"/>
            <a:r>
              <a:rPr lang="pt-BR" sz="1400" i="1" dirty="0">
                <a:solidFill>
                  <a:schemeClr val="bg1"/>
                </a:solidFill>
                <a:latin typeface="Trebuchet MS" panose="020B0603020202020204" pitchFamily="34" charset="0"/>
              </a:rPr>
              <a:t>Exemplos de Avisos de Eventos</a:t>
            </a:r>
          </a:p>
        </p:txBody>
      </p:sp>
    </p:spTree>
    <p:extLst>
      <p:ext uri="{BB962C8B-B14F-4D97-AF65-F5344CB8AC3E}">
        <p14:creationId xmlns:p14="http://schemas.microsoft.com/office/powerpoint/2010/main" val="20092175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104 4.93827E-7 L 0.06076 0.00154 " pathEditMode="relative" rAng="0" ptsTypes="AA">
                                      <p:cBhvr>
                                        <p:cTn id="6" dur="2000" fill="hold"/>
                                        <p:tgtEl>
                                          <p:spTgt spid="5"/>
                                        </p:tgtEl>
                                        <p:attrNameLst>
                                          <p:attrName>ppt_x</p:attrName>
                                          <p:attrName>ppt_y</p:attrName>
                                        </p:attrNameLst>
                                      </p:cBhvr>
                                      <p:rCtr x="2986" y="62"/>
                                    </p:animMotion>
                                  </p:childTnLst>
                                </p:cTn>
                              </p:par>
                              <p:par>
                                <p:cTn id="7" presetID="10" presetClass="exit" presetSubtype="0" fill="hold" grpId="0" nodeType="withEffect">
                                  <p:stCondLst>
                                    <p:cond delay="0"/>
                                  </p:stCondLst>
                                  <p:childTnLst>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45"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23448124-9FE1-44A6-8A3B-E73093CF1140}"/>
              </a:ext>
            </a:extLst>
          </p:cNvPr>
          <p:cNvGraphicFramePr>
            <a:graphicFrameLocks noGrp="1"/>
          </p:cNvGraphicFramePr>
          <p:nvPr>
            <p:extLst>
              <p:ext uri="{D42A27DB-BD31-4B8C-83A1-F6EECF244321}">
                <p14:modId xmlns:p14="http://schemas.microsoft.com/office/powerpoint/2010/main" val="2153673330"/>
              </p:ext>
            </p:extLst>
          </p:nvPr>
        </p:nvGraphicFramePr>
        <p:xfrm>
          <a:off x="242595" y="2272450"/>
          <a:ext cx="5835241" cy="3339782"/>
        </p:xfrm>
        <a:graphic>
          <a:graphicData uri="http://schemas.openxmlformats.org/drawingml/2006/table">
            <a:tbl>
              <a:tblPr firstRow="1" bandRow="1">
                <a:tableStyleId>{21E4AEA4-8DFA-4A89-87EB-49C32662AFE0}</a:tableStyleId>
              </a:tblPr>
              <a:tblGrid>
                <a:gridCol w="578498">
                  <a:extLst>
                    <a:ext uri="{9D8B030D-6E8A-4147-A177-3AD203B41FA5}">
                      <a16:colId xmlns:a16="http://schemas.microsoft.com/office/drawing/2014/main" val="3298273545"/>
                    </a:ext>
                  </a:extLst>
                </a:gridCol>
                <a:gridCol w="394106">
                  <a:extLst>
                    <a:ext uri="{9D8B030D-6E8A-4147-A177-3AD203B41FA5}">
                      <a16:colId xmlns:a16="http://schemas.microsoft.com/office/drawing/2014/main" val="1352658055"/>
                    </a:ext>
                  </a:extLst>
                </a:gridCol>
                <a:gridCol w="1042808">
                  <a:extLst>
                    <a:ext uri="{9D8B030D-6E8A-4147-A177-3AD203B41FA5}">
                      <a16:colId xmlns:a16="http://schemas.microsoft.com/office/drawing/2014/main" val="4267768951"/>
                    </a:ext>
                  </a:extLst>
                </a:gridCol>
                <a:gridCol w="3125755">
                  <a:extLst>
                    <a:ext uri="{9D8B030D-6E8A-4147-A177-3AD203B41FA5}">
                      <a16:colId xmlns:a16="http://schemas.microsoft.com/office/drawing/2014/main" val="544608912"/>
                    </a:ext>
                  </a:extLst>
                </a:gridCol>
                <a:gridCol w="694074">
                  <a:extLst>
                    <a:ext uri="{9D8B030D-6E8A-4147-A177-3AD203B41FA5}">
                      <a16:colId xmlns:a16="http://schemas.microsoft.com/office/drawing/2014/main" val="2919319248"/>
                    </a:ext>
                  </a:extLst>
                </a:gridCol>
              </a:tblGrid>
              <a:tr h="287769">
                <a:tc gridSpan="5">
                  <a:txBody>
                    <a:bodyPr/>
                    <a:lstStyle/>
                    <a:p>
                      <a:pPr algn="ctr"/>
                      <a:r>
                        <a:rPr lang="pt-BR" sz="1100" dirty="0"/>
                        <a:t>UNIMED ORIGEM “A”</a:t>
                      </a:r>
                    </a:p>
                  </a:txBody>
                  <a:tcPr/>
                </a:tc>
                <a:tc hMerge="1">
                  <a:txBody>
                    <a:bodyPr/>
                    <a:lstStyle/>
                    <a:p>
                      <a:endParaRPr lang="pt-BR"/>
                    </a:p>
                  </a:txBody>
                  <a:tcPr/>
                </a:tc>
                <a:tc hMerge="1">
                  <a:txBody>
                    <a:bodyPr/>
                    <a:lstStyle/>
                    <a:p>
                      <a:endParaRPr lang="pt-BR" dirty="0"/>
                    </a:p>
                  </a:txBody>
                  <a:tcPr/>
                </a:tc>
                <a:tc hMerge="1">
                  <a:txBody>
                    <a:bodyPr/>
                    <a:lstStyle/>
                    <a:p>
                      <a:pPr algn="ctr"/>
                      <a:endParaRPr lang="pt-BR" dirty="0"/>
                    </a:p>
                  </a:txBody>
                  <a:tcPr/>
                </a:tc>
                <a:tc hMerge="1">
                  <a:txBody>
                    <a:bodyPr/>
                    <a:lstStyle/>
                    <a:p>
                      <a:pPr algn="ctr"/>
                      <a:endParaRPr lang="pt-BR" dirty="0"/>
                    </a:p>
                  </a:txBody>
                  <a:tcPr/>
                </a:tc>
                <a:extLst>
                  <a:ext uri="{0D108BD9-81ED-4DB2-BD59-A6C34878D82A}">
                    <a16:rowId xmlns:a16="http://schemas.microsoft.com/office/drawing/2014/main" val="672139523"/>
                  </a:ext>
                </a:extLst>
              </a:tr>
              <a:tr h="388293">
                <a:tc rowSpan="2">
                  <a:txBody>
                    <a:bodyPr/>
                    <a:lstStyle/>
                    <a:p>
                      <a:r>
                        <a:rPr lang="pt-BR" sz="1200" dirty="0">
                          <a:latin typeface="Trebuchet MS" panose="020B0603020202020204" pitchFamily="34" charset="0"/>
                        </a:rPr>
                        <a:t>A520</a:t>
                      </a:r>
                      <a:endParaRPr lang="pt-BR" sz="1200" dirty="0">
                        <a:solidFill>
                          <a:schemeClr val="tx1"/>
                        </a:solidFill>
                        <a:latin typeface="Trebuchet MS" panose="020B0603020202020204" pitchFamily="34" charset="0"/>
                      </a:endParaRPr>
                    </a:p>
                  </a:txBody>
                  <a:tcPr anchor="ctr"/>
                </a:tc>
                <a:tc>
                  <a:txBody>
                    <a:bodyPr/>
                    <a:lstStyle/>
                    <a:p>
                      <a:pPr algn="ctr"/>
                      <a:r>
                        <a:rPr lang="pt-BR" sz="1200" dirty="0">
                          <a:latin typeface="Trebuchet MS" panose="020B0603020202020204" pitchFamily="34" charset="0"/>
                        </a:rPr>
                        <a:t>D</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31171X011</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 </a:t>
                      </a:r>
                      <a:r>
                        <a:rPr lang="pt-BR" sz="1200" dirty="0" err="1">
                          <a:latin typeface="Trebuchet MS" panose="020B0603020202020204" pitchFamily="34" charset="0"/>
                        </a:rPr>
                        <a:t>Correspons</a:t>
                      </a:r>
                      <a:r>
                        <a:rPr lang="pt-BR" sz="1200" dirty="0">
                          <a:latin typeface="Trebuchet MS" panose="020B0603020202020204" pitchFamily="34" charset="0"/>
                        </a:rPr>
                        <a:t>. Transferida</a:t>
                      </a:r>
                      <a:endParaRPr lang="pt-BR" sz="1200" dirty="0">
                        <a:solidFill>
                          <a:schemeClr val="tx1"/>
                        </a:solidFill>
                        <a:latin typeface="Trebuchet MS" panose="020B0603020202020204" pitchFamily="34" charset="0"/>
                      </a:endParaRPr>
                    </a:p>
                  </a:txBody>
                  <a:tcPr anchor="ctr"/>
                </a:tc>
                <a:tc>
                  <a:txBody>
                    <a:bodyPr/>
                    <a:lstStyle/>
                    <a:p>
                      <a:pPr algn="r"/>
                      <a:r>
                        <a:rPr lang="pt-BR" sz="1200" dirty="0">
                          <a:latin typeface="Trebuchet MS" panose="020B0603020202020204" pitchFamily="34" charset="0"/>
                        </a:rPr>
                        <a:t>100,00</a:t>
                      </a:r>
                      <a:endParaRPr lang="pt-BR" sz="1200" dirty="0">
                        <a:solidFill>
                          <a:schemeClr val="tx1"/>
                        </a:solidFill>
                        <a:latin typeface="Trebuchet MS" panose="020B0603020202020204" pitchFamily="34" charset="0"/>
                      </a:endParaRPr>
                    </a:p>
                  </a:txBody>
                  <a:tcPr anchor="ctr"/>
                </a:tc>
                <a:extLst>
                  <a:ext uri="{0D108BD9-81ED-4DB2-BD59-A6C34878D82A}">
                    <a16:rowId xmlns:a16="http://schemas.microsoft.com/office/drawing/2014/main" val="2741412203"/>
                  </a:ext>
                </a:extLst>
              </a:tr>
              <a:tr h="691031">
                <a:tc vMerge="1">
                  <a:txBody>
                    <a:bodyPr/>
                    <a:lstStyle/>
                    <a:p>
                      <a:endParaRPr lang="pt-BR" dirty="0"/>
                    </a:p>
                  </a:txBody>
                  <a:tcPr/>
                </a:tc>
                <a:tc>
                  <a:txBody>
                    <a:bodyPr/>
                    <a:lstStyle/>
                    <a:p>
                      <a:pPr algn="ctr"/>
                      <a:r>
                        <a:rPr lang="pt-BR" sz="1200" dirty="0">
                          <a:latin typeface="Trebuchet MS" panose="020B0603020202020204" pitchFamily="34" charset="0"/>
                        </a:rPr>
                        <a:t>C</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213512011</a:t>
                      </a:r>
                      <a:r>
                        <a:rPr lang="pt-BR" sz="1200" dirty="0">
                          <a:solidFill>
                            <a:schemeClr val="accent2">
                              <a:lumMod val="75000"/>
                            </a:schemeClr>
                          </a:solidFill>
                          <a:latin typeface="Trebuchet MS" panose="020B0603020202020204" pitchFamily="34" charset="0"/>
                        </a:rPr>
                        <a:t>Y</a:t>
                      </a:r>
                    </a:p>
                  </a:txBody>
                  <a:tcPr anchor="ctr"/>
                </a:tc>
                <a:tc>
                  <a:txBody>
                    <a:bodyPr/>
                    <a:lstStyle/>
                    <a:p>
                      <a:r>
                        <a:rPr lang="pt-BR" sz="1200" dirty="0" err="1">
                          <a:latin typeface="Trebuchet MS" panose="020B0603020202020204" pitchFamily="34" charset="0"/>
                        </a:rPr>
                        <a:t>Interc</a:t>
                      </a:r>
                      <a:r>
                        <a:rPr lang="pt-BR" sz="1200" dirty="0">
                          <a:latin typeface="Trebuchet MS" panose="020B0603020202020204" pitchFamily="34" charset="0"/>
                        </a:rPr>
                        <a:t>. a Pagar Corresp. </a:t>
                      </a:r>
                      <a:r>
                        <a:rPr lang="pt-BR" sz="1200" dirty="0" err="1">
                          <a:latin typeface="Trebuchet MS" panose="020B0603020202020204" pitchFamily="34" charset="0"/>
                        </a:rPr>
                        <a:t>Transf</a:t>
                      </a:r>
                      <a:r>
                        <a:rPr lang="pt-BR" sz="1200" dirty="0">
                          <a:latin typeface="Trebuchet MS" panose="020B0603020202020204" pitchFamily="34" charset="0"/>
                        </a:rPr>
                        <a:t> –  Avisos</a:t>
                      </a:r>
                      <a:endParaRPr lang="pt-BR" sz="1200" dirty="0">
                        <a:solidFill>
                          <a:srgbClr val="FF0000"/>
                        </a:solidFill>
                        <a:latin typeface="Trebuchet MS" panose="020B0603020202020204" pitchFamily="34" charset="0"/>
                      </a:endParaRPr>
                    </a:p>
                  </a:txBody>
                  <a:tcPr anchor="ctr"/>
                </a:tc>
                <a:tc>
                  <a:txBody>
                    <a:bodyPr/>
                    <a:lstStyle/>
                    <a:p>
                      <a:pPr algn="r"/>
                      <a:r>
                        <a:rPr lang="pt-BR" sz="1200" dirty="0">
                          <a:latin typeface="Trebuchet MS" panose="020B0603020202020204" pitchFamily="34" charset="0"/>
                        </a:rPr>
                        <a:t>100,00</a:t>
                      </a:r>
                      <a:endParaRPr lang="pt-BR" sz="1200" dirty="0">
                        <a:solidFill>
                          <a:schemeClr val="tx1"/>
                        </a:solidFill>
                        <a:latin typeface="Trebuchet MS" panose="020B0603020202020204" pitchFamily="34" charset="0"/>
                      </a:endParaRPr>
                    </a:p>
                  </a:txBody>
                  <a:tcPr anchor="ctr"/>
                </a:tc>
                <a:extLst>
                  <a:ext uri="{0D108BD9-81ED-4DB2-BD59-A6C34878D82A}">
                    <a16:rowId xmlns:a16="http://schemas.microsoft.com/office/drawing/2014/main" val="1824054569"/>
                  </a:ext>
                </a:extLst>
              </a:tr>
              <a:tr h="383290">
                <a:tc>
                  <a:txBody>
                    <a:bodyPr/>
                    <a:lstStyle/>
                    <a:p>
                      <a:endParaRPr lang="pt-BR" sz="1200" dirty="0">
                        <a:solidFill>
                          <a:schemeClr val="tx1"/>
                        </a:solidFill>
                        <a:latin typeface="Trebuchet MS" panose="020B0603020202020204" pitchFamily="34" charset="0"/>
                      </a:endParaRPr>
                    </a:p>
                  </a:txBody>
                  <a:tcPr>
                    <a:solidFill>
                      <a:schemeClr val="bg1"/>
                    </a:solidFill>
                  </a:tcPr>
                </a:tc>
                <a:tc>
                  <a:txBody>
                    <a:bodyPr/>
                    <a:lstStyle/>
                    <a:p>
                      <a:pPr algn="ctr"/>
                      <a:endParaRPr lang="pt-BR" sz="1200" dirty="0">
                        <a:solidFill>
                          <a:schemeClr val="tx1"/>
                        </a:solidFill>
                        <a:latin typeface="Trebuchet MS" panose="020B0603020202020204" pitchFamily="34" charset="0"/>
                      </a:endParaRPr>
                    </a:p>
                  </a:txBody>
                  <a:tcPr anchor="ctr">
                    <a:solidFill>
                      <a:schemeClr val="bg1"/>
                    </a:solidFill>
                  </a:tcPr>
                </a:tc>
                <a:tc>
                  <a:txBody>
                    <a:bodyPr/>
                    <a:lstStyle/>
                    <a:p>
                      <a:endParaRPr lang="pt-BR" sz="1200" dirty="0">
                        <a:solidFill>
                          <a:schemeClr val="tx1"/>
                        </a:solidFill>
                        <a:latin typeface="Trebuchet MS" panose="020B0603020202020204" pitchFamily="34" charset="0"/>
                      </a:endParaRPr>
                    </a:p>
                  </a:txBody>
                  <a:tcPr>
                    <a:solidFill>
                      <a:schemeClr val="bg1"/>
                    </a:solidFill>
                  </a:tcPr>
                </a:tc>
                <a:tc>
                  <a:txBody>
                    <a:bodyPr/>
                    <a:lstStyle/>
                    <a:p>
                      <a:endParaRPr lang="pt-BR" sz="1200" dirty="0">
                        <a:solidFill>
                          <a:schemeClr val="tx1"/>
                        </a:solidFill>
                        <a:latin typeface="Trebuchet MS" panose="020B0603020202020204" pitchFamily="34" charset="0"/>
                      </a:endParaRPr>
                    </a:p>
                  </a:txBody>
                  <a:tcPr>
                    <a:solidFill>
                      <a:schemeClr val="bg1"/>
                    </a:solidFill>
                  </a:tcPr>
                </a:tc>
                <a:tc>
                  <a:txBody>
                    <a:bodyPr/>
                    <a:lstStyle/>
                    <a:p>
                      <a:pPr algn="r"/>
                      <a:endParaRPr lang="pt-BR" sz="1200" dirty="0">
                        <a:solidFill>
                          <a:schemeClr val="tx1"/>
                        </a:solidFill>
                        <a:latin typeface="Trebuchet MS" panose="020B0603020202020204" pitchFamily="34" charset="0"/>
                      </a:endParaRPr>
                    </a:p>
                  </a:txBody>
                  <a:tcPr>
                    <a:solidFill>
                      <a:schemeClr val="bg1"/>
                    </a:solidFill>
                  </a:tcPr>
                </a:tc>
                <a:extLst>
                  <a:ext uri="{0D108BD9-81ED-4DB2-BD59-A6C34878D82A}">
                    <a16:rowId xmlns:a16="http://schemas.microsoft.com/office/drawing/2014/main" val="2425401785"/>
                  </a:ext>
                </a:extLst>
              </a:tr>
              <a:tr h="524232">
                <a:tc rowSpan="3">
                  <a:txBody>
                    <a:bodyPr/>
                    <a:lstStyle/>
                    <a:p>
                      <a:r>
                        <a:rPr lang="pt-BR" sz="1200" dirty="0">
                          <a:latin typeface="Trebuchet MS" panose="020B0603020202020204" pitchFamily="34" charset="0"/>
                        </a:rPr>
                        <a:t>A500</a:t>
                      </a:r>
                      <a:endParaRPr lang="pt-BR" sz="1200" dirty="0">
                        <a:solidFill>
                          <a:schemeClr val="tx1"/>
                        </a:solidFill>
                        <a:latin typeface="Trebuchet MS" panose="020B0603020202020204" pitchFamily="34" charset="0"/>
                      </a:endParaRPr>
                    </a:p>
                  </a:txBody>
                  <a:tcPr anchor="ctr"/>
                </a:tc>
                <a:tc>
                  <a:txBody>
                    <a:bodyPr/>
                    <a:lstStyle/>
                    <a:p>
                      <a:pPr algn="ctr"/>
                      <a:r>
                        <a:rPr lang="pt-BR" sz="1200" dirty="0">
                          <a:latin typeface="Trebuchet MS" panose="020B0603020202020204" pitchFamily="34" charset="0"/>
                        </a:rPr>
                        <a:t>D</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213512011</a:t>
                      </a:r>
                      <a:r>
                        <a:rPr lang="pt-BR" sz="1200" dirty="0">
                          <a:solidFill>
                            <a:schemeClr val="accent2">
                              <a:lumMod val="75000"/>
                            </a:schemeClr>
                          </a:solidFill>
                          <a:latin typeface="Trebuchet MS" panose="020B0603020202020204" pitchFamily="34" charset="0"/>
                        </a:rPr>
                        <a:t>Y</a:t>
                      </a:r>
                    </a:p>
                  </a:txBody>
                  <a:tcPr anchor="ctr"/>
                </a:tc>
                <a:tc>
                  <a:txBody>
                    <a:bodyPr/>
                    <a:lstStyle/>
                    <a:p>
                      <a:r>
                        <a:rPr lang="pt-BR" sz="1200" dirty="0" err="1">
                          <a:latin typeface="Trebuchet MS" panose="020B0603020202020204" pitchFamily="34" charset="0"/>
                        </a:rPr>
                        <a:t>Interc</a:t>
                      </a:r>
                      <a:r>
                        <a:rPr lang="pt-BR" sz="1200" dirty="0">
                          <a:latin typeface="Trebuchet MS" panose="020B0603020202020204" pitchFamily="34" charset="0"/>
                        </a:rPr>
                        <a:t>. a Pagar Corresp. </a:t>
                      </a:r>
                      <a:r>
                        <a:rPr lang="pt-BR" sz="1200" dirty="0" err="1">
                          <a:latin typeface="Trebuchet MS" panose="020B0603020202020204" pitchFamily="34" charset="0"/>
                        </a:rPr>
                        <a:t>Transf</a:t>
                      </a:r>
                      <a:r>
                        <a:rPr lang="pt-BR" sz="1200" dirty="0">
                          <a:latin typeface="Trebuchet MS" panose="020B0603020202020204" pitchFamily="34" charset="0"/>
                        </a:rPr>
                        <a:t> –  Avisos</a:t>
                      </a:r>
                      <a:endParaRPr lang="pt-BR" sz="1200" dirty="0">
                        <a:solidFill>
                          <a:srgbClr val="FF0000"/>
                        </a:solidFill>
                        <a:latin typeface="Trebuchet MS" panose="020B0603020202020204" pitchFamily="34" charset="0"/>
                      </a:endParaRPr>
                    </a:p>
                  </a:txBody>
                  <a:tcPr anchor="ctr"/>
                </a:tc>
                <a:tc>
                  <a:txBody>
                    <a:bodyPr/>
                    <a:lstStyle/>
                    <a:p>
                      <a:pPr algn="r"/>
                      <a:r>
                        <a:rPr lang="pt-BR" sz="1200" dirty="0">
                          <a:latin typeface="Trebuchet MS" panose="020B0603020202020204" pitchFamily="34" charset="0"/>
                        </a:rPr>
                        <a:t>100,00</a:t>
                      </a:r>
                      <a:endParaRPr lang="pt-BR" sz="1200" dirty="0">
                        <a:solidFill>
                          <a:schemeClr val="tx1"/>
                        </a:solidFill>
                        <a:latin typeface="Trebuchet MS" panose="020B0603020202020204" pitchFamily="34" charset="0"/>
                      </a:endParaRPr>
                    </a:p>
                  </a:txBody>
                  <a:tcPr anchor="ctr"/>
                </a:tc>
                <a:extLst>
                  <a:ext uri="{0D108BD9-81ED-4DB2-BD59-A6C34878D82A}">
                    <a16:rowId xmlns:a16="http://schemas.microsoft.com/office/drawing/2014/main" val="3351416205"/>
                  </a:ext>
                </a:extLst>
              </a:tr>
              <a:tr h="480697">
                <a:tc vMerge="1">
                  <a:txBody>
                    <a:bodyPr/>
                    <a:lstStyle/>
                    <a:p>
                      <a:endParaRPr lang="pt-BR"/>
                    </a:p>
                  </a:txBody>
                  <a:tcPr/>
                </a:tc>
                <a:tc>
                  <a:txBody>
                    <a:bodyPr/>
                    <a:lstStyle/>
                    <a:p>
                      <a:pPr algn="ctr"/>
                      <a:r>
                        <a:rPr lang="pt-BR" sz="1200" dirty="0">
                          <a:latin typeface="Trebuchet MS" panose="020B0603020202020204" pitchFamily="34" charset="0"/>
                        </a:rPr>
                        <a:t>D</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31171X011</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 </a:t>
                      </a:r>
                      <a:r>
                        <a:rPr lang="pt-BR" sz="1200" dirty="0" err="1">
                          <a:latin typeface="Trebuchet MS" panose="020B0603020202020204" pitchFamily="34" charset="0"/>
                        </a:rPr>
                        <a:t>Correspons</a:t>
                      </a:r>
                      <a:r>
                        <a:rPr lang="pt-BR" sz="1200" dirty="0">
                          <a:latin typeface="Trebuchet MS" panose="020B0603020202020204" pitchFamily="34" charset="0"/>
                        </a:rPr>
                        <a:t>. Transferida</a:t>
                      </a:r>
                      <a:endParaRPr lang="pt-BR" sz="1200" dirty="0">
                        <a:solidFill>
                          <a:schemeClr val="tx1"/>
                        </a:solidFill>
                        <a:latin typeface="Trebuchet MS" panose="020B0603020202020204" pitchFamily="34" charset="0"/>
                      </a:endParaRPr>
                    </a:p>
                  </a:txBody>
                  <a:tcPr anchor="ctr"/>
                </a:tc>
                <a:tc>
                  <a:txBody>
                    <a:bodyPr/>
                    <a:lstStyle/>
                    <a:p>
                      <a:pPr algn="r"/>
                      <a:r>
                        <a:rPr lang="pt-BR" sz="1200" dirty="0">
                          <a:latin typeface="Trebuchet MS" panose="020B0603020202020204" pitchFamily="34" charset="0"/>
                        </a:rPr>
                        <a:t>5,00</a:t>
                      </a:r>
                      <a:endParaRPr lang="pt-BR" sz="1200" dirty="0">
                        <a:solidFill>
                          <a:schemeClr val="tx1"/>
                        </a:solidFill>
                        <a:latin typeface="Trebuchet MS" panose="020B0603020202020204" pitchFamily="34" charset="0"/>
                      </a:endParaRPr>
                    </a:p>
                  </a:txBody>
                  <a:tcPr anchor="ctr"/>
                </a:tc>
                <a:extLst>
                  <a:ext uri="{0D108BD9-81ED-4DB2-BD59-A6C34878D82A}">
                    <a16:rowId xmlns:a16="http://schemas.microsoft.com/office/drawing/2014/main" val="2783092197"/>
                  </a:ext>
                </a:extLst>
              </a:tr>
              <a:tr h="584470">
                <a:tc vMerge="1">
                  <a:txBody>
                    <a:bodyPr/>
                    <a:lstStyle/>
                    <a:p>
                      <a:endParaRPr lang="pt-BR" dirty="0"/>
                    </a:p>
                  </a:txBody>
                  <a:tcPr anchor="ctr"/>
                </a:tc>
                <a:tc>
                  <a:txBody>
                    <a:bodyPr/>
                    <a:lstStyle/>
                    <a:p>
                      <a:pPr algn="ctr"/>
                      <a:r>
                        <a:rPr lang="pt-BR" sz="1200" dirty="0">
                          <a:latin typeface="Trebuchet MS" panose="020B0603020202020204" pitchFamily="34" charset="0"/>
                        </a:rPr>
                        <a:t>C</a:t>
                      </a:r>
                      <a:endParaRPr lang="pt-BR" sz="1200" dirty="0">
                        <a:solidFill>
                          <a:schemeClr val="tx1"/>
                        </a:solidFill>
                        <a:latin typeface="Trebuchet MS" panose="020B0603020202020204" pitchFamily="34" charset="0"/>
                      </a:endParaRPr>
                    </a:p>
                  </a:txBody>
                  <a:tcPr anchor="ctr"/>
                </a:tc>
                <a:tc>
                  <a:txBody>
                    <a:bodyPr/>
                    <a:lstStyle/>
                    <a:p>
                      <a:r>
                        <a:rPr lang="pt-BR" sz="1200" dirty="0">
                          <a:latin typeface="Trebuchet MS" panose="020B0603020202020204" pitchFamily="34" charset="0"/>
                        </a:rPr>
                        <a:t>213512011</a:t>
                      </a:r>
                      <a:endParaRPr lang="pt-BR" sz="1200" dirty="0">
                        <a:solidFill>
                          <a:schemeClr val="tx1"/>
                        </a:solidFill>
                        <a:latin typeface="Trebuchet MS" panose="020B0603020202020204" pitchFamily="34" charset="0"/>
                      </a:endParaRPr>
                    </a:p>
                  </a:txBody>
                  <a:tcPr anchor="ctr"/>
                </a:tc>
                <a:tc>
                  <a:txBody>
                    <a:bodyPr/>
                    <a:lstStyle/>
                    <a:p>
                      <a:r>
                        <a:rPr lang="pt-BR" sz="1200" dirty="0" err="1">
                          <a:latin typeface="Trebuchet MS" panose="020B0603020202020204" pitchFamily="34" charset="0"/>
                        </a:rPr>
                        <a:t>Interc</a:t>
                      </a:r>
                      <a:r>
                        <a:rPr lang="pt-BR" sz="1200" dirty="0">
                          <a:latin typeface="Trebuchet MS" panose="020B0603020202020204" pitchFamily="34" charset="0"/>
                        </a:rPr>
                        <a:t>. a Pagar Corresp. </a:t>
                      </a:r>
                      <a:r>
                        <a:rPr lang="pt-BR" sz="1200" dirty="0" err="1">
                          <a:latin typeface="Trebuchet MS" panose="020B0603020202020204" pitchFamily="34" charset="0"/>
                        </a:rPr>
                        <a:t>Transf</a:t>
                      </a:r>
                      <a:r>
                        <a:rPr lang="pt-BR" sz="1200" dirty="0">
                          <a:latin typeface="Trebuchet MS" panose="020B0603020202020204" pitchFamily="34" charset="0"/>
                        </a:rPr>
                        <a:t>– Cobrança Definitiva</a:t>
                      </a:r>
                      <a:endParaRPr lang="pt-BR" sz="1200" dirty="0">
                        <a:solidFill>
                          <a:srgbClr val="FF0000"/>
                        </a:solidFill>
                        <a:latin typeface="Trebuchet MS" panose="020B0603020202020204" pitchFamily="34" charset="0"/>
                      </a:endParaRPr>
                    </a:p>
                  </a:txBody>
                  <a:tcPr anchor="ctr"/>
                </a:tc>
                <a:tc>
                  <a:txBody>
                    <a:bodyPr/>
                    <a:lstStyle/>
                    <a:p>
                      <a:pPr algn="r"/>
                      <a:endParaRPr lang="pt-BR" sz="1200" dirty="0">
                        <a:latin typeface="Trebuchet MS" panose="020B0603020202020204" pitchFamily="34" charset="0"/>
                      </a:endParaRPr>
                    </a:p>
                    <a:p>
                      <a:pPr algn="r"/>
                      <a:r>
                        <a:rPr lang="pt-BR" sz="1200" dirty="0">
                          <a:latin typeface="Trebuchet MS" panose="020B0603020202020204" pitchFamily="34" charset="0"/>
                        </a:rPr>
                        <a:t>105,00</a:t>
                      </a:r>
                      <a:endParaRPr lang="pt-BR" sz="1200" dirty="0">
                        <a:solidFill>
                          <a:schemeClr val="tx1"/>
                        </a:solidFill>
                        <a:latin typeface="Trebuchet MS" panose="020B0603020202020204" pitchFamily="34" charset="0"/>
                      </a:endParaRPr>
                    </a:p>
                  </a:txBody>
                  <a:tcPr/>
                </a:tc>
                <a:extLst>
                  <a:ext uri="{0D108BD9-81ED-4DB2-BD59-A6C34878D82A}">
                    <a16:rowId xmlns:a16="http://schemas.microsoft.com/office/drawing/2014/main" val="865235302"/>
                  </a:ext>
                </a:extLst>
              </a:tr>
            </a:tbl>
          </a:graphicData>
        </a:graphic>
      </p:graphicFrame>
      <p:graphicFrame>
        <p:nvGraphicFramePr>
          <p:cNvPr id="56" name="Tabela 55">
            <a:extLst>
              <a:ext uri="{FF2B5EF4-FFF2-40B4-BE49-F238E27FC236}">
                <a16:creationId xmlns:a16="http://schemas.microsoft.com/office/drawing/2014/main" id="{7577F746-837A-48B9-B769-D6E601DB9CB0}"/>
              </a:ext>
            </a:extLst>
          </p:cNvPr>
          <p:cNvGraphicFramePr>
            <a:graphicFrameLocks noGrp="1"/>
          </p:cNvGraphicFramePr>
          <p:nvPr>
            <p:extLst>
              <p:ext uri="{D42A27DB-BD31-4B8C-83A1-F6EECF244321}">
                <p14:modId xmlns:p14="http://schemas.microsoft.com/office/powerpoint/2010/main" val="2145080110"/>
              </p:ext>
            </p:extLst>
          </p:nvPr>
        </p:nvGraphicFramePr>
        <p:xfrm>
          <a:off x="6184776" y="2272445"/>
          <a:ext cx="5764629" cy="3339782"/>
        </p:xfrm>
        <a:graphic>
          <a:graphicData uri="http://schemas.openxmlformats.org/drawingml/2006/table">
            <a:tbl>
              <a:tblPr firstRow="1" bandRow="1">
                <a:tableStyleId>{21E4AEA4-8DFA-4A89-87EB-49C32662AFE0}</a:tableStyleId>
              </a:tblPr>
              <a:tblGrid>
                <a:gridCol w="523934">
                  <a:extLst>
                    <a:ext uri="{9D8B030D-6E8A-4147-A177-3AD203B41FA5}">
                      <a16:colId xmlns:a16="http://schemas.microsoft.com/office/drawing/2014/main" val="3298273545"/>
                    </a:ext>
                  </a:extLst>
                </a:gridCol>
                <a:gridCol w="307910">
                  <a:extLst>
                    <a:ext uri="{9D8B030D-6E8A-4147-A177-3AD203B41FA5}">
                      <a16:colId xmlns:a16="http://schemas.microsoft.com/office/drawing/2014/main" val="1352658055"/>
                    </a:ext>
                  </a:extLst>
                </a:gridCol>
                <a:gridCol w="1101013">
                  <a:extLst>
                    <a:ext uri="{9D8B030D-6E8A-4147-A177-3AD203B41FA5}">
                      <a16:colId xmlns:a16="http://schemas.microsoft.com/office/drawing/2014/main" val="4267768951"/>
                    </a:ext>
                  </a:extLst>
                </a:gridCol>
                <a:gridCol w="3107094">
                  <a:extLst>
                    <a:ext uri="{9D8B030D-6E8A-4147-A177-3AD203B41FA5}">
                      <a16:colId xmlns:a16="http://schemas.microsoft.com/office/drawing/2014/main" val="544608912"/>
                    </a:ext>
                  </a:extLst>
                </a:gridCol>
                <a:gridCol w="724678">
                  <a:extLst>
                    <a:ext uri="{9D8B030D-6E8A-4147-A177-3AD203B41FA5}">
                      <a16:colId xmlns:a16="http://schemas.microsoft.com/office/drawing/2014/main" val="2919319248"/>
                    </a:ext>
                  </a:extLst>
                </a:gridCol>
              </a:tblGrid>
              <a:tr h="292746">
                <a:tc gridSpan="5">
                  <a:txBody>
                    <a:bodyPr/>
                    <a:lstStyle/>
                    <a:p>
                      <a:pPr algn="ctr"/>
                      <a:r>
                        <a:rPr lang="pt-BR" sz="1100" dirty="0"/>
                        <a:t>UNIMED DESTINO “B”</a:t>
                      </a:r>
                    </a:p>
                  </a:txBody>
                  <a:tcPr>
                    <a:solidFill>
                      <a:srgbClr val="00995D"/>
                    </a:solidFill>
                  </a:tcPr>
                </a:tc>
                <a:tc hMerge="1">
                  <a:txBody>
                    <a:bodyPr/>
                    <a:lstStyle/>
                    <a:p>
                      <a:endParaRPr lang="pt-BR"/>
                    </a:p>
                  </a:txBody>
                  <a:tcPr/>
                </a:tc>
                <a:tc hMerge="1">
                  <a:txBody>
                    <a:bodyPr/>
                    <a:lstStyle/>
                    <a:p>
                      <a:endParaRPr lang="pt-BR" dirty="0"/>
                    </a:p>
                  </a:txBody>
                  <a:tcPr/>
                </a:tc>
                <a:tc hMerge="1">
                  <a:txBody>
                    <a:bodyPr/>
                    <a:lstStyle/>
                    <a:p>
                      <a:pPr algn="ctr"/>
                      <a:endParaRPr lang="pt-BR" dirty="0"/>
                    </a:p>
                  </a:txBody>
                  <a:tcPr/>
                </a:tc>
                <a:tc hMerge="1">
                  <a:txBody>
                    <a:bodyPr/>
                    <a:lstStyle/>
                    <a:p>
                      <a:pPr algn="ctr"/>
                      <a:endParaRPr lang="pt-BR" dirty="0"/>
                    </a:p>
                  </a:txBody>
                  <a:tcPr/>
                </a:tc>
                <a:extLst>
                  <a:ext uri="{0D108BD9-81ED-4DB2-BD59-A6C34878D82A}">
                    <a16:rowId xmlns:a16="http://schemas.microsoft.com/office/drawing/2014/main" val="672139523"/>
                  </a:ext>
                </a:extLst>
              </a:tr>
              <a:tr h="535573">
                <a:tc rowSpan="2">
                  <a:txBody>
                    <a:bodyPr/>
                    <a:lstStyle/>
                    <a:p>
                      <a:r>
                        <a:rPr lang="pt-BR" sz="1200" dirty="0">
                          <a:latin typeface="Trebuchet MS" panose="020B0603020202020204" pitchFamily="34" charset="0"/>
                        </a:rPr>
                        <a:t>A520</a:t>
                      </a:r>
                      <a:endParaRPr lang="pt-BR" sz="1200" dirty="0">
                        <a:solidFill>
                          <a:schemeClr val="tx1"/>
                        </a:solidFill>
                        <a:latin typeface="Trebuchet MS" panose="020B0603020202020204" pitchFamily="34" charset="0"/>
                      </a:endParaRPr>
                    </a:p>
                  </a:txBody>
                  <a:tcPr anchor="ctr">
                    <a:solidFill>
                      <a:schemeClr val="accent6">
                        <a:lumMod val="60000"/>
                        <a:lumOff val="40000"/>
                      </a:schemeClr>
                    </a:solidFill>
                  </a:tcPr>
                </a:tc>
                <a:tc>
                  <a:txBody>
                    <a:bodyPr/>
                    <a:lstStyle/>
                    <a:p>
                      <a:pPr algn="ctr"/>
                      <a:r>
                        <a:rPr lang="pt-BR" sz="1200" dirty="0">
                          <a:latin typeface="Trebuchet MS" panose="020B0603020202020204" pitchFamily="34" charset="0"/>
                        </a:rPr>
                        <a:t>D</a:t>
                      </a:r>
                      <a:endParaRPr lang="pt-BR" sz="1200" dirty="0">
                        <a:solidFill>
                          <a:schemeClr val="tx1"/>
                        </a:solidFill>
                        <a:latin typeface="Trebuchet MS" panose="020B0603020202020204" pitchFamily="34" charset="0"/>
                      </a:endParaRPr>
                    </a:p>
                  </a:txBody>
                  <a:tcPr anchor="ctr">
                    <a:solidFill>
                      <a:schemeClr val="accent6">
                        <a:lumMod val="60000"/>
                        <a:lumOff val="4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123412011</a:t>
                      </a:r>
                      <a:r>
                        <a:rPr lang="pt-BR" sz="1200" kern="1200" dirty="0">
                          <a:solidFill>
                            <a:schemeClr val="accent2">
                              <a:lumMod val="75000"/>
                            </a:schemeClr>
                          </a:solidFill>
                          <a:latin typeface="Trebuchet MS" panose="020B0603020202020204" pitchFamily="34" charset="0"/>
                          <a:ea typeface="+mn-ea"/>
                          <a:cs typeface="+mn-cs"/>
                        </a:rPr>
                        <a:t>K</a:t>
                      </a:r>
                    </a:p>
                  </a:txBody>
                  <a:tcPr anchor="ctr">
                    <a:solidFill>
                      <a:schemeClr val="accent6">
                        <a:lumMod val="60000"/>
                        <a:lumOff val="40000"/>
                      </a:schemeClr>
                    </a:solidFill>
                  </a:tcPr>
                </a:tc>
                <a:tc>
                  <a:txBody>
                    <a:bodyPr/>
                    <a:lstStyle/>
                    <a:p>
                      <a:pPr marL="0" algn="l" defTabSz="685800" rtl="0" eaLnBrk="1" latinLnBrk="0" hangingPunct="1"/>
                      <a:r>
                        <a:rPr lang="pt-BR" sz="1200" kern="1200" dirty="0" err="1">
                          <a:solidFill>
                            <a:schemeClr val="dk1"/>
                          </a:solidFill>
                          <a:latin typeface="Trebuchet MS" panose="020B0603020202020204" pitchFamily="34" charset="0"/>
                          <a:ea typeface="+mn-ea"/>
                          <a:cs typeface="+mn-cs"/>
                        </a:rPr>
                        <a:t>Contraprest</a:t>
                      </a:r>
                      <a:r>
                        <a:rPr lang="pt-BR" sz="1200" kern="1200" dirty="0">
                          <a:solidFill>
                            <a:schemeClr val="dk1"/>
                          </a:solidFill>
                          <a:latin typeface="Trebuchet MS" panose="020B0603020202020204" pitchFamily="34" charset="0"/>
                          <a:ea typeface="+mn-ea"/>
                          <a:cs typeface="+mn-cs"/>
                        </a:rPr>
                        <a:t>.  </a:t>
                      </a:r>
                      <a:r>
                        <a:rPr lang="pt-BR" sz="1200" kern="1200" dirty="0" err="1">
                          <a:solidFill>
                            <a:schemeClr val="dk1"/>
                          </a:solidFill>
                          <a:latin typeface="Trebuchet MS" panose="020B0603020202020204" pitchFamily="34" charset="0"/>
                          <a:ea typeface="+mn-ea"/>
                          <a:cs typeface="+mn-cs"/>
                        </a:rPr>
                        <a:t>Correspons</a:t>
                      </a:r>
                      <a:r>
                        <a:rPr lang="pt-BR" sz="1200" kern="1200" dirty="0">
                          <a:solidFill>
                            <a:schemeClr val="dk1"/>
                          </a:solidFill>
                          <a:latin typeface="Trebuchet MS" panose="020B0603020202020204" pitchFamily="34" charset="0"/>
                          <a:ea typeface="+mn-ea"/>
                          <a:cs typeface="+mn-cs"/>
                        </a:rPr>
                        <a:t>. Assumida - Aviso</a:t>
                      </a:r>
                    </a:p>
                  </a:txBody>
                  <a:tcPr anchor="ctr">
                    <a:solidFill>
                      <a:schemeClr val="accent6">
                        <a:lumMod val="60000"/>
                        <a:lumOff val="40000"/>
                      </a:schemeClr>
                    </a:solidFill>
                  </a:tcPr>
                </a:tc>
                <a:tc>
                  <a:txBody>
                    <a:bodyPr/>
                    <a:lstStyle/>
                    <a:p>
                      <a:pPr marL="0" algn="r" defTabSz="685800" rtl="0" eaLnBrk="1" latinLnBrk="0" hangingPunct="1"/>
                      <a:r>
                        <a:rPr lang="pt-BR" sz="1200" kern="1200" dirty="0">
                          <a:solidFill>
                            <a:schemeClr val="dk1"/>
                          </a:solidFill>
                          <a:latin typeface="Trebuchet MS" panose="020B0603020202020204" pitchFamily="34" charset="0"/>
                          <a:ea typeface="+mn-ea"/>
                          <a:cs typeface="+mn-cs"/>
                        </a:rPr>
                        <a:t>100,00</a:t>
                      </a:r>
                    </a:p>
                  </a:txBody>
                  <a:tcPr anchor="ctr">
                    <a:solidFill>
                      <a:schemeClr val="accent6">
                        <a:lumMod val="60000"/>
                        <a:lumOff val="40000"/>
                      </a:schemeClr>
                    </a:solidFill>
                  </a:tcPr>
                </a:tc>
                <a:extLst>
                  <a:ext uri="{0D108BD9-81ED-4DB2-BD59-A6C34878D82A}">
                    <a16:rowId xmlns:a16="http://schemas.microsoft.com/office/drawing/2014/main" val="2741412203"/>
                  </a:ext>
                </a:extLst>
              </a:tr>
              <a:tr h="535573">
                <a:tc vMerge="1">
                  <a:txBody>
                    <a:bodyPr/>
                    <a:lstStyle/>
                    <a:p>
                      <a:endParaRPr lang="pt-BR" dirty="0"/>
                    </a:p>
                  </a:txBody>
                  <a:tcPr/>
                </a:tc>
                <a:tc>
                  <a:txBody>
                    <a:bodyPr/>
                    <a:lstStyle/>
                    <a:p>
                      <a:pPr algn="ctr"/>
                      <a:r>
                        <a:rPr lang="pt-BR" sz="1200" dirty="0">
                          <a:latin typeface="Trebuchet MS" panose="020B0603020202020204" pitchFamily="34" charset="0"/>
                        </a:rPr>
                        <a:t>C</a:t>
                      </a:r>
                      <a:endParaRPr lang="pt-BR" sz="1200" dirty="0">
                        <a:solidFill>
                          <a:schemeClr val="tx1"/>
                        </a:solidFill>
                        <a:latin typeface="Trebuchet MS" panose="020B0603020202020204" pitchFamily="34" charset="0"/>
                      </a:endParaRPr>
                    </a:p>
                  </a:txBody>
                  <a:tcPr anchor="ctr">
                    <a:solidFill>
                      <a:schemeClr val="accent6">
                        <a:lumMod val="20000"/>
                        <a:lumOff val="8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3111120X6</a:t>
                      </a:r>
                    </a:p>
                  </a:txBody>
                  <a:tcPr anchor="ctr">
                    <a:solidFill>
                      <a:schemeClr val="accent6">
                        <a:lumMod val="20000"/>
                        <a:lumOff val="8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Corresponsabilidade Assumida</a:t>
                      </a:r>
                    </a:p>
                  </a:txBody>
                  <a:tcPr anchor="ctr">
                    <a:solidFill>
                      <a:schemeClr val="accent6">
                        <a:lumMod val="20000"/>
                        <a:lumOff val="80000"/>
                      </a:schemeClr>
                    </a:solidFill>
                  </a:tcPr>
                </a:tc>
                <a:tc>
                  <a:txBody>
                    <a:bodyPr/>
                    <a:lstStyle/>
                    <a:p>
                      <a:pPr marL="0" algn="r" defTabSz="685800" rtl="0" eaLnBrk="1" latinLnBrk="0" hangingPunct="1"/>
                      <a:r>
                        <a:rPr lang="pt-BR" sz="1200" kern="1200" dirty="0">
                          <a:solidFill>
                            <a:schemeClr val="dk1"/>
                          </a:solidFill>
                          <a:latin typeface="Trebuchet MS" panose="020B0603020202020204" pitchFamily="34" charset="0"/>
                          <a:ea typeface="+mn-ea"/>
                          <a:cs typeface="+mn-cs"/>
                        </a:rPr>
                        <a:t>100,00</a:t>
                      </a:r>
                    </a:p>
                  </a:txBody>
                  <a:tcPr anchor="ctr">
                    <a:solidFill>
                      <a:schemeClr val="accent6">
                        <a:lumMod val="20000"/>
                        <a:lumOff val="80000"/>
                      </a:schemeClr>
                    </a:solidFill>
                  </a:tcPr>
                </a:tc>
                <a:extLst>
                  <a:ext uri="{0D108BD9-81ED-4DB2-BD59-A6C34878D82A}">
                    <a16:rowId xmlns:a16="http://schemas.microsoft.com/office/drawing/2014/main" val="1824054569"/>
                  </a:ext>
                </a:extLst>
              </a:tr>
              <a:tr h="369171">
                <a:tc>
                  <a:txBody>
                    <a:bodyPr/>
                    <a:lstStyle/>
                    <a:p>
                      <a:endParaRPr lang="pt-BR" sz="1200" dirty="0">
                        <a:solidFill>
                          <a:schemeClr val="tx1"/>
                        </a:solidFill>
                        <a:latin typeface="Trebuchet MS" panose="020B0603020202020204" pitchFamily="34" charset="0"/>
                      </a:endParaRPr>
                    </a:p>
                  </a:txBody>
                  <a:tcPr>
                    <a:solidFill>
                      <a:schemeClr val="bg1"/>
                    </a:solidFill>
                  </a:tcPr>
                </a:tc>
                <a:tc>
                  <a:txBody>
                    <a:bodyPr/>
                    <a:lstStyle/>
                    <a:p>
                      <a:pPr algn="ctr"/>
                      <a:endParaRPr lang="pt-BR" sz="1200" dirty="0">
                        <a:solidFill>
                          <a:schemeClr val="tx1"/>
                        </a:solidFill>
                        <a:latin typeface="Trebuchet MS" panose="020B0603020202020204" pitchFamily="34" charset="0"/>
                      </a:endParaRPr>
                    </a:p>
                  </a:txBody>
                  <a:tcPr anchor="ctr">
                    <a:solidFill>
                      <a:schemeClr val="bg1"/>
                    </a:solidFill>
                  </a:tcPr>
                </a:tc>
                <a:tc>
                  <a:txBody>
                    <a:bodyPr/>
                    <a:lstStyle/>
                    <a:p>
                      <a:pPr marL="0" algn="l" defTabSz="685800" rtl="0" eaLnBrk="1" latinLnBrk="0" hangingPunct="1"/>
                      <a:endParaRPr lang="pt-BR" sz="1200" kern="1200" dirty="0">
                        <a:solidFill>
                          <a:schemeClr val="dk1"/>
                        </a:solidFill>
                        <a:latin typeface="Trebuchet MS" panose="020B0603020202020204" pitchFamily="34" charset="0"/>
                        <a:ea typeface="+mn-ea"/>
                        <a:cs typeface="+mn-cs"/>
                      </a:endParaRPr>
                    </a:p>
                  </a:txBody>
                  <a:tcPr>
                    <a:solidFill>
                      <a:schemeClr val="bg1"/>
                    </a:solidFill>
                  </a:tcPr>
                </a:tc>
                <a:tc>
                  <a:txBody>
                    <a:bodyPr/>
                    <a:lstStyle/>
                    <a:p>
                      <a:pPr marL="0" algn="l" defTabSz="685800" rtl="0" eaLnBrk="1" latinLnBrk="0" hangingPunct="1"/>
                      <a:endParaRPr lang="pt-BR" sz="1200" kern="1200" dirty="0">
                        <a:solidFill>
                          <a:schemeClr val="dk1"/>
                        </a:solidFill>
                        <a:latin typeface="Trebuchet MS" panose="020B0603020202020204" pitchFamily="34" charset="0"/>
                        <a:ea typeface="+mn-ea"/>
                        <a:cs typeface="+mn-cs"/>
                      </a:endParaRPr>
                    </a:p>
                  </a:txBody>
                  <a:tcPr>
                    <a:solidFill>
                      <a:schemeClr val="bg1"/>
                    </a:solidFill>
                  </a:tcPr>
                </a:tc>
                <a:tc>
                  <a:txBody>
                    <a:bodyPr/>
                    <a:lstStyle/>
                    <a:p>
                      <a:pPr marL="0" algn="r" defTabSz="685800" rtl="0" eaLnBrk="1" latinLnBrk="0" hangingPunct="1"/>
                      <a:endParaRPr lang="pt-BR" sz="1200" kern="1200" dirty="0">
                        <a:solidFill>
                          <a:schemeClr val="dk1"/>
                        </a:solidFill>
                        <a:latin typeface="Trebuchet MS" panose="020B0603020202020204" pitchFamily="34" charset="0"/>
                        <a:ea typeface="+mn-ea"/>
                        <a:cs typeface="+mn-cs"/>
                      </a:endParaRPr>
                    </a:p>
                  </a:txBody>
                  <a:tcPr>
                    <a:solidFill>
                      <a:schemeClr val="bg1"/>
                    </a:solidFill>
                  </a:tcPr>
                </a:tc>
                <a:extLst>
                  <a:ext uri="{0D108BD9-81ED-4DB2-BD59-A6C34878D82A}">
                    <a16:rowId xmlns:a16="http://schemas.microsoft.com/office/drawing/2014/main" val="2425401785"/>
                  </a:ext>
                </a:extLst>
              </a:tr>
              <a:tr h="535573">
                <a:tc rowSpan="3">
                  <a:txBody>
                    <a:bodyPr/>
                    <a:lstStyle/>
                    <a:p>
                      <a:r>
                        <a:rPr lang="pt-BR" sz="1200" dirty="0">
                          <a:latin typeface="Trebuchet MS" panose="020B0603020202020204" pitchFamily="34" charset="0"/>
                        </a:rPr>
                        <a:t>A500</a:t>
                      </a:r>
                      <a:endParaRPr lang="pt-BR" sz="1200" dirty="0">
                        <a:solidFill>
                          <a:schemeClr val="tx1"/>
                        </a:solidFill>
                        <a:latin typeface="Trebuchet MS" panose="020B0603020202020204" pitchFamily="34" charset="0"/>
                      </a:endParaRPr>
                    </a:p>
                  </a:txBody>
                  <a:tcPr anchor="ctr">
                    <a:solidFill>
                      <a:schemeClr val="accent6">
                        <a:lumMod val="20000"/>
                        <a:lumOff val="80000"/>
                      </a:schemeClr>
                    </a:solidFill>
                  </a:tcPr>
                </a:tc>
                <a:tc>
                  <a:txBody>
                    <a:bodyPr/>
                    <a:lstStyle/>
                    <a:p>
                      <a:pPr algn="ctr"/>
                      <a:r>
                        <a:rPr lang="pt-BR" sz="1200" dirty="0">
                          <a:latin typeface="Trebuchet MS" panose="020B0603020202020204" pitchFamily="34" charset="0"/>
                        </a:rPr>
                        <a:t>D</a:t>
                      </a:r>
                      <a:endParaRPr lang="pt-BR" sz="1200" dirty="0">
                        <a:solidFill>
                          <a:schemeClr val="tx1"/>
                        </a:solidFill>
                        <a:latin typeface="Trebuchet MS" panose="020B0603020202020204" pitchFamily="34" charset="0"/>
                      </a:endParaRPr>
                    </a:p>
                  </a:txBody>
                  <a:tcPr anchor="ctr">
                    <a:solidFill>
                      <a:schemeClr val="accent6">
                        <a:lumMod val="20000"/>
                        <a:lumOff val="8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123412011</a:t>
                      </a:r>
                    </a:p>
                  </a:txBody>
                  <a:tcPr anchor="ctr">
                    <a:solidFill>
                      <a:schemeClr val="accent6">
                        <a:lumMod val="20000"/>
                        <a:lumOff val="80000"/>
                      </a:schemeClr>
                    </a:solidFill>
                  </a:tcPr>
                </a:tc>
                <a:tc>
                  <a:txBody>
                    <a:bodyPr/>
                    <a:lstStyle/>
                    <a:p>
                      <a:pPr marL="0" algn="l" defTabSz="685800" rtl="0" eaLnBrk="1" latinLnBrk="0" hangingPunct="1"/>
                      <a:r>
                        <a:rPr lang="pt-BR" sz="1200" kern="1200" dirty="0" err="1">
                          <a:solidFill>
                            <a:schemeClr val="dk1"/>
                          </a:solidFill>
                          <a:latin typeface="Trebuchet MS" panose="020B0603020202020204" pitchFamily="34" charset="0"/>
                          <a:ea typeface="+mn-ea"/>
                          <a:cs typeface="+mn-cs"/>
                        </a:rPr>
                        <a:t>Contraprest</a:t>
                      </a:r>
                      <a:r>
                        <a:rPr lang="pt-BR" sz="1200" kern="1200" dirty="0">
                          <a:solidFill>
                            <a:schemeClr val="dk1"/>
                          </a:solidFill>
                          <a:latin typeface="Trebuchet MS" panose="020B0603020202020204" pitchFamily="34" charset="0"/>
                          <a:ea typeface="+mn-ea"/>
                          <a:cs typeface="+mn-cs"/>
                        </a:rPr>
                        <a:t>.  </a:t>
                      </a:r>
                      <a:r>
                        <a:rPr lang="pt-BR" sz="1200" kern="1200" dirty="0" err="1">
                          <a:solidFill>
                            <a:schemeClr val="dk1"/>
                          </a:solidFill>
                          <a:latin typeface="Trebuchet MS" panose="020B0603020202020204" pitchFamily="34" charset="0"/>
                          <a:ea typeface="+mn-ea"/>
                          <a:cs typeface="+mn-cs"/>
                        </a:rPr>
                        <a:t>Correspons</a:t>
                      </a:r>
                      <a:r>
                        <a:rPr lang="pt-BR" sz="1200" kern="1200" dirty="0">
                          <a:solidFill>
                            <a:schemeClr val="dk1"/>
                          </a:solidFill>
                          <a:latin typeface="Trebuchet MS" panose="020B0603020202020204" pitchFamily="34" charset="0"/>
                          <a:ea typeface="+mn-ea"/>
                          <a:cs typeface="+mn-cs"/>
                        </a:rPr>
                        <a:t>. Assumida – Cobrança Fat.</a:t>
                      </a:r>
                    </a:p>
                  </a:txBody>
                  <a:tcPr anchor="ctr">
                    <a:solidFill>
                      <a:schemeClr val="accent6">
                        <a:lumMod val="20000"/>
                        <a:lumOff val="80000"/>
                      </a:schemeClr>
                    </a:solidFill>
                  </a:tcPr>
                </a:tc>
                <a:tc>
                  <a:txBody>
                    <a:bodyPr/>
                    <a:lstStyle/>
                    <a:p>
                      <a:pPr marL="0" algn="r" defTabSz="685800" rtl="0" eaLnBrk="1" latinLnBrk="0" hangingPunct="1"/>
                      <a:r>
                        <a:rPr lang="pt-BR" sz="1200" kern="1200" dirty="0">
                          <a:solidFill>
                            <a:schemeClr val="dk1"/>
                          </a:solidFill>
                          <a:latin typeface="Trebuchet MS" panose="020B0603020202020204" pitchFamily="34" charset="0"/>
                          <a:ea typeface="+mn-ea"/>
                          <a:cs typeface="+mn-cs"/>
                        </a:rPr>
                        <a:t>105,00</a:t>
                      </a:r>
                    </a:p>
                  </a:txBody>
                  <a:tcPr anchor="ctr">
                    <a:solidFill>
                      <a:schemeClr val="accent6">
                        <a:lumMod val="20000"/>
                        <a:lumOff val="80000"/>
                      </a:schemeClr>
                    </a:solidFill>
                  </a:tcPr>
                </a:tc>
                <a:extLst>
                  <a:ext uri="{0D108BD9-81ED-4DB2-BD59-A6C34878D82A}">
                    <a16:rowId xmlns:a16="http://schemas.microsoft.com/office/drawing/2014/main" val="3351416205"/>
                  </a:ext>
                </a:extLst>
              </a:tr>
              <a:tr h="535573">
                <a:tc vMerge="1">
                  <a:txBody>
                    <a:bodyPr/>
                    <a:lstStyle/>
                    <a:p>
                      <a:endParaRPr lang="pt-BR" dirty="0"/>
                    </a:p>
                  </a:txBody>
                  <a:tcPr/>
                </a:tc>
                <a:tc>
                  <a:txBody>
                    <a:bodyPr/>
                    <a:lstStyle/>
                    <a:p>
                      <a:pPr algn="ctr"/>
                      <a:r>
                        <a:rPr lang="pt-BR" sz="1200" dirty="0">
                          <a:solidFill>
                            <a:schemeClr val="tx1"/>
                          </a:solidFill>
                          <a:latin typeface="Trebuchet MS" panose="020B0603020202020204" pitchFamily="34" charset="0"/>
                        </a:rPr>
                        <a:t>C</a:t>
                      </a:r>
                    </a:p>
                  </a:txBody>
                  <a:tcPr anchor="ctr">
                    <a:solidFill>
                      <a:schemeClr val="accent6">
                        <a:lumMod val="60000"/>
                        <a:lumOff val="4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123412011</a:t>
                      </a:r>
                      <a:r>
                        <a:rPr lang="pt-BR" sz="1200" kern="1200" dirty="0">
                          <a:solidFill>
                            <a:schemeClr val="accent2">
                              <a:lumMod val="75000"/>
                            </a:schemeClr>
                          </a:solidFill>
                          <a:latin typeface="Trebuchet MS" panose="020B0603020202020204" pitchFamily="34" charset="0"/>
                          <a:ea typeface="+mn-ea"/>
                          <a:cs typeface="+mn-cs"/>
                        </a:rPr>
                        <a:t>K</a:t>
                      </a:r>
                    </a:p>
                  </a:txBody>
                  <a:tcPr anchor="ctr">
                    <a:solidFill>
                      <a:schemeClr val="accent6">
                        <a:lumMod val="60000"/>
                        <a:lumOff val="40000"/>
                      </a:schemeClr>
                    </a:solidFill>
                  </a:tcPr>
                </a:tc>
                <a:tc>
                  <a:txBody>
                    <a:bodyPr/>
                    <a:lstStyle/>
                    <a:p>
                      <a:pPr marL="0" algn="l" defTabSz="685800" rtl="0" eaLnBrk="1" latinLnBrk="0" hangingPunct="1"/>
                      <a:r>
                        <a:rPr lang="pt-BR" sz="1200" kern="1200" dirty="0" err="1">
                          <a:solidFill>
                            <a:schemeClr val="dk1"/>
                          </a:solidFill>
                          <a:latin typeface="Trebuchet MS" panose="020B0603020202020204" pitchFamily="34" charset="0"/>
                          <a:ea typeface="+mn-ea"/>
                          <a:cs typeface="+mn-cs"/>
                        </a:rPr>
                        <a:t>Contraprest</a:t>
                      </a:r>
                      <a:r>
                        <a:rPr lang="pt-BR" sz="1200" kern="1200" dirty="0">
                          <a:solidFill>
                            <a:schemeClr val="dk1"/>
                          </a:solidFill>
                          <a:latin typeface="Trebuchet MS" panose="020B0603020202020204" pitchFamily="34" charset="0"/>
                          <a:ea typeface="+mn-ea"/>
                          <a:cs typeface="+mn-cs"/>
                        </a:rPr>
                        <a:t>.  </a:t>
                      </a:r>
                      <a:r>
                        <a:rPr lang="pt-BR" sz="1200" kern="1200" dirty="0" err="1">
                          <a:solidFill>
                            <a:schemeClr val="dk1"/>
                          </a:solidFill>
                          <a:latin typeface="Trebuchet MS" panose="020B0603020202020204" pitchFamily="34" charset="0"/>
                          <a:ea typeface="+mn-ea"/>
                          <a:cs typeface="+mn-cs"/>
                        </a:rPr>
                        <a:t>Correspons</a:t>
                      </a:r>
                      <a:r>
                        <a:rPr lang="pt-BR" sz="1200" kern="1200" dirty="0">
                          <a:solidFill>
                            <a:schemeClr val="dk1"/>
                          </a:solidFill>
                          <a:latin typeface="Trebuchet MS" panose="020B0603020202020204" pitchFamily="34" charset="0"/>
                          <a:ea typeface="+mn-ea"/>
                          <a:cs typeface="+mn-cs"/>
                        </a:rPr>
                        <a:t>. Assumida - Aviso</a:t>
                      </a:r>
                    </a:p>
                  </a:txBody>
                  <a:tcPr anchor="ctr">
                    <a:solidFill>
                      <a:schemeClr val="accent6">
                        <a:lumMod val="60000"/>
                        <a:lumOff val="40000"/>
                      </a:schemeClr>
                    </a:solidFill>
                  </a:tcPr>
                </a:tc>
                <a:tc>
                  <a:txBody>
                    <a:bodyPr/>
                    <a:lstStyle/>
                    <a:p>
                      <a:pPr marL="0" algn="r" defTabSz="685800" rtl="0" eaLnBrk="1" latinLnBrk="0" hangingPunct="1"/>
                      <a:r>
                        <a:rPr lang="pt-BR" sz="1200" kern="1200" dirty="0">
                          <a:solidFill>
                            <a:schemeClr val="dk1"/>
                          </a:solidFill>
                          <a:latin typeface="Trebuchet MS" panose="020B0603020202020204" pitchFamily="34" charset="0"/>
                          <a:ea typeface="+mn-ea"/>
                          <a:cs typeface="+mn-cs"/>
                        </a:rPr>
                        <a:t>100,00</a:t>
                      </a:r>
                    </a:p>
                  </a:txBody>
                  <a:tcPr anchor="ctr">
                    <a:solidFill>
                      <a:schemeClr val="accent6">
                        <a:lumMod val="60000"/>
                        <a:lumOff val="40000"/>
                      </a:schemeClr>
                    </a:solidFill>
                  </a:tcPr>
                </a:tc>
                <a:extLst>
                  <a:ext uri="{0D108BD9-81ED-4DB2-BD59-A6C34878D82A}">
                    <a16:rowId xmlns:a16="http://schemas.microsoft.com/office/drawing/2014/main" val="2479026271"/>
                  </a:ext>
                </a:extLst>
              </a:tr>
              <a:tr h="535573">
                <a:tc vMerge="1">
                  <a:txBody>
                    <a:bodyPr/>
                    <a:lstStyle/>
                    <a:p>
                      <a:endParaRPr lang="pt-BR" dirty="0"/>
                    </a:p>
                  </a:txBody>
                  <a:tcPr anchor="ctr"/>
                </a:tc>
                <a:tc>
                  <a:txBody>
                    <a:bodyPr/>
                    <a:lstStyle/>
                    <a:p>
                      <a:pPr algn="ctr"/>
                      <a:r>
                        <a:rPr lang="pt-BR" sz="1200" dirty="0">
                          <a:latin typeface="Trebuchet MS" panose="020B0603020202020204" pitchFamily="34" charset="0"/>
                        </a:rPr>
                        <a:t>C</a:t>
                      </a:r>
                      <a:endParaRPr lang="pt-BR" sz="1200" dirty="0">
                        <a:solidFill>
                          <a:schemeClr val="tx1"/>
                        </a:solidFill>
                        <a:latin typeface="Trebuchet MS" panose="020B0603020202020204" pitchFamily="34" charset="0"/>
                      </a:endParaRPr>
                    </a:p>
                  </a:txBody>
                  <a:tcPr anchor="ctr">
                    <a:solidFill>
                      <a:schemeClr val="accent6">
                        <a:lumMod val="20000"/>
                        <a:lumOff val="8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3111120X6</a:t>
                      </a:r>
                    </a:p>
                  </a:txBody>
                  <a:tcPr anchor="ctr">
                    <a:solidFill>
                      <a:schemeClr val="accent6">
                        <a:lumMod val="20000"/>
                        <a:lumOff val="80000"/>
                      </a:schemeClr>
                    </a:solidFill>
                  </a:tcPr>
                </a:tc>
                <a:tc>
                  <a:txBody>
                    <a:bodyPr/>
                    <a:lstStyle/>
                    <a:p>
                      <a:pPr marL="0" algn="l" defTabSz="685800" rtl="0" eaLnBrk="1" latinLnBrk="0" hangingPunct="1"/>
                      <a:r>
                        <a:rPr lang="pt-BR" sz="1200" kern="1200" dirty="0">
                          <a:solidFill>
                            <a:schemeClr val="dk1"/>
                          </a:solidFill>
                          <a:latin typeface="Trebuchet MS" panose="020B0603020202020204" pitchFamily="34" charset="0"/>
                          <a:ea typeface="+mn-ea"/>
                          <a:cs typeface="+mn-cs"/>
                        </a:rPr>
                        <a:t>Corresponsabilidade Assumida</a:t>
                      </a:r>
                    </a:p>
                  </a:txBody>
                  <a:tcPr anchor="ctr">
                    <a:solidFill>
                      <a:schemeClr val="accent6">
                        <a:lumMod val="20000"/>
                        <a:lumOff val="80000"/>
                      </a:schemeClr>
                    </a:solidFill>
                  </a:tcPr>
                </a:tc>
                <a:tc>
                  <a:txBody>
                    <a:bodyPr/>
                    <a:lstStyle/>
                    <a:p>
                      <a:pPr marL="0" algn="r" defTabSz="685800" rtl="0" eaLnBrk="1" latinLnBrk="0" hangingPunct="1"/>
                      <a:r>
                        <a:rPr lang="pt-BR" sz="1200" kern="1200" dirty="0">
                          <a:solidFill>
                            <a:schemeClr val="dk1"/>
                          </a:solidFill>
                          <a:latin typeface="Trebuchet MS" panose="020B0603020202020204" pitchFamily="34" charset="0"/>
                          <a:ea typeface="+mn-ea"/>
                          <a:cs typeface="+mn-cs"/>
                        </a:rPr>
                        <a:t>5,00</a:t>
                      </a:r>
                    </a:p>
                  </a:txBody>
                  <a:tcPr>
                    <a:solidFill>
                      <a:schemeClr val="accent6">
                        <a:lumMod val="20000"/>
                        <a:lumOff val="80000"/>
                      </a:schemeClr>
                    </a:solidFill>
                  </a:tcPr>
                </a:tc>
                <a:extLst>
                  <a:ext uri="{0D108BD9-81ED-4DB2-BD59-A6C34878D82A}">
                    <a16:rowId xmlns:a16="http://schemas.microsoft.com/office/drawing/2014/main" val="865235302"/>
                  </a:ext>
                </a:extLst>
              </a:tr>
            </a:tbl>
          </a:graphicData>
        </a:graphic>
      </p:graphicFrame>
      <p:sp>
        <p:nvSpPr>
          <p:cNvPr id="7" name="Retângulo 6">
            <a:extLst>
              <a:ext uri="{FF2B5EF4-FFF2-40B4-BE49-F238E27FC236}">
                <a16:creationId xmlns:a16="http://schemas.microsoft.com/office/drawing/2014/main" id="{0E95D92D-3998-40D0-8E64-F7949CF5635B}"/>
              </a:ext>
            </a:extLst>
          </p:cNvPr>
          <p:cNvSpPr/>
          <p:nvPr/>
        </p:nvSpPr>
        <p:spPr>
          <a:xfrm>
            <a:off x="32523" y="3979043"/>
            <a:ext cx="11949404" cy="1837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89"/>
            <a:endParaRPr lang="pt-BR" dirty="0">
              <a:solidFill>
                <a:prstClr val="white"/>
              </a:solidFill>
              <a:latin typeface="Calibri"/>
            </a:endParaRPr>
          </a:p>
        </p:txBody>
      </p:sp>
      <p:sp>
        <p:nvSpPr>
          <p:cNvPr id="10" name="CaixaDeTexto 9">
            <a:extLst>
              <a:ext uri="{FF2B5EF4-FFF2-40B4-BE49-F238E27FC236}">
                <a16:creationId xmlns:a16="http://schemas.microsoft.com/office/drawing/2014/main" id="{945C4645-64D6-4E5D-B2FC-D94275068DCE}"/>
              </a:ext>
            </a:extLst>
          </p:cNvPr>
          <p:cNvSpPr txBox="1"/>
          <p:nvPr/>
        </p:nvSpPr>
        <p:spPr>
          <a:xfrm>
            <a:off x="9358602" y="6061988"/>
            <a:ext cx="2833397" cy="584775"/>
          </a:xfrm>
          <a:prstGeom prst="rect">
            <a:avLst/>
          </a:prstGeom>
          <a:noFill/>
        </p:spPr>
        <p:txBody>
          <a:bodyPr wrap="square" rtlCol="0">
            <a:spAutoFit/>
          </a:bodyPr>
          <a:lstStyle/>
          <a:p>
            <a:pPr defTabSz="457189"/>
            <a:r>
              <a:rPr lang="pt-BR" sz="1600" i="1" dirty="0">
                <a:solidFill>
                  <a:schemeClr val="bg1"/>
                </a:solidFill>
                <a:latin typeface="Trebuchet MS" panose="020B0603020202020204" pitchFamily="34" charset="0"/>
              </a:rPr>
              <a:t>Exemplos de Contabilizações dos </a:t>
            </a:r>
            <a:r>
              <a:rPr lang="pt-BR" sz="1600" i="1" dirty="0" err="1">
                <a:solidFill>
                  <a:schemeClr val="bg1"/>
                </a:solidFill>
                <a:latin typeface="Trebuchet MS" panose="020B0603020202020204" pitchFamily="34" charset="0"/>
              </a:rPr>
              <a:t>PTU’s</a:t>
            </a:r>
            <a:r>
              <a:rPr lang="pt-BR" sz="1600" i="1" dirty="0">
                <a:solidFill>
                  <a:schemeClr val="bg1"/>
                </a:solidFill>
                <a:latin typeface="Trebuchet MS" panose="020B0603020202020204" pitchFamily="34" charset="0"/>
              </a:rPr>
              <a:t> A500 e A520</a:t>
            </a:r>
          </a:p>
        </p:txBody>
      </p:sp>
      <p:sp>
        <p:nvSpPr>
          <p:cNvPr id="11" name="Título 2">
            <a:extLst>
              <a:ext uri="{FF2B5EF4-FFF2-40B4-BE49-F238E27FC236}">
                <a16:creationId xmlns:a16="http://schemas.microsoft.com/office/drawing/2014/main" id="{1E07E7E3-F659-4430-9FD5-442BA7763AD8}"/>
              </a:ext>
            </a:extLst>
          </p:cNvPr>
          <p:cNvSpPr>
            <a:spLocks noGrp="1"/>
          </p:cNvSpPr>
          <p:nvPr>
            <p:ph type="title"/>
          </p:nvPr>
        </p:nvSpPr>
        <p:spPr/>
        <p:txBody>
          <a:bodyPr>
            <a:normAutofit/>
          </a:bodyPr>
          <a:lstStyle/>
          <a:p>
            <a:r>
              <a:rPr lang="pt-BR" dirty="0"/>
              <a:t>PTU A500 e A520 – Pós Pagamento (6.2.2 e 6.2.3)</a:t>
            </a:r>
          </a:p>
        </p:txBody>
      </p:sp>
    </p:spTree>
    <p:extLst>
      <p:ext uri="{BB962C8B-B14F-4D97-AF65-F5344CB8AC3E}">
        <p14:creationId xmlns:p14="http://schemas.microsoft.com/office/powerpoint/2010/main" val="20473147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ítulo 1">
            <a:extLst>
              <a:ext uri="{FF2B5EF4-FFF2-40B4-BE49-F238E27FC236}">
                <a16:creationId xmlns:a16="http://schemas.microsoft.com/office/drawing/2014/main" id="{C28A3822-45BD-43C1-B9AA-A4AE5730DE2B}"/>
              </a:ext>
            </a:extLst>
          </p:cNvPr>
          <p:cNvSpPr>
            <a:spLocks noGrp="1"/>
          </p:cNvSpPr>
          <p:nvPr>
            <p:ph type="title"/>
          </p:nvPr>
        </p:nvSpPr>
        <p:spPr>
          <a:xfrm>
            <a:off x="57153" y="6177811"/>
            <a:ext cx="8680210" cy="734591"/>
          </a:xfrm>
        </p:spPr>
        <p:txBody>
          <a:bodyPr vert="horz" lIns="91440" tIns="45720" rIns="91440" bIns="45720" rtlCol="0" anchor="ctr">
            <a:normAutofit fontScale="90000"/>
          </a:bodyPr>
          <a:lstStyle/>
          <a:p>
            <a:pPr>
              <a:lnSpc>
                <a:spcPct val="100000"/>
              </a:lnSpc>
            </a:pPr>
            <a:br>
              <a:rPr lang="pt-BR" sz="1200" dirty="0">
                <a:solidFill>
                  <a:schemeClr val="tx1"/>
                </a:solidFill>
                <a:latin typeface="Trebuchet MS" panose="020B0603020202020204" pitchFamily="34" charset="0"/>
              </a:rPr>
            </a:br>
            <a:r>
              <a:rPr lang="pt-BR" sz="1200" dirty="0">
                <a:solidFill>
                  <a:schemeClr val="tx1"/>
                </a:solidFill>
                <a:latin typeface="Trebuchet MS" panose="020B0603020202020204" pitchFamily="34" charset="0"/>
              </a:rPr>
              <a:t>Material Disponibilizado em Reuniões do Comitê Contábil:  Out e Dez de 2017 e Jan, Abril e Junho de 2018 - Portal Unimed – Assessoria Contábil</a:t>
            </a:r>
            <a:br>
              <a:rPr lang="pt-BR" sz="1200" dirty="0">
                <a:solidFill>
                  <a:schemeClr val="tx1"/>
                </a:solidFill>
                <a:latin typeface="Trebuchet MS" panose="020B0603020202020204" pitchFamily="34" charset="0"/>
              </a:rPr>
            </a:br>
            <a:endParaRPr lang="pt-BR" sz="1200" dirty="0">
              <a:solidFill>
                <a:schemeClr val="tx1"/>
              </a:solidFill>
              <a:latin typeface="Trebuchet MS" panose="020B0603020202020204" pitchFamily="34" charset="0"/>
            </a:endParaRPr>
          </a:p>
        </p:txBody>
      </p:sp>
      <p:sp>
        <p:nvSpPr>
          <p:cNvPr id="57" name="Espaço Reservado para Conteúdo 2">
            <a:extLst>
              <a:ext uri="{FF2B5EF4-FFF2-40B4-BE49-F238E27FC236}">
                <a16:creationId xmlns:a16="http://schemas.microsoft.com/office/drawing/2014/main" id="{F70D5186-4C4C-4D1B-8C6E-AD864813FCE9}"/>
              </a:ext>
            </a:extLst>
          </p:cNvPr>
          <p:cNvSpPr>
            <a:spLocks noGrp="1"/>
          </p:cNvSpPr>
          <p:nvPr>
            <p:ph idx="1"/>
          </p:nvPr>
        </p:nvSpPr>
        <p:spPr>
          <a:xfrm>
            <a:off x="1024815" y="901893"/>
            <a:ext cx="10515600" cy="3594273"/>
          </a:xfrm>
          <a:prstGeom prst="rect">
            <a:avLst/>
          </a:prstGeom>
        </p:spPr>
        <p:txBody>
          <a:bodyPr/>
          <a:lstStyle/>
          <a:p>
            <a:endParaRPr lang="pt-BR" dirty="0"/>
          </a:p>
          <a:p>
            <a:endParaRPr lang="pt-BR" dirty="0"/>
          </a:p>
        </p:txBody>
      </p:sp>
      <p:sp>
        <p:nvSpPr>
          <p:cNvPr id="61" name="CaixaDeTexto 60">
            <a:extLst>
              <a:ext uri="{FF2B5EF4-FFF2-40B4-BE49-F238E27FC236}">
                <a16:creationId xmlns:a16="http://schemas.microsoft.com/office/drawing/2014/main" id="{3B37DF03-26A6-4458-ACC7-E95413E87048}"/>
              </a:ext>
            </a:extLst>
          </p:cNvPr>
          <p:cNvSpPr txBox="1"/>
          <p:nvPr/>
        </p:nvSpPr>
        <p:spPr>
          <a:xfrm>
            <a:off x="230533" y="715876"/>
            <a:ext cx="2441759"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457189">
              <a:defRPr/>
            </a:pPr>
            <a:r>
              <a:rPr lang="pt-BR" dirty="0">
                <a:ln w="0"/>
                <a:solidFill>
                  <a:schemeClr val="tx1"/>
                </a:solidFill>
                <a:effectLst>
                  <a:outerShdw blurRad="38100" dist="19050" dir="2700000" algn="tl" rotWithShape="0">
                    <a:schemeClr val="dk1">
                      <a:alpha val="40000"/>
                    </a:schemeClr>
                  </a:outerShdw>
                </a:effectLst>
                <a:latin typeface="Trebuchet MS"/>
              </a:rPr>
              <a:t>Individual - Coletivo</a:t>
            </a:r>
          </a:p>
        </p:txBody>
      </p:sp>
      <p:sp>
        <p:nvSpPr>
          <p:cNvPr id="63" name="CaixaDeTexto 62">
            <a:extLst>
              <a:ext uri="{FF2B5EF4-FFF2-40B4-BE49-F238E27FC236}">
                <a16:creationId xmlns:a16="http://schemas.microsoft.com/office/drawing/2014/main" id="{AEA7C4F5-B91C-47C7-9F74-B41BEF9531EE}"/>
              </a:ext>
            </a:extLst>
          </p:cNvPr>
          <p:cNvSpPr txBox="1"/>
          <p:nvPr/>
        </p:nvSpPr>
        <p:spPr>
          <a:xfrm>
            <a:off x="3555594" y="649756"/>
            <a:ext cx="1418077" cy="738664"/>
          </a:xfrm>
          <a:prstGeom prst="rect">
            <a:avLst/>
          </a:prstGeom>
          <a:noFill/>
        </p:spPr>
        <p:txBody>
          <a:bodyPr wrap="square" rtlCol="0">
            <a:spAutoFit/>
          </a:bodyPr>
          <a:lstStyle/>
          <a:p>
            <a:pPr defTabSz="457189">
              <a:defRPr/>
            </a:pPr>
            <a:r>
              <a:rPr lang="pt-BR" b="1" dirty="0">
                <a:solidFill>
                  <a:srgbClr val="00401A"/>
                </a:solidFill>
                <a:latin typeface="Trebuchet MS"/>
              </a:rPr>
              <a:t>Operadora</a:t>
            </a:r>
          </a:p>
          <a:p>
            <a:pPr algn="ctr" defTabSz="457189">
              <a:defRPr/>
            </a:pPr>
            <a:r>
              <a:rPr lang="pt-BR" sz="2400" b="1" dirty="0">
                <a:solidFill>
                  <a:srgbClr val="00401A"/>
                </a:solidFill>
                <a:latin typeface="Trebuchet MS"/>
              </a:rPr>
              <a:t>A</a:t>
            </a:r>
          </a:p>
        </p:txBody>
      </p:sp>
      <p:sp>
        <p:nvSpPr>
          <p:cNvPr id="66" name="CaixaDeTexto 65">
            <a:extLst>
              <a:ext uri="{FF2B5EF4-FFF2-40B4-BE49-F238E27FC236}">
                <a16:creationId xmlns:a16="http://schemas.microsoft.com/office/drawing/2014/main" id="{ED185AF9-2B97-4252-A9BD-8D1E70977E42}"/>
              </a:ext>
            </a:extLst>
          </p:cNvPr>
          <p:cNvSpPr txBox="1"/>
          <p:nvPr/>
        </p:nvSpPr>
        <p:spPr>
          <a:xfrm>
            <a:off x="5601475" y="621609"/>
            <a:ext cx="1418077" cy="738664"/>
          </a:xfrm>
          <a:prstGeom prst="rect">
            <a:avLst/>
          </a:prstGeom>
          <a:noFill/>
        </p:spPr>
        <p:txBody>
          <a:bodyPr wrap="square" rtlCol="0">
            <a:spAutoFit/>
          </a:bodyPr>
          <a:lstStyle/>
          <a:p>
            <a:pPr defTabSz="457189">
              <a:defRPr/>
            </a:pPr>
            <a:r>
              <a:rPr lang="pt-BR" b="1" dirty="0">
                <a:solidFill>
                  <a:srgbClr val="00401A"/>
                </a:solidFill>
                <a:latin typeface="Trebuchet MS"/>
              </a:rPr>
              <a:t>Operadora</a:t>
            </a:r>
          </a:p>
          <a:p>
            <a:pPr algn="ctr" defTabSz="457189">
              <a:defRPr/>
            </a:pPr>
            <a:r>
              <a:rPr lang="pt-BR" sz="2400" b="1" dirty="0">
                <a:solidFill>
                  <a:srgbClr val="00401A"/>
                </a:solidFill>
                <a:latin typeface="Trebuchet MS"/>
              </a:rPr>
              <a:t>B</a:t>
            </a:r>
          </a:p>
        </p:txBody>
      </p:sp>
      <p:sp>
        <p:nvSpPr>
          <p:cNvPr id="67" name="CaixaDeTexto 66">
            <a:extLst>
              <a:ext uri="{FF2B5EF4-FFF2-40B4-BE49-F238E27FC236}">
                <a16:creationId xmlns:a16="http://schemas.microsoft.com/office/drawing/2014/main" id="{D12402C5-71EE-484A-9AFE-9BBB0E226664}"/>
              </a:ext>
            </a:extLst>
          </p:cNvPr>
          <p:cNvSpPr txBox="1"/>
          <p:nvPr/>
        </p:nvSpPr>
        <p:spPr>
          <a:xfrm>
            <a:off x="1027931" y="1588805"/>
            <a:ext cx="1177272" cy="461665"/>
          </a:xfrm>
          <a:prstGeom prst="rect">
            <a:avLst/>
          </a:prstGeom>
          <a:noFill/>
        </p:spPr>
        <p:txBody>
          <a:bodyPr wrap="square" rtlCol="0">
            <a:spAutoFit/>
          </a:bodyPr>
          <a:lstStyle/>
          <a:p>
            <a:pPr defTabSz="457189">
              <a:defRPr/>
            </a:pPr>
            <a:r>
              <a:rPr lang="pt-BR" sz="2400" b="1" dirty="0">
                <a:solidFill>
                  <a:srgbClr val="00995D">
                    <a:lumMod val="50000"/>
                  </a:srgbClr>
                </a:solidFill>
                <a:latin typeface="Trebuchet MS"/>
              </a:rPr>
              <a:t>6.2.1</a:t>
            </a:r>
          </a:p>
        </p:txBody>
      </p:sp>
      <p:sp>
        <p:nvSpPr>
          <p:cNvPr id="69" name="CaixaDeTexto 68">
            <a:extLst>
              <a:ext uri="{FF2B5EF4-FFF2-40B4-BE49-F238E27FC236}">
                <a16:creationId xmlns:a16="http://schemas.microsoft.com/office/drawing/2014/main" id="{3773F622-0D07-42EC-9F89-1F0AFB9DB2C6}"/>
              </a:ext>
            </a:extLst>
          </p:cNvPr>
          <p:cNvSpPr txBox="1"/>
          <p:nvPr/>
        </p:nvSpPr>
        <p:spPr>
          <a:xfrm>
            <a:off x="1025583" y="2430520"/>
            <a:ext cx="1177272" cy="461665"/>
          </a:xfrm>
          <a:prstGeom prst="rect">
            <a:avLst/>
          </a:prstGeom>
          <a:noFill/>
        </p:spPr>
        <p:txBody>
          <a:bodyPr wrap="square" rtlCol="0">
            <a:spAutoFit/>
          </a:bodyPr>
          <a:lstStyle/>
          <a:p>
            <a:pPr defTabSz="457189">
              <a:defRPr/>
            </a:pPr>
            <a:r>
              <a:rPr lang="pt-BR" sz="2400" b="1" dirty="0">
                <a:solidFill>
                  <a:srgbClr val="00995D">
                    <a:lumMod val="50000"/>
                  </a:srgbClr>
                </a:solidFill>
                <a:latin typeface="Trebuchet MS"/>
              </a:rPr>
              <a:t>6.2.2</a:t>
            </a:r>
          </a:p>
        </p:txBody>
      </p:sp>
      <p:sp>
        <p:nvSpPr>
          <p:cNvPr id="70" name="Retângulo: Cantos Arredondados 14">
            <a:extLst>
              <a:ext uri="{FF2B5EF4-FFF2-40B4-BE49-F238E27FC236}">
                <a16:creationId xmlns:a16="http://schemas.microsoft.com/office/drawing/2014/main" id="{D91BBD5E-728F-4CB3-9BC1-407B856E1BC0}"/>
              </a:ext>
            </a:extLst>
          </p:cNvPr>
          <p:cNvSpPr/>
          <p:nvPr/>
        </p:nvSpPr>
        <p:spPr>
          <a:xfrm>
            <a:off x="4641305" y="1642783"/>
            <a:ext cx="1137139" cy="42554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189">
              <a:defRPr/>
            </a:pPr>
            <a:r>
              <a:rPr lang="pt-BR" sz="2400" b="1" dirty="0" err="1">
                <a:solidFill>
                  <a:prstClr val="white"/>
                </a:solidFill>
                <a:latin typeface="Trebuchet MS"/>
              </a:rPr>
              <a:t>Pré</a:t>
            </a:r>
            <a:endParaRPr lang="pt-BR" sz="2400" b="1" dirty="0">
              <a:solidFill>
                <a:prstClr val="white"/>
              </a:solidFill>
              <a:latin typeface="Trebuchet MS"/>
            </a:endParaRPr>
          </a:p>
        </p:txBody>
      </p:sp>
      <p:sp>
        <p:nvSpPr>
          <p:cNvPr id="71" name="Retângulo: Cantos Arredondados 15">
            <a:extLst>
              <a:ext uri="{FF2B5EF4-FFF2-40B4-BE49-F238E27FC236}">
                <a16:creationId xmlns:a16="http://schemas.microsoft.com/office/drawing/2014/main" id="{605A46DD-07BB-4053-9057-8F2A479AAFD4}"/>
              </a:ext>
            </a:extLst>
          </p:cNvPr>
          <p:cNvSpPr/>
          <p:nvPr/>
        </p:nvSpPr>
        <p:spPr>
          <a:xfrm>
            <a:off x="4653025" y="2442303"/>
            <a:ext cx="1137139" cy="4255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189">
              <a:defRPr/>
            </a:pPr>
            <a:r>
              <a:rPr lang="pt-BR" sz="2400" b="1" dirty="0">
                <a:solidFill>
                  <a:prstClr val="white"/>
                </a:solidFill>
                <a:latin typeface="Trebuchet MS"/>
              </a:rPr>
              <a:t>Pós</a:t>
            </a:r>
          </a:p>
        </p:txBody>
      </p:sp>
      <p:sp>
        <p:nvSpPr>
          <p:cNvPr id="72" name="CaixaDeTexto 71">
            <a:extLst>
              <a:ext uri="{FF2B5EF4-FFF2-40B4-BE49-F238E27FC236}">
                <a16:creationId xmlns:a16="http://schemas.microsoft.com/office/drawing/2014/main" id="{7FB84BB1-26FE-466A-8018-C6DA40DDAEF4}"/>
              </a:ext>
            </a:extLst>
          </p:cNvPr>
          <p:cNvSpPr txBox="1"/>
          <p:nvPr/>
        </p:nvSpPr>
        <p:spPr>
          <a:xfrm>
            <a:off x="1023237" y="3384777"/>
            <a:ext cx="1177272" cy="461665"/>
          </a:xfrm>
          <a:prstGeom prst="rect">
            <a:avLst/>
          </a:prstGeom>
          <a:noFill/>
        </p:spPr>
        <p:txBody>
          <a:bodyPr wrap="square" rtlCol="0">
            <a:spAutoFit/>
          </a:bodyPr>
          <a:lstStyle/>
          <a:p>
            <a:pPr defTabSz="457189">
              <a:defRPr/>
            </a:pPr>
            <a:r>
              <a:rPr lang="pt-BR" sz="2400" b="1" dirty="0">
                <a:solidFill>
                  <a:srgbClr val="00995D">
                    <a:lumMod val="50000"/>
                  </a:srgbClr>
                </a:solidFill>
                <a:latin typeface="Trebuchet MS"/>
              </a:rPr>
              <a:t>6.2.3</a:t>
            </a:r>
          </a:p>
        </p:txBody>
      </p:sp>
      <p:sp>
        <p:nvSpPr>
          <p:cNvPr id="73" name="CaixaDeTexto 72">
            <a:extLst>
              <a:ext uri="{FF2B5EF4-FFF2-40B4-BE49-F238E27FC236}">
                <a16:creationId xmlns:a16="http://schemas.microsoft.com/office/drawing/2014/main" id="{1B56B61B-DA2A-4B0C-9341-10728CAD5521}"/>
              </a:ext>
            </a:extLst>
          </p:cNvPr>
          <p:cNvSpPr txBox="1"/>
          <p:nvPr/>
        </p:nvSpPr>
        <p:spPr>
          <a:xfrm>
            <a:off x="1006821" y="4226500"/>
            <a:ext cx="1177272" cy="461665"/>
          </a:xfrm>
          <a:prstGeom prst="rect">
            <a:avLst/>
          </a:prstGeom>
          <a:noFill/>
        </p:spPr>
        <p:txBody>
          <a:bodyPr wrap="square" rtlCol="0">
            <a:spAutoFit/>
          </a:bodyPr>
          <a:lstStyle/>
          <a:p>
            <a:pPr defTabSz="457189">
              <a:defRPr/>
            </a:pPr>
            <a:r>
              <a:rPr lang="pt-BR" sz="2400" b="1" dirty="0">
                <a:solidFill>
                  <a:srgbClr val="00995D">
                    <a:lumMod val="50000"/>
                  </a:srgbClr>
                </a:solidFill>
                <a:latin typeface="Trebuchet MS"/>
              </a:rPr>
              <a:t>6.2.4</a:t>
            </a:r>
          </a:p>
        </p:txBody>
      </p:sp>
      <p:sp>
        <p:nvSpPr>
          <p:cNvPr id="74" name="Retângulo: Cantos Arredondados 18">
            <a:extLst>
              <a:ext uri="{FF2B5EF4-FFF2-40B4-BE49-F238E27FC236}">
                <a16:creationId xmlns:a16="http://schemas.microsoft.com/office/drawing/2014/main" id="{0DA9B445-6953-4857-9C72-348AFC02DB7C}"/>
              </a:ext>
            </a:extLst>
          </p:cNvPr>
          <p:cNvSpPr/>
          <p:nvPr/>
        </p:nvSpPr>
        <p:spPr>
          <a:xfrm>
            <a:off x="2513291" y="3312155"/>
            <a:ext cx="1137139" cy="4255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189">
              <a:defRPr/>
            </a:pPr>
            <a:r>
              <a:rPr lang="pt-BR" sz="2400" b="1" dirty="0">
                <a:solidFill>
                  <a:prstClr val="white"/>
                </a:solidFill>
                <a:latin typeface="Trebuchet MS"/>
              </a:rPr>
              <a:t>Pós</a:t>
            </a:r>
          </a:p>
        </p:txBody>
      </p:sp>
      <p:sp>
        <p:nvSpPr>
          <p:cNvPr id="75" name="Retângulo: Cantos Arredondados 19">
            <a:extLst>
              <a:ext uri="{FF2B5EF4-FFF2-40B4-BE49-F238E27FC236}">
                <a16:creationId xmlns:a16="http://schemas.microsoft.com/office/drawing/2014/main" id="{C1AF2E1E-EA0F-4E88-AABF-2B90C1FF8D50}"/>
              </a:ext>
            </a:extLst>
          </p:cNvPr>
          <p:cNvSpPr/>
          <p:nvPr/>
        </p:nvSpPr>
        <p:spPr>
          <a:xfrm>
            <a:off x="2525011" y="4167936"/>
            <a:ext cx="1137139" cy="4255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189">
              <a:defRPr/>
            </a:pPr>
            <a:r>
              <a:rPr lang="pt-BR" sz="2400" b="1" dirty="0">
                <a:solidFill>
                  <a:prstClr val="white"/>
                </a:solidFill>
                <a:latin typeface="Trebuchet MS"/>
              </a:rPr>
              <a:t>Pós</a:t>
            </a:r>
          </a:p>
        </p:txBody>
      </p:sp>
      <p:sp>
        <p:nvSpPr>
          <p:cNvPr id="76" name="Retângulo: Cantos Arredondados 22">
            <a:extLst>
              <a:ext uri="{FF2B5EF4-FFF2-40B4-BE49-F238E27FC236}">
                <a16:creationId xmlns:a16="http://schemas.microsoft.com/office/drawing/2014/main" id="{679AFD9C-AFE2-48DC-BB18-ABCE654AC7CB}"/>
              </a:ext>
            </a:extLst>
          </p:cNvPr>
          <p:cNvSpPr/>
          <p:nvPr/>
        </p:nvSpPr>
        <p:spPr>
          <a:xfrm>
            <a:off x="4650680" y="3284023"/>
            <a:ext cx="1137139" cy="4255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189">
              <a:defRPr/>
            </a:pPr>
            <a:r>
              <a:rPr lang="pt-BR" sz="2400" b="1" dirty="0">
                <a:solidFill>
                  <a:prstClr val="white"/>
                </a:solidFill>
                <a:latin typeface="Trebuchet MS"/>
              </a:rPr>
              <a:t>Pós</a:t>
            </a:r>
          </a:p>
        </p:txBody>
      </p:sp>
      <p:sp>
        <p:nvSpPr>
          <p:cNvPr id="77" name="Retângulo: Cantos Arredondados 23">
            <a:extLst>
              <a:ext uri="{FF2B5EF4-FFF2-40B4-BE49-F238E27FC236}">
                <a16:creationId xmlns:a16="http://schemas.microsoft.com/office/drawing/2014/main" id="{DF9B4486-320E-469F-AF5F-45E778057A46}"/>
              </a:ext>
            </a:extLst>
          </p:cNvPr>
          <p:cNvSpPr/>
          <p:nvPr/>
        </p:nvSpPr>
        <p:spPr>
          <a:xfrm>
            <a:off x="4653025" y="4158559"/>
            <a:ext cx="1137139" cy="42554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189">
              <a:defRPr/>
            </a:pPr>
            <a:r>
              <a:rPr lang="pt-BR" sz="2400" b="1" dirty="0" err="1">
                <a:solidFill>
                  <a:prstClr val="white"/>
                </a:solidFill>
                <a:latin typeface="Trebuchet MS"/>
              </a:rPr>
              <a:t>Pré</a:t>
            </a:r>
            <a:endParaRPr lang="pt-BR" sz="2400" b="1" dirty="0">
              <a:solidFill>
                <a:prstClr val="white"/>
              </a:solidFill>
              <a:latin typeface="Trebuchet MS"/>
            </a:endParaRPr>
          </a:p>
        </p:txBody>
      </p:sp>
      <p:cxnSp>
        <p:nvCxnSpPr>
          <p:cNvPr id="78" name="Conector reto 77">
            <a:extLst>
              <a:ext uri="{FF2B5EF4-FFF2-40B4-BE49-F238E27FC236}">
                <a16:creationId xmlns:a16="http://schemas.microsoft.com/office/drawing/2014/main" id="{2DFED4EF-09B5-4CA8-914F-66E56F18FE5D}"/>
              </a:ext>
            </a:extLst>
          </p:cNvPr>
          <p:cNvCxnSpPr>
            <a:cxnSpLocks/>
          </p:cNvCxnSpPr>
          <p:nvPr/>
        </p:nvCxnSpPr>
        <p:spPr>
          <a:xfrm>
            <a:off x="903116" y="2223821"/>
            <a:ext cx="8223094" cy="9391"/>
          </a:xfrm>
          <a:prstGeom prst="line">
            <a:avLst/>
          </a:prstGeom>
          <a:ln>
            <a:prstDash val="dashDot"/>
          </a:ln>
        </p:spPr>
        <p:style>
          <a:lnRef idx="1">
            <a:schemeClr val="dk1"/>
          </a:lnRef>
          <a:fillRef idx="0">
            <a:schemeClr val="dk1"/>
          </a:fillRef>
          <a:effectRef idx="0">
            <a:schemeClr val="dk1"/>
          </a:effectRef>
          <a:fontRef idx="minor">
            <a:schemeClr val="tx1"/>
          </a:fontRef>
        </p:style>
      </p:cxnSp>
      <p:cxnSp>
        <p:nvCxnSpPr>
          <p:cNvPr id="79" name="Conector reto 78">
            <a:extLst>
              <a:ext uri="{FF2B5EF4-FFF2-40B4-BE49-F238E27FC236}">
                <a16:creationId xmlns:a16="http://schemas.microsoft.com/office/drawing/2014/main" id="{84506B8A-546A-4218-9F4F-46E4EF472A6B}"/>
              </a:ext>
            </a:extLst>
          </p:cNvPr>
          <p:cNvCxnSpPr>
            <a:cxnSpLocks/>
          </p:cNvCxnSpPr>
          <p:nvPr/>
        </p:nvCxnSpPr>
        <p:spPr>
          <a:xfrm flipV="1">
            <a:off x="844503" y="3029970"/>
            <a:ext cx="8281707" cy="7436"/>
          </a:xfrm>
          <a:prstGeom prst="line">
            <a:avLst/>
          </a:prstGeom>
          <a:ln>
            <a:prstDash val="dashDot"/>
          </a:ln>
        </p:spPr>
        <p:style>
          <a:lnRef idx="1">
            <a:schemeClr val="dk1"/>
          </a:lnRef>
          <a:fillRef idx="0">
            <a:schemeClr val="dk1"/>
          </a:fillRef>
          <a:effectRef idx="0">
            <a:schemeClr val="dk1"/>
          </a:effectRef>
          <a:fontRef idx="minor">
            <a:schemeClr val="tx1"/>
          </a:fontRef>
        </p:style>
      </p:cxnSp>
      <p:cxnSp>
        <p:nvCxnSpPr>
          <p:cNvPr id="80" name="Conector reto 79">
            <a:extLst>
              <a:ext uri="{FF2B5EF4-FFF2-40B4-BE49-F238E27FC236}">
                <a16:creationId xmlns:a16="http://schemas.microsoft.com/office/drawing/2014/main" id="{92B816FD-EB07-4B65-8282-34EA35697BFD}"/>
              </a:ext>
            </a:extLst>
          </p:cNvPr>
          <p:cNvCxnSpPr/>
          <p:nvPr/>
        </p:nvCxnSpPr>
        <p:spPr>
          <a:xfrm>
            <a:off x="856226" y="3921320"/>
            <a:ext cx="6907276" cy="0"/>
          </a:xfrm>
          <a:prstGeom prst="line">
            <a:avLst/>
          </a:prstGeom>
          <a:ln>
            <a:prstDash val="dashDot"/>
          </a:ln>
        </p:spPr>
        <p:style>
          <a:lnRef idx="1">
            <a:schemeClr val="dk1"/>
          </a:lnRef>
          <a:fillRef idx="0">
            <a:schemeClr val="dk1"/>
          </a:fillRef>
          <a:effectRef idx="0">
            <a:schemeClr val="dk1"/>
          </a:effectRef>
          <a:fontRef idx="minor">
            <a:schemeClr val="tx1"/>
          </a:fontRef>
        </p:style>
      </p:cxnSp>
      <p:cxnSp>
        <p:nvCxnSpPr>
          <p:cNvPr id="81" name="Conector reto 80">
            <a:extLst>
              <a:ext uri="{FF2B5EF4-FFF2-40B4-BE49-F238E27FC236}">
                <a16:creationId xmlns:a16="http://schemas.microsoft.com/office/drawing/2014/main" id="{F11A7D61-177B-40DE-9342-7D8F18570A1C}"/>
              </a:ext>
            </a:extLst>
          </p:cNvPr>
          <p:cNvCxnSpPr>
            <a:cxnSpLocks/>
          </p:cNvCxnSpPr>
          <p:nvPr/>
        </p:nvCxnSpPr>
        <p:spPr>
          <a:xfrm>
            <a:off x="825746" y="4805242"/>
            <a:ext cx="8300464" cy="0"/>
          </a:xfrm>
          <a:prstGeom prst="line">
            <a:avLst/>
          </a:prstGeom>
          <a:ln>
            <a:prstDash val="dashDot"/>
          </a:ln>
        </p:spPr>
        <p:style>
          <a:lnRef idx="1">
            <a:schemeClr val="dk1"/>
          </a:lnRef>
          <a:fillRef idx="0">
            <a:schemeClr val="dk1"/>
          </a:fillRef>
          <a:effectRef idx="0">
            <a:schemeClr val="dk1"/>
          </a:effectRef>
          <a:fontRef idx="minor">
            <a:schemeClr val="tx1"/>
          </a:fontRef>
        </p:style>
      </p:cxnSp>
      <p:cxnSp>
        <p:nvCxnSpPr>
          <p:cNvPr id="82" name="Conector reto 81">
            <a:extLst>
              <a:ext uri="{FF2B5EF4-FFF2-40B4-BE49-F238E27FC236}">
                <a16:creationId xmlns:a16="http://schemas.microsoft.com/office/drawing/2014/main" id="{BC48EEB4-73D8-4A1C-8723-EBA07634CADD}"/>
              </a:ext>
            </a:extLst>
          </p:cNvPr>
          <p:cNvCxnSpPr>
            <a:cxnSpLocks/>
          </p:cNvCxnSpPr>
          <p:nvPr/>
        </p:nvCxnSpPr>
        <p:spPr>
          <a:xfrm>
            <a:off x="858569" y="1391487"/>
            <a:ext cx="8267641" cy="21588"/>
          </a:xfrm>
          <a:prstGeom prst="line">
            <a:avLst/>
          </a:prstGeom>
          <a:ln>
            <a:prstDash val="dashDot"/>
          </a:ln>
        </p:spPr>
        <p:style>
          <a:lnRef idx="1">
            <a:schemeClr val="dk1"/>
          </a:lnRef>
          <a:fillRef idx="0">
            <a:schemeClr val="dk1"/>
          </a:fillRef>
          <a:effectRef idx="0">
            <a:schemeClr val="dk1"/>
          </a:effectRef>
          <a:fontRef idx="minor">
            <a:schemeClr val="tx1"/>
          </a:fontRef>
        </p:style>
      </p:cxnSp>
      <p:sp>
        <p:nvSpPr>
          <p:cNvPr id="83" name="Retângulo: Cantos Arredondados 30">
            <a:extLst>
              <a:ext uri="{FF2B5EF4-FFF2-40B4-BE49-F238E27FC236}">
                <a16:creationId xmlns:a16="http://schemas.microsoft.com/office/drawing/2014/main" id="{BBD2C00A-2955-46BB-9135-CE1DDA2AA8E7}"/>
              </a:ext>
            </a:extLst>
          </p:cNvPr>
          <p:cNvSpPr/>
          <p:nvPr/>
        </p:nvSpPr>
        <p:spPr>
          <a:xfrm>
            <a:off x="2528647" y="2436256"/>
            <a:ext cx="1137139" cy="42554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189">
              <a:defRPr/>
            </a:pPr>
            <a:r>
              <a:rPr lang="pt-BR" sz="2400" b="1" dirty="0" err="1">
                <a:solidFill>
                  <a:prstClr val="white"/>
                </a:solidFill>
                <a:latin typeface="Trebuchet MS"/>
              </a:rPr>
              <a:t>Pré</a:t>
            </a:r>
            <a:endParaRPr lang="pt-BR" sz="2400" b="1" dirty="0">
              <a:solidFill>
                <a:prstClr val="white"/>
              </a:solidFill>
              <a:latin typeface="Trebuchet MS"/>
            </a:endParaRPr>
          </a:p>
        </p:txBody>
      </p:sp>
      <p:sp>
        <p:nvSpPr>
          <p:cNvPr id="84" name="Retângulo: Cantos Arredondados 31">
            <a:extLst>
              <a:ext uri="{FF2B5EF4-FFF2-40B4-BE49-F238E27FC236}">
                <a16:creationId xmlns:a16="http://schemas.microsoft.com/office/drawing/2014/main" id="{F34C9D7F-68D3-4E76-B8CB-64809275084E}"/>
              </a:ext>
            </a:extLst>
          </p:cNvPr>
          <p:cNvSpPr/>
          <p:nvPr/>
        </p:nvSpPr>
        <p:spPr>
          <a:xfrm>
            <a:off x="2512017" y="1646406"/>
            <a:ext cx="1137139" cy="42554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189">
              <a:defRPr/>
            </a:pPr>
            <a:r>
              <a:rPr lang="pt-BR" sz="2400" b="1" dirty="0" err="1">
                <a:solidFill>
                  <a:prstClr val="white"/>
                </a:solidFill>
                <a:latin typeface="Trebuchet MS"/>
              </a:rPr>
              <a:t>Pré</a:t>
            </a:r>
            <a:endParaRPr lang="pt-BR" sz="2400" b="1" dirty="0">
              <a:solidFill>
                <a:prstClr val="white"/>
              </a:solidFill>
              <a:latin typeface="Trebuchet MS"/>
            </a:endParaRPr>
          </a:p>
        </p:txBody>
      </p:sp>
      <p:cxnSp>
        <p:nvCxnSpPr>
          <p:cNvPr id="85" name="Conector reto 84">
            <a:extLst>
              <a:ext uri="{FF2B5EF4-FFF2-40B4-BE49-F238E27FC236}">
                <a16:creationId xmlns:a16="http://schemas.microsoft.com/office/drawing/2014/main" id="{72917A65-1FAE-43B9-8CEE-D99D0DDDCE4C}"/>
              </a:ext>
            </a:extLst>
          </p:cNvPr>
          <p:cNvCxnSpPr>
            <a:cxnSpLocks/>
          </p:cNvCxnSpPr>
          <p:nvPr/>
        </p:nvCxnSpPr>
        <p:spPr>
          <a:xfrm flipV="1">
            <a:off x="856225" y="3921320"/>
            <a:ext cx="8269985" cy="3388"/>
          </a:xfrm>
          <a:prstGeom prst="line">
            <a:avLst/>
          </a:prstGeom>
          <a:ln>
            <a:prstDash val="dashDot"/>
          </a:ln>
        </p:spPr>
        <p:style>
          <a:lnRef idx="1">
            <a:schemeClr val="dk1"/>
          </a:lnRef>
          <a:fillRef idx="0">
            <a:schemeClr val="dk1"/>
          </a:fillRef>
          <a:effectRef idx="0">
            <a:schemeClr val="dk1"/>
          </a:effectRef>
          <a:fontRef idx="minor">
            <a:schemeClr val="tx1"/>
          </a:fontRef>
        </p:style>
      </p:cxnSp>
      <p:sp>
        <p:nvSpPr>
          <p:cNvPr id="86" name="Estrela: 5 Pontas 36">
            <a:extLst>
              <a:ext uri="{FF2B5EF4-FFF2-40B4-BE49-F238E27FC236}">
                <a16:creationId xmlns:a16="http://schemas.microsoft.com/office/drawing/2014/main" id="{FC494D1F-A4FC-4067-BD7A-1065F5D2ADCD}"/>
              </a:ext>
            </a:extLst>
          </p:cNvPr>
          <p:cNvSpPr/>
          <p:nvPr/>
        </p:nvSpPr>
        <p:spPr>
          <a:xfrm>
            <a:off x="6132120" y="1761927"/>
            <a:ext cx="231886" cy="207473"/>
          </a:xfrm>
          <a:prstGeom prst="star5">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87" name="Estrela: 5 Pontas 38">
            <a:extLst>
              <a:ext uri="{FF2B5EF4-FFF2-40B4-BE49-F238E27FC236}">
                <a16:creationId xmlns:a16="http://schemas.microsoft.com/office/drawing/2014/main" id="{0F1572AC-B365-406D-8CA6-DCFD82ACEDE9}"/>
              </a:ext>
            </a:extLst>
          </p:cNvPr>
          <p:cNvSpPr/>
          <p:nvPr/>
        </p:nvSpPr>
        <p:spPr>
          <a:xfrm>
            <a:off x="6157914" y="4249569"/>
            <a:ext cx="231886" cy="207473"/>
          </a:xfrm>
          <a:prstGeom prst="star5">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88" name="Estrela: 5 Pontas 40">
            <a:extLst>
              <a:ext uri="{FF2B5EF4-FFF2-40B4-BE49-F238E27FC236}">
                <a16:creationId xmlns:a16="http://schemas.microsoft.com/office/drawing/2014/main" id="{5B08F517-A947-48F7-A20E-58BEEF89F703}"/>
              </a:ext>
            </a:extLst>
          </p:cNvPr>
          <p:cNvSpPr/>
          <p:nvPr/>
        </p:nvSpPr>
        <p:spPr>
          <a:xfrm>
            <a:off x="4281315" y="2563706"/>
            <a:ext cx="231886" cy="207473"/>
          </a:xfrm>
          <a:prstGeom prst="star5">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89" name="Estrela: 5 Pontas 42">
            <a:extLst>
              <a:ext uri="{FF2B5EF4-FFF2-40B4-BE49-F238E27FC236}">
                <a16:creationId xmlns:a16="http://schemas.microsoft.com/office/drawing/2014/main" id="{D8FB7E90-E54E-4747-8B92-02A8B2399F43}"/>
              </a:ext>
            </a:extLst>
          </p:cNvPr>
          <p:cNvSpPr/>
          <p:nvPr/>
        </p:nvSpPr>
        <p:spPr>
          <a:xfrm>
            <a:off x="817631" y="5596846"/>
            <a:ext cx="231886" cy="207473"/>
          </a:xfrm>
          <a:prstGeom prst="star5">
            <a:avLst/>
          </a:prstGeom>
          <a:ln>
            <a:solidFill>
              <a:schemeClr val="tx1"/>
            </a:solidFill>
          </a:ln>
        </p:spPr>
        <p:style>
          <a:lnRef idx="1">
            <a:schemeClr val="accent6"/>
          </a:lnRef>
          <a:fillRef idx="3">
            <a:schemeClr val="accent6"/>
          </a:fillRef>
          <a:effectRef idx="2">
            <a:schemeClr val="accent6"/>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90" name="CaixaDeTexto 89">
            <a:extLst>
              <a:ext uri="{FF2B5EF4-FFF2-40B4-BE49-F238E27FC236}">
                <a16:creationId xmlns:a16="http://schemas.microsoft.com/office/drawing/2014/main" id="{A8F6960E-67F1-4D01-983B-D61B142FB343}"/>
              </a:ext>
            </a:extLst>
          </p:cNvPr>
          <p:cNvSpPr txBox="1"/>
          <p:nvPr/>
        </p:nvSpPr>
        <p:spPr>
          <a:xfrm>
            <a:off x="1129400" y="5577017"/>
            <a:ext cx="1831215" cy="307777"/>
          </a:xfrm>
          <a:prstGeom prst="rect">
            <a:avLst/>
          </a:prstGeom>
          <a:noFill/>
        </p:spPr>
        <p:txBody>
          <a:bodyPr wrap="square" rtlCol="0">
            <a:spAutoFit/>
          </a:bodyPr>
          <a:lstStyle/>
          <a:p>
            <a:pPr defTabSz="457189">
              <a:defRPr/>
            </a:pPr>
            <a:r>
              <a:rPr lang="pt-BR" sz="1400" b="1" dirty="0">
                <a:solidFill>
                  <a:srgbClr val="111111"/>
                </a:solidFill>
                <a:latin typeface="Trebuchet MS"/>
              </a:rPr>
              <a:t>PEONA</a:t>
            </a:r>
          </a:p>
        </p:txBody>
      </p:sp>
      <p:sp>
        <p:nvSpPr>
          <p:cNvPr id="91" name="Seta: para a Direita 44">
            <a:extLst>
              <a:ext uri="{FF2B5EF4-FFF2-40B4-BE49-F238E27FC236}">
                <a16:creationId xmlns:a16="http://schemas.microsoft.com/office/drawing/2014/main" id="{C8F708EB-D142-4F4E-B626-540BE9204A2C}"/>
              </a:ext>
            </a:extLst>
          </p:cNvPr>
          <p:cNvSpPr/>
          <p:nvPr/>
        </p:nvSpPr>
        <p:spPr>
          <a:xfrm>
            <a:off x="2767803" y="1052331"/>
            <a:ext cx="811466" cy="20173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92" name="Seta: para a Direita 45">
            <a:extLst>
              <a:ext uri="{FF2B5EF4-FFF2-40B4-BE49-F238E27FC236}">
                <a16:creationId xmlns:a16="http://schemas.microsoft.com/office/drawing/2014/main" id="{7A6573AC-0F2D-4CE6-B65F-84F9B294A586}"/>
              </a:ext>
            </a:extLst>
          </p:cNvPr>
          <p:cNvSpPr/>
          <p:nvPr/>
        </p:nvSpPr>
        <p:spPr>
          <a:xfrm>
            <a:off x="4790302" y="1064055"/>
            <a:ext cx="811466" cy="20173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93" name="CaixaDeTexto 92">
            <a:extLst>
              <a:ext uri="{FF2B5EF4-FFF2-40B4-BE49-F238E27FC236}">
                <a16:creationId xmlns:a16="http://schemas.microsoft.com/office/drawing/2014/main" id="{F267A118-D478-4C18-A9FF-7BE774DFF2E4}"/>
              </a:ext>
            </a:extLst>
          </p:cNvPr>
          <p:cNvSpPr txBox="1"/>
          <p:nvPr/>
        </p:nvSpPr>
        <p:spPr>
          <a:xfrm>
            <a:off x="1091365" y="4927923"/>
            <a:ext cx="5066549" cy="307777"/>
          </a:xfrm>
          <a:prstGeom prst="rect">
            <a:avLst/>
          </a:prstGeom>
          <a:noFill/>
        </p:spPr>
        <p:txBody>
          <a:bodyPr wrap="square" rtlCol="0">
            <a:spAutoFit/>
          </a:bodyPr>
          <a:lstStyle/>
          <a:p>
            <a:pPr lvl="0"/>
            <a:r>
              <a:rPr lang="pt-BR" sz="1400" b="1" dirty="0">
                <a:solidFill>
                  <a:srgbClr val="111111"/>
                </a:solidFill>
                <a:latin typeface="Trebuchet MS"/>
              </a:rPr>
              <a:t>Obrigada ao TISS e contabiliza </a:t>
            </a:r>
            <a:r>
              <a:rPr lang="pt-BR" sz="1400" b="1" dirty="0">
                <a:solidFill>
                  <a:srgbClr val="111111"/>
                </a:solidFill>
              </a:rPr>
              <a:t>na 41 sem saldo (D/C)</a:t>
            </a:r>
            <a:endParaRPr lang="pt-BR" sz="1400" b="1" dirty="0">
              <a:solidFill>
                <a:srgbClr val="111111"/>
              </a:solidFill>
              <a:latin typeface="Trebuchet MS"/>
            </a:endParaRPr>
          </a:p>
        </p:txBody>
      </p:sp>
      <p:sp>
        <p:nvSpPr>
          <p:cNvPr id="94" name="Fluxograma: Somador 93">
            <a:extLst>
              <a:ext uri="{FF2B5EF4-FFF2-40B4-BE49-F238E27FC236}">
                <a16:creationId xmlns:a16="http://schemas.microsoft.com/office/drawing/2014/main" id="{D26454DA-064A-44F1-A8FB-70BD7B159E1D}"/>
              </a:ext>
            </a:extLst>
          </p:cNvPr>
          <p:cNvSpPr/>
          <p:nvPr/>
        </p:nvSpPr>
        <p:spPr>
          <a:xfrm>
            <a:off x="842181" y="4946067"/>
            <a:ext cx="207336" cy="184318"/>
          </a:xfrm>
          <a:prstGeom prst="flowChartSummingJuncti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t-BR" dirty="0"/>
          </a:p>
        </p:txBody>
      </p:sp>
      <p:sp>
        <p:nvSpPr>
          <p:cNvPr id="97" name="CaixaDeTexto 96">
            <a:extLst>
              <a:ext uri="{FF2B5EF4-FFF2-40B4-BE49-F238E27FC236}">
                <a16:creationId xmlns:a16="http://schemas.microsoft.com/office/drawing/2014/main" id="{67619D0A-F583-4F06-8C5B-60ED3A1481D0}"/>
              </a:ext>
            </a:extLst>
          </p:cNvPr>
          <p:cNvSpPr txBox="1"/>
          <p:nvPr/>
        </p:nvSpPr>
        <p:spPr>
          <a:xfrm>
            <a:off x="1113725" y="5209974"/>
            <a:ext cx="4258013" cy="307777"/>
          </a:xfrm>
          <a:prstGeom prst="rect">
            <a:avLst/>
          </a:prstGeom>
          <a:noFill/>
        </p:spPr>
        <p:txBody>
          <a:bodyPr wrap="square" rtlCol="0">
            <a:spAutoFit/>
          </a:bodyPr>
          <a:lstStyle/>
          <a:p>
            <a:pPr lvl="0"/>
            <a:r>
              <a:rPr lang="pt-BR" sz="1400" b="1" dirty="0">
                <a:solidFill>
                  <a:srgbClr val="111111"/>
                </a:solidFill>
                <a:latin typeface="Trebuchet MS"/>
              </a:rPr>
              <a:t>Obrigada ao TISS e não contabiliza </a:t>
            </a:r>
            <a:r>
              <a:rPr lang="pt-BR" sz="1400" b="1" dirty="0">
                <a:solidFill>
                  <a:srgbClr val="111111"/>
                </a:solidFill>
              </a:rPr>
              <a:t>na 41</a:t>
            </a:r>
            <a:endParaRPr lang="pt-BR" sz="1400" b="1" dirty="0">
              <a:solidFill>
                <a:srgbClr val="111111"/>
              </a:solidFill>
              <a:latin typeface="Trebuchet MS"/>
            </a:endParaRPr>
          </a:p>
        </p:txBody>
      </p:sp>
      <p:sp>
        <p:nvSpPr>
          <p:cNvPr id="98" name="Fluxograma: Somador 97">
            <a:extLst>
              <a:ext uri="{FF2B5EF4-FFF2-40B4-BE49-F238E27FC236}">
                <a16:creationId xmlns:a16="http://schemas.microsoft.com/office/drawing/2014/main" id="{96CFE3D3-E86E-42F9-B6AF-6204A23D15FA}"/>
              </a:ext>
            </a:extLst>
          </p:cNvPr>
          <p:cNvSpPr/>
          <p:nvPr/>
        </p:nvSpPr>
        <p:spPr>
          <a:xfrm>
            <a:off x="857223" y="5271704"/>
            <a:ext cx="207336" cy="184318"/>
          </a:xfrm>
          <a:prstGeom prst="flowChartSummingJunction">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99" name="Fluxograma: Somador 98">
            <a:extLst>
              <a:ext uri="{FF2B5EF4-FFF2-40B4-BE49-F238E27FC236}">
                <a16:creationId xmlns:a16="http://schemas.microsoft.com/office/drawing/2014/main" id="{75B35264-73AF-4BF3-A038-71932E78187F}"/>
              </a:ext>
            </a:extLst>
          </p:cNvPr>
          <p:cNvSpPr/>
          <p:nvPr/>
        </p:nvSpPr>
        <p:spPr>
          <a:xfrm>
            <a:off x="3891974" y="3431291"/>
            <a:ext cx="207336" cy="184318"/>
          </a:xfrm>
          <a:prstGeom prst="flowChartSummingJunction">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03" name="CaixaDeTexto 102">
            <a:extLst>
              <a:ext uri="{FF2B5EF4-FFF2-40B4-BE49-F238E27FC236}">
                <a16:creationId xmlns:a16="http://schemas.microsoft.com/office/drawing/2014/main" id="{EDD12EB7-D912-44D7-AD8F-42820C647A26}"/>
              </a:ext>
            </a:extLst>
          </p:cNvPr>
          <p:cNvSpPr txBox="1"/>
          <p:nvPr/>
        </p:nvSpPr>
        <p:spPr>
          <a:xfrm>
            <a:off x="7378068" y="660359"/>
            <a:ext cx="2397697" cy="369332"/>
          </a:xfrm>
          <a:prstGeom prst="rect">
            <a:avLst/>
          </a:prstGeom>
          <a:noFill/>
        </p:spPr>
        <p:txBody>
          <a:bodyPr wrap="square" rtlCol="0">
            <a:spAutoFit/>
          </a:bodyPr>
          <a:lstStyle/>
          <a:p>
            <a:pPr defTabSz="457189">
              <a:defRPr/>
            </a:pPr>
            <a:r>
              <a:rPr lang="pt-BR" b="1" dirty="0">
                <a:solidFill>
                  <a:srgbClr val="00401A"/>
                </a:solidFill>
                <a:latin typeface="Trebuchet MS"/>
              </a:rPr>
              <a:t>Contabilização</a:t>
            </a:r>
            <a:endParaRPr lang="pt-BR" sz="2400" b="1" dirty="0">
              <a:solidFill>
                <a:srgbClr val="00401A"/>
              </a:solidFill>
              <a:latin typeface="Trebuchet MS"/>
            </a:endParaRPr>
          </a:p>
        </p:txBody>
      </p:sp>
      <p:sp>
        <p:nvSpPr>
          <p:cNvPr id="104" name="Seta: para a Direita 59">
            <a:extLst>
              <a:ext uri="{FF2B5EF4-FFF2-40B4-BE49-F238E27FC236}">
                <a16:creationId xmlns:a16="http://schemas.microsoft.com/office/drawing/2014/main" id="{3124D4FE-B5EF-416A-BD9E-D0BCDA108FC0}"/>
              </a:ext>
            </a:extLst>
          </p:cNvPr>
          <p:cNvSpPr/>
          <p:nvPr/>
        </p:nvSpPr>
        <p:spPr>
          <a:xfrm rot="5400000">
            <a:off x="8142206" y="1070001"/>
            <a:ext cx="298624" cy="17461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189">
              <a:defRPr/>
            </a:pPr>
            <a:endParaRPr lang="pt-BR">
              <a:solidFill>
                <a:prstClr val="white"/>
              </a:solidFill>
              <a:latin typeface="Trebuchet MS"/>
            </a:endParaRPr>
          </a:p>
        </p:txBody>
      </p:sp>
      <p:sp>
        <p:nvSpPr>
          <p:cNvPr id="2" name="Chave Direita 1">
            <a:extLst>
              <a:ext uri="{FF2B5EF4-FFF2-40B4-BE49-F238E27FC236}">
                <a16:creationId xmlns:a16="http://schemas.microsoft.com/office/drawing/2014/main" id="{19D6EDED-715A-4671-B715-683358C76945}"/>
              </a:ext>
            </a:extLst>
          </p:cNvPr>
          <p:cNvSpPr/>
          <p:nvPr/>
        </p:nvSpPr>
        <p:spPr>
          <a:xfrm>
            <a:off x="9074765" y="1138747"/>
            <a:ext cx="490356" cy="3892734"/>
          </a:xfrm>
          <a:prstGeom prst="rightBrace">
            <a:avLst/>
          </a:prstGeom>
          <a:ln w="19050"/>
        </p:spPr>
        <p:style>
          <a:lnRef idx="1">
            <a:schemeClr val="accent6"/>
          </a:lnRef>
          <a:fillRef idx="0">
            <a:schemeClr val="accent6"/>
          </a:fillRef>
          <a:effectRef idx="0">
            <a:schemeClr val="accent6"/>
          </a:effectRef>
          <a:fontRef idx="minor">
            <a:schemeClr val="tx1"/>
          </a:fontRef>
        </p:style>
        <p:txBody>
          <a:bodyPr rtlCol="0" anchor="ctr"/>
          <a:lstStyle/>
          <a:p>
            <a:pPr algn="ctr"/>
            <a:endParaRPr lang="pt-BR" sz="2400"/>
          </a:p>
        </p:txBody>
      </p:sp>
      <p:sp>
        <p:nvSpPr>
          <p:cNvPr id="4" name="Retângulo 3">
            <a:extLst>
              <a:ext uri="{FF2B5EF4-FFF2-40B4-BE49-F238E27FC236}">
                <a16:creationId xmlns:a16="http://schemas.microsoft.com/office/drawing/2014/main" id="{16B00426-CB0F-4224-8AFD-54261656F79C}"/>
              </a:ext>
            </a:extLst>
          </p:cNvPr>
          <p:cNvSpPr/>
          <p:nvPr/>
        </p:nvSpPr>
        <p:spPr>
          <a:xfrm flipH="1">
            <a:off x="9884734" y="1781951"/>
            <a:ext cx="1964519" cy="830997"/>
          </a:xfrm>
          <a:prstGeom prst="rect">
            <a:avLst/>
          </a:prstGeom>
        </p:spPr>
        <p:txBody>
          <a:bodyPr wrap="square">
            <a:spAutoFit/>
          </a:bodyPr>
          <a:lstStyle/>
          <a:p>
            <a:pPr algn="ctr"/>
            <a:r>
              <a:rPr lang="pt-BR" sz="2400" b="1" dirty="0">
                <a:solidFill>
                  <a:schemeClr val="accent2">
                    <a:lumMod val="50000"/>
                  </a:schemeClr>
                </a:solidFill>
              </a:rPr>
              <a:t>Registros Auxiliares </a:t>
            </a:r>
            <a:endParaRPr lang="pt-BR" sz="2400" dirty="0">
              <a:solidFill>
                <a:schemeClr val="accent2">
                  <a:lumMod val="50000"/>
                </a:schemeClr>
              </a:solidFill>
            </a:endParaRPr>
          </a:p>
        </p:txBody>
      </p:sp>
      <p:sp>
        <p:nvSpPr>
          <p:cNvPr id="50" name="Retângulo 49">
            <a:extLst>
              <a:ext uri="{FF2B5EF4-FFF2-40B4-BE49-F238E27FC236}">
                <a16:creationId xmlns:a16="http://schemas.microsoft.com/office/drawing/2014/main" id="{0596F78F-7268-435B-A3C8-CCE75F2A91E6}"/>
              </a:ext>
            </a:extLst>
          </p:cNvPr>
          <p:cNvSpPr/>
          <p:nvPr/>
        </p:nvSpPr>
        <p:spPr>
          <a:xfrm flipH="1">
            <a:off x="9884978" y="3109406"/>
            <a:ext cx="1964519" cy="1200329"/>
          </a:xfrm>
          <a:prstGeom prst="rect">
            <a:avLst/>
          </a:prstGeom>
        </p:spPr>
        <p:txBody>
          <a:bodyPr wrap="square">
            <a:spAutoFit/>
          </a:bodyPr>
          <a:lstStyle/>
          <a:p>
            <a:pPr algn="ctr"/>
            <a:r>
              <a:rPr lang="pt-BR" sz="2400" b="1" dirty="0">
                <a:solidFill>
                  <a:schemeClr val="accent2">
                    <a:lumMod val="75000"/>
                  </a:schemeClr>
                </a:solidFill>
              </a:rPr>
              <a:t>Aberturas a partir do “10º”</a:t>
            </a:r>
            <a:endParaRPr lang="pt-BR" sz="2400" dirty="0"/>
          </a:p>
        </p:txBody>
      </p:sp>
      <p:sp>
        <p:nvSpPr>
          <p:cNvPr id="51" name="Retângulo 50">
            <a:extLst>
              <a:ext uri="{FF2B5EF4-FFF2-40B4-BE49-F238E27FC236}">
                <a16:creationId xmlns:a16="http://schemas.microsoft.com/office/drawing/2014/main" id="{4EA95244-A4F1-4C8E-BFB8-74D3115CF926}"/>
              </a:ext>
            </a:extLst>
          </p:cNvPr>
          <p:cNvSpPr/>
          <p:nvPr/>
        </p:nvSpPr>
        <p:spPr>
          <a:xfrm flipH="1">
            <a:off x="9839895" y="4699367"/>
            <a:ext cx="1964519" cy="461665"/>
          </a:xfrm>
          <a:prstGeom prst="rect">
            <a:avLst/>
          </a:prstGeom>
        </p:spPr>
        <p:txBody>
          <a:bodyPr wrap="square">
            <a:spAutoFit/>
          </a:bodyPr>
          <a:lstStyle/>
          <a:p>
            <a:pPr algn="ctr"/>
            <a:r>
              <a:rPr lang="pt-BR" sz="2400" b="1" dirty="0">
                <a:solidFill>
                  <a:schemeClr val="accent6">
                    <a:lumMod val="50000"/>
                  </a:schemeClr>
                </a:solidFill>
              </a:rPr>
              <a:t>Tributário</a:t>
            </a:r>
            <a:endParaRPr lang="pt-BR" sz="2400" dirty="0">
              <a:solidFill>
                <a:schemeClr val="accent6">
                  <a:lumMod val="50000"/>
                </a:schemeClr>
              </a:solidFill>
            </a:endParaRPr>
          </a:p>
        </p:txBody>
      </p:sp>
      <p:sp>
        <p:nvSpPr>
          <p:cNvPr id="53" name="Retângulo 52">
            <a:extLst>
              <a:ext uri="{FF2B5EF4-FFF2-40B4-BE49-F238E27FC236}">
                <a16:creationId xmlns:a16="http://schemas.microsoft.com/office/drawing/2014/main" id="{38803968-D234-4F7E-A960-E9F1354F8B34}"/>
              </a:ext>
            </a:extLst>
          </p:cNvPr>
          <p:cNvSpPr/>
          <p:nvPr/>
        </p:nvSpPr>
        <p:spPr>
          <a:xfrm flipH="1">
            <a:off x="9775765" y="687770"/>
            <a:ext cx="2157773" cy="954300"/>
          </a:xfrm>
          <a:prstGeom prst="rect">
            <a:avLst/>
          </a:prstGeom>
        </p:spPr>
        <p:txBody>
          <a:bodyPr wrap="square">
            <a:spAutoFit/>
          </a:bodyPr>
          <a:lstStyle/>
          <a:p>
            <a:pPr algn="ctr"/>
            <a:r>
              <a:rPr lang="pt-BR" sz="1867" b="1" dirty="0">
                <a:solidFill>
                  <a:schemeClr val="accent4"/>
                </a:solidFill>
              </a:rPr>
              <a:t>Registros Contábeis Assumida e Transferida</a:t>
            </a:r>
            <a:endParaRPr lang="pt-BR" sz="1867" dirty="0">
              <a:solidFill>
                <a:schemeClr val="accent4"/>
              </a:solidFill>
            </a:endParaRPr>
          </a:p>
        </p:txBody>
      </p:sp>
      <p:sp>
        <p:nvSpPr>
          <p:cNvPr id="58" name="Fluxograma: Somador 57">
            <a:extLst>
              <a:ext uri="{FF2B5EF4-FFF2-40B4-BE49-F238E27FC236}">
                <a16:creationId xmlns:a16="http://schemas.microsoft.com/office/drawing/2014/main" id="{FA802943-D780-4831-8D77-B1B531F85EC7}"/>
              </a:ext>
            </a:extLst>
          </p:cNvPr>
          <p:cNvSpPr/>
          <p:nvPr/>
        </p:nvSpPr>
        <p:spPr>
          <a:xfrm>
            <a:off x="3891974" y="2572659"/>
            <a:ext cx="207336" cy="184318"/>
          </a:xfrm>
          <a:prstGeom prst="flowChartSummingJunction">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9" name="Fluxograma: Somador 58">
            <a:extLst>
              <a:ext uri="{FF2B5EF4-FFF2-40B4-BE49-F238E27FC236}">
                <a16:creationId xmlns:a16="http://schemas.microsoft.com/office/drawing/2014/main" id="{F741F68F-6ED2-4D67-8DAA-F7F376F7F985}"/>
              </a:ext>
            </a:extLst>
          </p:cNvPr>
          <p:cNvSpPr/>
          <p:nvPr/>
        </p:nvSpPr>
        <p:spPr>
          <a:xfrm>
            <a:off x="3865101" y="1774871"/>
            <a:ext cx="207336" cy="184318"/>
          </a:xfrm>
          <a:prstGeom prst="flowChartSummingJuncti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t-BR" dirty="0"/>
          </a:p>
        </p:txBody>
      </p:sp>
      <p:sp>
        <p:nvSpPr>
          <p:cNvPr id="60" name="Fluxograma: Somador 59">
            <a:extLst>
              <a:ext uri="{FF2B5EF4-FFF2-40B4-BE49-F238E27FC236}">
                <a16:creationId xmlns:a16="http://schemas.microsoft.com/office/drawing/2014/main" id="{F852F52E-F498-432B-9BE9-8C20A7A54357}"/>
              </a:ext>
            </a:extLst>
          </p:cNvPr>
          <p:cNvSpPr/>
          <p:nvPr/>
        </p:nvSpPr>
        <p:spPr>
          <a:xfrm>
            <a:off x="3865101" y="4325865"/>
            <a:ext cx="207336" cy="184318"/>
          </a:xfrm>
          <a:prstGeom prst="flowChartSummingJunctio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pt-BR" dirty="0"/>
          </a:p>
        </p:txBody>
      </p:sp>
      <p:graphicFrame>
        <p:nvGraphicFramePr>
          <p:cNvPr id="10" name="Objeto 9">
            <a:extLst>
              <a:ext uri="{FF2B5EF4-FFF2-40B4-BE49-F238E27FC236}">
                <a16:creationId xmlns:a16="http://schemas.microsoft.com/office/drawing/2014/main" id="{DFCA0181-16F4-4343-9815-2DD7A044ACD9}"/>
              </a:ext>
            </a:extLst>
          </p:cNvPr>
          <p:cNvGraphicFramePr>
            <a:graphicFrameLocks noChangeAspect="1"/>
          </p:cNvGraphicFramePr>
          <p:nvPr>
            <p:extLst>
              <p:ext uri="{D42A27DB-BD31-4B8C-83A1-F6EECF244321}">
                <p14:modId xmlns:p14="http://schemas.microsoft.com/office/powerpoint/2010/main" val="1880796422"/>
              </p:ext>
            </p:extLst>
          </p:nvPr>
        </p:nvGraphicFramePr>
        <p:xfrm>
          <a:off x="7828060" y="1510498"/>
          <a:ext cx="914400" cy="771525"/>
        </p:xfrm>
        <a:graphic>
          <a:graphicData uri="http://schemas.openxmlformats.org/presentationml/2006/ole">
            <mc:AlternateContent xmlns:mc="http://schemas.openxmlformats.org/markup-compatibility/2006">
              <mc:Choice xmlns:v="urn:schemas-microsoft-com:vml" Requires="v">
                <p:oleObj spid="_x0000_s2318" name="Worksheet" showAsIcon="1" r:id="rId3" imgW="914400" imgH="771480" progId="Excel.Sheet.12">
                  <p:embed/>
                </p:oleObj>
              </mc:Choice>
              <mc:Fallback>
                <p:oleObj name="Worksheet" showAsIcon="1" r:id="rId3" imgW="914400" imgH="771480" progId="Excel.Sheet.12">
                  <p:embed/>
                  <p:pic>
                    <p:nvPicPr>
                      <p:cNvPr id="0" name=""/>
                      <p:cNvPicPr/>
                      <p:nvPr/>
                    </p:nvPicPr>
                    <p:blipFill>
                      <a:blip r:embed="rId4"/>
                      <a:stretch>
                        <a:fillRect/>
                      </a:stretch>
                    </p:blipFill>
                    <p:spPr>
                      <a:xfrm>
                        <a:off x="7828060" y="1510498"/>
                        <a:ext cx="914400" cy="771525"/>
                      </a:xfrm>
                      <a:prstGeom prst="rect">
                        <a:avLst/>
                      </a:prstGeom>
                    </p:spPr>
                  </p:pic>
                </p:oleObj>
              </mc:Fallback>
            </mc:AlternateContent>
          </a:graphicData>
        </a:graphic>
      </p:graphicFrame>
      <p:graphicFrame>
        <p:nvGraphicFramePr>
          <p:cNvPr id="11" name="Objeto 10">
            <a:extLst>
              <a:ext uri="{FF2B5EF4-FFF2-40B4-BE49-F238E27FC236}">
                <a16:creationId xmlns:a16="http://schemas.microsoft.com/office/drawing/2014/main" id="{59B6A7BA-6F5A-4FE3-A58D-1C7FA2AFDA92}"/>
              </a:ext>
            </a:extLst>
          </p:cNvPr>
          <p:cNvGraphicFramePr>
            <a:graphicFrameLocks noChangeAspect="1"/>
          </p:cNvGraphicFramePr>
          <p:nvPr>
            <p:extLst>
              <p:ext uri="{D42A27DB-BD31-4B8C-83A1-F6EECF244321}">
                <p14:modId xmlns:p14="http://schemas.microsoft.com/office/powerpoint/2010/main" val="2431745698"/>
              </p:ext>
            </p:extLst>
          </p:nvPr>
        </p:nvGraphicFramePr>
        <p:xfrm>
          <a:off x="7810886" y="2313472"/>
          <a:ext cx="914400" cy="771525"/>
        </p:xfrm>
        <a:graphic>
          <a:graphicData uri="http://schemas.openxmlformats.org/presentationml/2006/ole">
            <mc:AlternateContent xmlns:mc="http://schemas.openxmlformats.org/markup-compatibility/2006">
              <mc:Choice xmlns:v="urn:schemas-microsoft-com:vml" Requires="v">
                <p:oleObj spid="_x0000_s2319" name="Worksheet" showAsIcon="1" r:id="rId5" imgW="914400" imgH="771480" progId="Excel.Sheet.12">
                  <p:embed/>
                </p:oleObj>
              </mc:Choice>
              <mc:Fallback>
                <p:oleObj name="Worksheet" showAsIcon="1" r:id="rId5" imgW="914400" imgH="771480" progId="Excel.Sheet.12">
                  <p:embed/>
                  <p:pic>
                    <p:nvPicPr>
                      <p:cNvPr id="0" name=""/>
                      <p:cNvPicPr/>
                      <p:nvPr/>
                    </p:nvPicPr>
                    <p:blipFill>
                      <a:blip r:embed="rId6"/>
                      <a:stretch>
                        <a:fillRect/>
                      </a:stretch>
                    </p:blipFill>
                    <p:spPr>
                      <a:xfrm>
                        <a:off x="7810886" y="2313472"/>
                        <a:ext cx="914400" cy="771525"/>
                      </a:xfrm>
                      <a:prstGeom prst="rect">
                        <a:avLst/>
                      </a:prstGeom>
                    </p:spPr>
                  </p:pic>
                </p:oleObj>
              </mc:Fallback>
            </mc:AlternateContent>
          </a:graphicData>
        </a:graphic>
      </p:graphicFrame>
      <p:graphicFrame>
        <p:nvGraphicFramePr>
          <p:cNvPr id="12" name="Objeto 11">
            <a:extLst>
              <a:ext uri="{FF2B5EF4-FFF2-40B4-BE49-F238E27FC236}">
                <a16:creationId xmlns:a16="http://schemas.microsoft.com/office/drawing/2014/main" id="{8D5CFE4F-90B9-4E2F-949D-2DF2B43CC983}"/>
              </a:ext>
            </a:extLst>
          </p:cNvPr>
          <p:cNvGraphicFramePr>
            <a:graphicFrameLocks noChangeAspect="1"/>
          </p:cNvGraphicFramePr>
          <p:nvPr>
            <p:extLst>
              <p:ext uri="{D42A27DB-BD31-4B8C-83A1-F6EECF244321}">
                <p14:modId xmlns:p14="http://schemas.microsoft.com/office/powerpoint/2010/main" val="1644845338"/>
              </p:ext>
            </p:extLst>
          </p:nvPr>
        </p:nvGraphicFramePr>
        <p:xfrm>
          <a:off x="7804102" y="3145532"/>
          <a:ext cx="914400" cy="771525"/>
        </p:xfrm>
        <a:graphic>
          <a:graphicData uri="http://schemas.openxmlformats.org/presentationml/2006/ole">
            <mc:AlternateContent xmlns:mc="http://schemas.openxmlformats.org/markup-compatibility/2006">
              <mc:Choice xmlns:v="urn:schemas-microsoft-com:vml" Requires="v">
                <p:oleObj spid="_x0000_s2320" name="Worksheet" showAsIcon="1" r:id="rId7" imgW="914400" imgH="771480" progId="Excel.Sheet.12">
                  <p:embed/>
                </p:oleObj>
              </mc:Choice>
              <mc:Fallback>
                <p:oleObj name="Worksheet" showAsIcon="1" r:id="rId7" imgW="914400" imgH="771480" progId="Excel.Sheet.12">
                  <p:embed/>
                  <p:pic>
                    <p:nvPicPr>
                      <p:cNvPr id="0" name=""/>
                      <p:cNvPicPr/>
                      <p:nvPr/>
                    </p:nvPicPr>
                    <p:blipFill>
                      <a:blip r:embed="rId8"/>
                      <a:stretch>
                        <a:fillRect/>
                      </a:stretch>
                    </p:blipFill>
                    <p:spPr>
                      <a:xfrm>
                        <a:off x="7804102" y="3145532"/>
                        <a:ext cx="914400" cy="771525"/>
                      </a:xfrm>
                      <a:prstGeom prst="rect">
                        <a:avLst/>
                      </a:prstGeom>
                    </p:spPr>
                  </p:pic>
                </p:oleObj>
              </mc:Fallback>
            </mc:AlternateContent>
          </a:graphicData>
        </a:graphic>
      </p:graphicFrame>
      <p:graphicFrame>
        <p:nvGraphicFramePr>
          <p:cNvPr id="13" name="Objeto 12">
            <a:extLst>
              <a:ext uri="{FF2B5EF4-FFF2-40B4-BE49-F238E27FC236}">
                <a16:creationId xmlns:a16="http://schemas.microsoft.com/office/drawing/2014/main" id="{CBD75439-4338-4242-AEB6-E061CF03A4DF}"/>
              </a:ext>
            </a:extLst>
          </p:cNvPr>
          <p:cNvGraphicFramePr>
            <a:graphicFrameLocks noChangeAspect="1"/>
          </p:cNvGraphicFramePr>
          <p:nvPr>
            <p:extLst>
              <p:ext uri="{D42A27DB-BD31-4B8C-83A1-F6EECF244321}">
                <p14:modId xmlns:p14="http://schemas.microsoft.com/office/powerpoint/2010/main" val="3034387336"/>
              </p:ext>
            </p:extLst>
          </p:nvPr>
        </p:nvGraphicFramePr>
        <p:xfrm>
          <a:off x="7810886" y="4013639"/>
          <a:ext cx="914400" cy="771525"/>
        </p:xfrm>
        <a:graphic>
          <a:graphicData uri="http://schemas.openxmlformats.org/presentationml/2006/ole">
            <mc:AlternateContent xmlns:mc="http://schemas.openxmlformats.org/markup-compatibility/2006">
              <mc:Choice xmlns:v="urn:schemas-microsoft-com:vml" Requires="v">
                <p:oleObj spid="_x0000_s2321" name="Worksheet" showAsIcon="1" r:id="rId9" imgW="914400" imgH="771480" progId="Excel.Sheet.12">
                  <p:embed/>
                </p:oleObj>
              </mc:Choice>
              <mc:Fallback>
                <p:oleObj name="Worksheet" showAsIcon="1" r:id="rId9" imgW="914400" imgH="771480" progId="Excel.Sheet.12">
                  <p:embed/>
                  <p:pic>
                    <p:nvPicPr>
                      <p:cNvPr id="0" name=""/>
                      <p:cNvPicPr/>
                      <p:nvPr/>
                    </p:nvPicPr>
                    <p:blipFill>
                      <a:blip r:embed="rId10"/>
                      <a:stretch>
                        <a:fillRect/>
                      </a:stretch>
                    </p:blipFill>
                    <p:spPr>
                      <a:xfrm>
                        <a:off x="7810886" y="4013639"/>
                        <a:ext cx="914400" cy="771525"/>
                      </a:xfrm>
                      <a:prstGeom prst="rect">
                        <a:avLst/>
                      </a:prstGeom>
                    </p:spPr>
                  </p:pic>
                </p:oleObj>
              </mc:Fallback>
            </mc:AlternateContent>
          </a:graphicData>
        </a:graphic>
      </p:graphicFrame>
      <p:sp>
        <p:nvSpPr>
          <p:cNvPr id="3" name="Retângulo 2">
            <a:extLst>
              <a:ext uri="{FF2B5EF4-FFF2-40B4-BE49-F238E27FC236}">
                <a16:creationId xmlns:a16="http://schemas.microsoft.com/office/drawing/2014/main" id="{129B3D44-D044-4E1D-8812-39B5DFC2BF90}"/>
              </a:ext>
            </a:extLst>
          </p:cNvPr>
          <p:cNvSpPr/>
          <p:nvPr/>
        </p:nvSpPr>
        <p:spPr>
          <a:xfrm>
            <a:off x="1463" y="52536"/>
            <a:ext cx="2255874" cy="538609"/>
          </a:xfrm>
          <a:prstGeom prst="rect">
            <a:avLst/>
          </a:prstGeom>
        </p:spPr>
        <p:txBody>
          <a:bodyPr wrap="none">
            <a:spAutoFit/>
          </a:bodyPr>
          <a:lstStyle/>
          <a:p>
            <a:r>
              <a:rPr lang="pt-BR" sz="2900" b="1" dirty="0">
                <a:solidFill>
                  <a:prstClr val="black"/>
                </a:solidFill>
                <a:ea typeface="+mj-ea"/>
                <a:cs typeface="+mj-cs"/>
              </a:rPr>
              <a:t>Quadro Geral</a:t>
            </a:r>
            <a:endParaRPr lang="pt-BR" dirty="0"/>
          </a:p>
        </p:txBody>
      </p:sp>
      <p:sp>
        <p:nvSpPr>
          <p:cNvPr id="52" name="CaixaDeTexto 51">
            <a:extLst>
              <a:ext uri="{FF2B5EF4-FFF2-40B4-BE49-F238E27FC236}">
                <a16:creationId xmlns:a16="http://schemas.microsoft.com/office/drawing/2014/main" id="{9909573F-CB51-4E20-AAD3-A1AE7115ADF6}"/>
              </a:ext>
            </a:extLst>
          </p:cNvPr>
          <p:cNvSpPr txBox="1"/>
          <p:nvPr/>
        </p:nvSpPr>
        <p:spPr>
          <a:xfrm>
            <a:off x="9358602" y="6061988"/>
            <a:ext cx="2833397" cy="584775"/>
          </a:xfrm>
          <a:prstGeom prst="rect">
            <a:avLst/>
          </a:prstGeom>
          <a:noFill/>
        </p:spPr>
        <p:txBody>
          <a:bodyPr wrap="square" rtlCol="0">
            <a:spAutoFit/>
          </a:bodyPr>
          <a:lstStyle/>
          <a:p>
            <a:pPr defTabSz="457189"/>
            <a:r>
              <a:rPr lang="pt-BR" sz="1600" i="1" dirty="0">
                <a:solidFill>
                  <a:schemeClr val="bg1"/>
                </a:solidFill>
                <a:latin typeface="Trebuchet MS" panose="020B0603020202020204" pitchFamily="34" charset="0"/>
              </a:rPr>
              <a:t>Exemplos de Contabilizações RN 430/2017</a:t>
            </a:r>
          </a:p>
        </p:txBody>
      </p:sp>
    </p:spTree>
    <p:extLst>
      <p:ext uri="{BB962C8B-B14F-4D97-AF65-F5344CB8AC3E}">
        <p14:creationId xmlns:p14="http://schemas.microsoft.com/office/powerpoint/2010/main" val="874232423"/>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F2207FF-1021-4766-8D06-03B60859D3F7}"/>
              </a:ext>
            </a:extLst>
          </p:cNvPr>
          <p:cNvSpPr>
            <a:spLocks noGrp="1"/>
          </p:cNvSpPr>
          <p:nvPr>
            <p:ph type="title"/>
          </p:nvPr>
        </p:nvSpPr>
        <p:spPr>
          <a:xfrm>
            <a:off x="297553" y="306890"/>
            <a:ext cx="10515600" cy="1325563"/>
          </a:xfrm>
        </p:spPr>
        <p:txBody>
          <a:bodyPr>
            <a:normAutofit/>
          </a:bodyPr>
          <a:lstStyle/>
          <a:p>
            <a:r>
              <a:rPr lang="pt-BR" dirty="0"/>
              <a:t>Minuta – Estrutura para 2019</a:t>
            </a:r>
            <a:br>
              <a:rPr lang="pt-BR" dirty="0"/>
            </a:br>
            <a:br>
              <a:rPr lang="pt-BR" dirty="0"/>
            </a:br>
            <a:r>
              <a:rPr lang="pt-BR" dirty="0"/>
              <a:t>Grupo Contábil – 3117 - Corresponsabilidade</a:t>
            </a:r>
          </a:p>
        </p:txBody>
      </p:sp>
      <p:sp>
        <p:nvSpPr>
          <p:cNvPr id="7" name="CaixaDeTexto 6">
            <a:extLst>
              <a:ext uri="{FF2B5EF4-FFF2-40B4-BE49-F238E27FC236}">
                <a16:creationId xmlns:a16="http://schemas.microsoft.com/office/drawing/2014/main" id="{BD7730E3-853E-4075-A760-0A790EC7143D}"/>
              </a:ext>
            </a:extLst>
          </p:cNvPr>
          <p:cNvSpPr txBox="1"/>
          <p:nvPr/>
        </p:nvSpPr>
        <p:spPr>
          <a:xfrm>
            <a:off x="297553" y="1841726"/>
            <a:ext cx="12007442" cy="3383821"/>
          </a:xfrm>
          <a:prstGeom prst="rect">
            <a:avLst/>
          </a:prstGeom>
          <a:noFill/>
        </p:spPr>
        <p:txBody>
          <a:bodyPr wrap="square" rtlCol="0">
            <a:spAutoFit/>
          </a:bodyPr>
          <a:lstStyle/>
          <a:p>
            <a:pPr defTabSz="457189">
              <a:lnSpc>
                <a:spcPct val="150000"/>
              </a:lnSpc>
            </a:pPr>
            <a:r>
              <a:rPr lang="pt-BR" sz="1400" b="1" dirty="0">
                <a:solidFill>
                  <a:prstClr val="black"/>
                </a:solidFill>
                <a:latin typeface="Trebuchet MS" panose="020B0603020202020204" pitchFamily="34" charset="0"/>
              </a:rPr>
              <a:t>3117  (-) Contraprestações de Corresponsabilidade </a:t>
            </a:r>
            <a:r>
              <a:rPr lang="pt-BR" sz="1400" b="1" dirty="0">
                <a:solidFill>
                  <a:schemeClr val="accent2">
                    <a:lumMod val="75000"/>
                  </a:schemeClr>
                </a:solidFill>
                <a:latin typeface="Trebuchet MS" panose="020B0603020202020204" pitchFamily="34" charset="0"/>
              </a:rPr>
              <a:t>CEDIDA</a:t>
            </a:r>
            <a:r>
              <a:rPr lang="pt-BR" sz="1400" b="1" dirty="0">
                <a:solidFill>
                  <a:prstClr val="black"/>
                </a:solidFill>
                <a:latin typeface="Trebuchet MS" panose="020B0603020202020204" pitchFamily="34" charset="0"/>
              </a:rPr>
              <a:t> de Assistência a Saúde</a:t>
            </a:r>
          </a:p>
          <a:p>
            <a:pPr defTabSz="457189">
              <a:lnSpc>
                <a:spcPct val="150000"/>
              </a:lnSpc>
            </a:pPr>
            <a:r>
              <a:rPr lang="pt-BR" sz="1400" dirty="0">
                <a:solidFill>
                  <a:prstClr val="black"/>
                </a:solidFill>
                <a:latin typeface="Trebuchet MS" panose="020B0603020202020204" pitchFamily="34" charset="0"/>
              </a:rPr>
              <a:t>31171 (-) Contraprestações de Corresponsabilidade </a:t>
            </a:r>
            <a:r>
              <a:rPr lang="pt-BR" sz="1400" dirty="0">
                <a:solidFill>
                  <a:schemeClr val="accent2">
                    <a:lumMod val="75000"/>
                  </a:schemeClr>
                </a:solidFill>
                <a:latin typeface="Trebuchet MS" panose="020B0603020202020204" pitchFamily="34" charset="0"/>
              </a:rPr>
              <a:t>CEDIDA</a:t>
            </a:r>
            <a:r>
              <a:rPr lang="pt-BR" sz="1400" dirty="0">
                <a:solidFill>
                  <a:prstClr val="black"/>
                </a:solidFill>
                <a:latin typeface="Trebuchet MS" panose="020B0603020202020204" pitchFamily="34" charset="0"/>
              </a:rPr>
              <a:t> de Assistência Médico-Hospitalar</a:t>
            </a:r>
          </a:p>
          <a:p>
            <a:pPr defTabSz="457189">
              <a:lnSpc>
                <a:spcPct val="150000"/>
              </a:lnSpc>
            </a:pPr>
            <a:r>
              <a:rPr lang="pt-BR" sz="1400" dirty="0">
                <a:solidFill>
                  <a:prstClr val="black"/>
                </a:solidFill>
                <a:latin typeface="Trebuchet MS" panose="020B0603020202020204" pitchFamily="34" charset="0"/>
              </a:rPr>
              <a:t>31171X – Preestabelecido / Pós-estabelecido</a:t>
            </a:r>
            <a:endParaRPr lang="pt-BR" sz="1400" dirty="0">
              <a:solidFill>
                <a:schemeClr val="accent2">
                  <a:lumMod val="75000"/>
                </a:schemeClr>
              </a:solidFill>
              <a:latin typeface="Trebuchet MS" panose="020B0603020202020204" pitchFamily="34" charset="0"/>
            </a:endParaRPr>
          </a:p>
          <a:p>
            <a:pPr defTabSz="457189">
              <a:lnSpc>
                <a:spcPct val="150000"/>
              </a:lnSpc>
            </a:pPr>
            <a:r>
              <a:rPr lang="pt-BR" sz="1400" dirty="0">
                <a:solidFill>
                  <a:prstClr val="black"/>
                </a:solidFill>
                <a:latin typeface="Trebuchet MS" panose="020B0603020202020204" pitchFamily="34" charset="0"/>
              </a:rPr>
              <a:t>31171XXX - Individual / Adesão / Empresarial (antes e pós Lei)</a:t>
            </a:r>
          </a:p>
          <a:p>
            <a:pPr defTabSz="457189">
              <a:lnSpc>
                <a:spcPct val="150000"/>
              </a:lnSpc>
            </a:pPr>
            <a:r>
              <a:rPr lang="pt-BR" sz="1400" dirty="0">
                <a:solidFill>
                  <a:prstClr val="black"/>
                </a:solidFill>
                <a:latin typeface="Trebuchet MS" panose="020B0603020202020204" pitchFamily="34" charset="0"/>
              </a:rPr>
              <a:t>31171XXX1 – Cobertura Assistencial com Preço Preestabelecido com Corresponsabilidade Cedida em Preço Preestabelecido</a:t>
            </a:r>
          </a:p>
          <a:p>
            <a:pPr defTabSz="457189">
              <a:lnSpc>
                <a:spcPct val="150000"/>
              </a:lnSpc>
            </a:pPr>
            <a:r>
              <a:rPr lang="pt-BR" sz="1400" dirty="0">
                <a:solidFill>
                  <a:prstClr val="black"/>
                </a:solidFill>
                <a:latin typeface="Trebuchet MS" panose="020B0603020202020204" pitchFamily="34" charset="0"/>
              </a:rPr>
              <a:t>31171XXX2 – Recuperação por Coparticipação na cobertura com preço preestabelecido com Corresponsabilidade Cedida em Preço Preestabelecido</a:t>
            </a:r>
          </a:p>
          <a:p>
            <a:pPr defTabSz="457189">
              <a:lnSpc>
                <a:spcPct val="150000"/>
              </a:lnSpc>
            </a:pPr>
            <a:r>
              <a:rPr lang="pt-BR" sz="1400" dirty="0">
                <a:solidFill>
                  <a:prstClr val="black"/>
                </a:solidFill>
                <a:latin typeface="Trebuchet MS" panose="020B0603020202020204" pitchFamily="34" charset="0"/>
              </a:rPr>
              <a:t>31171XXX3 – Cobertura Assistencial com Preço Preestabelecido com Corresponsabilidade Cedida em Preço Preestabelecido</a:t>
            </a:r>
          </a:p>
          <a:p>
            <a:pPr defTabSz="457189">
              <a:lnSpc>
                <a:spcPct val="150000"/>
              </a:lnSpc>
            </a:pPr>
            <a:r>
              <a:rPr lang="pt-BR" sz="1400" dirty="0">
                <a:solidFill>
                  <a:prstClr val="black"/>
                </a:solidFill>
                <a:latin typeface="Trebuchet MS" panose="020B0603020202020204" pitchFamily="34" charset="0"/>
              </a:rPr>
              <a:t>31171XXX4 – Recuperação por Coparticipação na cobertura com preço preestabelecido com Corresponsabilidade Cedida em Preço Pós-estabelecido</a:t>
            </a:r>
          </a:p>
          <a:p>
            <a:pPr defTabSz="457189">
              <a:lnSpc>
                <a:spcPct val="150000"/>
              </a:lnSpc>
            </a:pPr>
            <a:r>
              <a:rPr lang="pt-BR" sz="1400" dirty="0">
                <a:solidFill>
                  <a:prstClr val="black"/>
                </a:solidFill>
                <a:latin typeface="Trebuchet MS" panose="020B0603020202020204" pitchFamily="34" charset="0"/>
              </a:rPr>
              <a:t>31171XXX5 – Glosas de corresponsabilidade cedida em preço pós-estabelecido</a:t>
            </a:r>
          </a:p>
          <a:p>
            <a:pPr defTabSz="457189"/>
            <a:endParaRPr lang="pt-BR" dirty="0">
              <a:solidFill>
                <a:prstClr val="black"/>
              </a:solidFill>
              <a:latin typeface="Calibri" panose="020F0502020204030204"/>
            </a:endParaRPr>
          </a:p>
        </p:txBody>
      </p:sp>
      <p:sp>
        <p:nvSpPr>
          <p:cNvPr id="5" name="Título 1">
            <a:extLst>
              <a:ext uri="{FF2B5EF4-FFF2-40B4-BE49-F238E27FC236}">
                <a16:creationId xmlns:a16="http://schemas.microsoft.com/office/drawing/2014/main" id="{0DF8FB72-E701-4A48-8D29-1895213A874D}"/>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82928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ço Reservado para Texto 8">
            <a:extLst>
              <a:ext uri="{FF2B5EF4-FFF2-40B4-BE49-F238E27FC236}">
                <a16:creationId xmlns:a16="http://schemas.microsoft.com/office/drawing/2014/main" id="{D413F95A-9DC4-4158-8270-2DB239981253}"/>
              </a:ext>
            </a:extLst>
          </p:cNvPr>
          <p:cNvSpPr>
            <a:spLocks noGrp="1"/>
          </p:cNvSpPr>
          <p:nvPr>
            <p:ph type="body" sz="quarter" idx="10"/>
          </p:nvPr>
        </p:nvSpPr>
        <p:spPr/>
        <p:txBody>
          <a:bodyPr/>
          <a:lstStyle/>
          <a:p>
            <a:r>
              <a:rPr lang="pt-BR" dirty="0"/>
              <a:t>Dra. Viviane Vieira Malta</a:t>
            </a:r>
          </a:p>
          <a:p>
            <a:endParaRPr lang="pt-BR" dirty="0"/>
          </a:p>
        </p:txBody>
      </p:sp>
      <p:sp>
        <p:nvSpPr>
          <p:cNvPr id="10" name="Espaço Reservado para Texto 9">
            <a:extLst>
              <a:ext uri="{FF2B5EF4-FFF2-40B4-BE49-F238E27FC236}">
                <a16:creationId xmlns:a16="http://schemas.microsoft.com/office/drawing/2014/main" id="{76E9FE40-8278-4C95-86F5-B6628E44C489}"/>
              </a:ext>
            </a:extLst>
          </p:cNvPr>
          <p:cNvSpPr>
            <a:spLocks noGrp="1"/>
          </p:cNvSpPr>
          <p:nvPr>
            <p:ph type="body" sz="quarter" idx="11"/>
          </p:nvPr>
        </p:nvSpPr>
        <p:spPr/>
        <p:txBody>
          <a:bodyPr/>
          <a:lstStyle/>
          <a:p>
            <a:r>
              <a:rPr lang="pt-BR" b="1" dirty="0"/>
              <a:t>Diretoria de Administração e Finanças</a:t>
            </a:r>
          </a:p>
          <a:p>
            <a:endParaRPr lang="pt-BR" dirty="0"/>
          </a:p>
        </p:txBody>
      </p:sp>
      <p:sp>
        <p:nvSpPr>
          <p:cNvPr id="11" name="Espaço Reservado para Texto 10">
            <a:extLst>
              <a:ext uri="{FF2B5EF4-FFF2-40B4-BE49-F238E27FC236}">
                <a16:creationId xmlns:a16="http://schemas.microsoft.com/office/drawing/2014/main" id="{9286D017-A142-4F6D-9770-E7ADDAD79BF0}"/>
              </a:ext>
            </a:extLst>
          </p:cNvPr>
          <p:cNvSpPr>
            <a:spLocks noGrp="1"/>
          </p:cNvSpPr>
          <p:nvPr>
            <p:ph type="body" sz="quarter" idx="13"/>
          </p:nvPr>
        </p:nvSpPr>
        <p:spPr>
          <a:xfrm>
            <a:off x="1113692" y="3483117"/>
            <a:ext cx="10081845" cy="488727"/>
          </a:xfrm>
        </p:spPr>
        <p:txBody>
          <a:bodyPr/>
          <a:lstStyle/>
          <a:p>
            <a:r>
              <a:rPr lang="pt-BR" dirty="0"/>
              <a:t>Janaina Oliveira Lana Martins</a:t>
            </a:r>
          </a:p>
        </p:txBody>
      </p:sp>
      <p:sp>
        <p:nvSpPr>
          <p:cNvPr id="12" name="Espaço Reservado para Texto 11">
            <a:extLst>
              <a:ext uri="{FF2B5EF4-FFF2-40B4-BE49-F238E27FC236}">
                <a16:creationId xmlns:a16="http://schemas.microsoft.com/office/drawing/2014/main" id="{D3C0F848-DE96-45AB-89B5-994D0863F95C}"/>
              </a:ext>
            </a:extLst>
          </p:cNvPr>
          <p:cNvSpPr>
            <a:spLocks noGrp="1"/>
          </p:cNvSpPr>
          <p:nvPr>
            <p:ph type="body" sz="quarter" idx="14"/>
          </p:nvPr>
        </p:nvSpPr>
        <p:spPr/>
        <p:txBody>
          <a:bodyPr/>
          <a:lstStyle/>
          <a:p>
            <a:r>
              <a:rPr lang="pt-BR" dirty="0"/>
              <a:t>Assessoria Contábil</a:t>
            </a:r>
          </a:p>
        </p:txBody>
      </p:sp>
      <p:sp>
        <p:nvSpPr>
          <p:cNvPr id="13" name="Espaço Reservado para Texto 12">
            <a:extLst>
              <a:ext uri="{FF2B5EF4-FFF2-40B4-BE49-F238E27FC236}">
                <a16:creationId xmlns:a16="http://schemas.microsoft.com/office/drawing/2014/main" id="{CF57B0E7-B2AF-42F5-B75E-DAA4F47B31F7}"/>
              </a:ext>
            </a:extLst>
          </p:cNvPr>
          <p:cNvSpPr>
            <a:spLocks noGrp="1"/>
          </p:cNvSpPr>
          <p:nvPr>
            <p:ph type="body" sz="quarter" idx="15"/>
          </p:nvPr>
        </p:nvSpPr>
        <p:spPr/>
        <p:txBody>
          <a:bodyPr/>
          <a:lstStyle/>
          <a:p>
            <a:r>
              <a:rPr lang="pt-BR" dirty="0"/>
              <a:t>assessoriacontabil@unimed.coop.br</a:t>
            </a:r>
          </a:p>
          <a:p>
            <a:r>
              <a:rPr lang="pt-BR" altLang="pt-BR" dirty="0">
                <a:cs typeface="Arial" panose="020B0604020202020204" pitchFamily="34" charset="0"/>
              </a:rPr>
              <a:t>Telefone (11) 3265-4316 / 4318 / 4294</a:t>
            </a:r>
            <a:endParaRPr lang="pt-BR" dirty="0"/>
          </a:p>
          <a:p>
            <a:endParaRPr lang="pt-BR" dirty="0"/>
          </a:p>
        </p:txBody>
      </p:sp>
      <p:sp>
        <p:nvSpPr>
          <p:cNvPr id="7" name="Título 1">
            <a:extLst>
              <a:ext uri="{FF2B5EF4-FFF2-40B4-BE49-F238E27FC236}">
                <a16:creationId xmlns:a16="http://schemas.microsoft.com/office/drawing/2014/main" id="{0D136863-D255-4BC1-B833-9F569125AA7D}"/>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3149397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F2207FF-1021-4766-8D06-03B60859D3F7}"/>
              </a:ext>
            </a:extLst>
          </p:cNvPr>
          <p:cNvSpPr>
            <a:spLocks noGrp="1"/>
          </p:cNvSpPr>
          <p:nvPr>
            <p:ph type="title"/>
          </p:nvPr>
        </p:nvSpPr>
        <p:spPr>
          <a:xfrm>
            <a:off x="129073" y="187843"/>
            <a:ext cx="10515600" cy="1325563"/>
          </a:xfrm>
        </p:spPr>
        <p:txBody>
          <a:bodyPr>
            <a:normAutofit/>
          </a:bodyPr>
          <a:lstStyle/>
          <a:p>
            <a:r>
              <a:rPr lang="pt-BR" dirty="0"/>
              <a:t>Minuta – Estrutura para 2019</a:t>
            </a:r>
            <a:br>
              <a:rPr lang="pt-BR" dirty="0"/>
            </a:br>
            <a:br>
              <a:rPr lang="pt-BR" dirty="0"/>
            </a:br>
            <a:r>
              <a:rPr lang="pt-BR" dirty="0"/>
              <a:t>Grupo Contábil – 41 - Eventos</a:t>
            </a:r>
          </a:p>
        </p:txBody>
      </p:sp>
      <p:sp>
        <p:nvSpPr>
          <p:cNvPr id="7" name="CaixaDeTexto 6">
            <a:extLst>
              <a:ext uri="{FF2B5EF4-FFF2-40B4-BE49-F238E27FC236}">
                <a16:creationId xmlns:a16="http://schemas.microsoft.com/office/drawing/2014/main" id="{BD7730E3-853E-4075-A760-0A790EC7143D}"/>
              </a:ext>
            </a:extLst>
          </p:cNvPr>
          <p:cNvSpPr txBox="1"/>
          <p:nvPr/>
        </p:nvSpPr>
        <p:spPr>
          <a:xfrm>
            <a:off x="260059" y="1513406"/>
            <a:ext cx="11931941" cy="5216813"/>
          </a:xfrm>
          <a:prstGeom prst="rect">
            <a:avLst/>
          </a:prstGeom>
          <a:noFill/>
        </p:spPr>
        <p:txBody>
          <a:bodyPr wrap="square" rtlCol="0">
            <a:spAutoFit/>
          </a:bodyPr>
          <a:lstStyle/>
          <a:p>
            <a:pPr defTabSz="457189">
              <a:lnSpc>
                <a:spcPct val="150000"/>
              </a:lnSpc>
            </a:pPr>
            <a:r>
              <a:rPr lang="pt-BR" dirty="0">
                <a:solidFill>
                  <a:prstClr val="black"/>
                </a:solidFill>
                <a:latin typeface="Calibri" panose="020F0502020204030204"/>
              </a:rPr>
              <a:t>41 – Eventos Indenizáveis</a:t>
            </a:r>
          </a:p>
          <a:p>
            <a:pPr defTabSz="457189">
              <a:lnSpc>
                <a:spcPct val="150000"/>
              </a:lnSpc>
            </a:pPr>
            <a:r>
              <a:rPr lang="pt-BR" dirty="0">
                <a:solidFill>
                  <a:prstClr val="black"/>
                </a:solidFill>
                <a:latin typeface="Calibri" panose="020F0502020204030204"/>
              </a:rPr>
              <a:t>411 – Eventos Conhecidos ou Avisado de Assistência a Saúde</a:t>
            </a:r>
          </a:p>
          <a:p>
            <a:pPr defTabSz="457189">
              <a:lnSpc>
                <a:spcPct val="150000"/>
              </a:lnSpc>
            </a:pPr>
            <a:r>
              <a:rPr lang="pt-BR" dirty="0">
                <a:solidFill>
                  <a:prstClr val="black"/>
                </a:solidFill>
                <a:latin typeface="Calibri" panose="020F0502020204030204"/>
              </a:rPr>
              <a:t>411X – </a:t>
            </a:r>
            <a:r>
              <a:rPr lang="pt-BR" dirty="0">
                <a:solidFill>
                  <a:prstClr val="black"/>
                </a:solidFill>
              </a:rPr>
              <a:t>Eventos Conhecidos ou Avisado de Assistência a Saúde – </a:t>
            </a:r>
            <a:r>
              <a:rPr lang="pt-BR" b="1" dirty="0">
                <a:solidFill>
                  <a:schemeClr val="accent2">
                    <a:lumMod val="75000"/>
                  </a:schemeClr>
                </a:solidFill>
              </a:rPr>
              <a:t>Modalidade de Remuneração (por procedimento; </a:t>
            </a:r>
            <a:r>
              <a:rPr lang="pt-BR" b="1" dirty="0" err="1">
                <a:solidFill>
                  <a:schemeClr val="accent2">
                    <a:lumMod val="75000"/>
                  </a:schemeClr>
                </a:solidFill>
              </a:rPr>
              <a:t>captation</a:t>
            </a:r>
            <a:r>
              <a:rPr lang="pt-BR" b="1" dirty="0">
                <a:solidFill>
                  <a:schemeClr val="accent2">
                    <a:lumMod val="75000"/>
                  </a:schemeClr>
                </a:solidFill>
              </a:rPr>
              <a:t>; orçamento global; pacote; critério de rateio recurso próprio; reembolso direto do beneficiário; SUS; outras formas)</a:t>
            </a:r>
          </a:p>
          <a:p>
            <a:pPr defTabSz="457189">
              <a:lnSpc>
                <a:spcPct val="150000"/>
              </a:lnSpc>
            </a:pPr>
            <a:r>
              <a:rPr lang="pt-BR" dirty="0">
                <a:solidFill>
                  <a:prstClr val="black"/>
                </a:solidFill>
                <a:latin typeface="Calibri" panose="020F0502020204030204"/>
              </a:rPr>
              <a:t>411X1 </a:t>
            </a:r>
            <a:r>
              <a:rPr lang="pt-BR" dirty="0">
                <a:solidFill>
                  <a:prstClr val="black"/>
                </a:solidFill>
              </a:rPr>
              <a:t>– Eventos Conhecidos ou Avisado de Assistência a Saúde Médico Hospitalar</a:t>
            </a:r>
          </a:p>
          <a:p>
            <a:pPr defTabSz="457189">
              <a:lnSpc>
                <a:spcPct val="150000"/>
              </a:lnSpc>
            </a:pPr>
            <a:r>
              <a:rPr lang="pt-BR" dirty="0">
                <a:solidFill>
                  <a:prstClr val="black"/>
                </a:solidFill>
                <a:latin typeface="Calibri" panose="020F0502020204030204"/>
              </a:rPr>
              <a:t>411X1X – </a:t>
            </a:r>
            <a:r>
              <a:rPr lang="pt-BR" dirty="0">
                <a:solidFill>
                  <a:prstClr val="black"/>
                </a:solidFill>
              </a:rPr>
              <a:t>Preestabelecido / Pós-estabelecido</a:t>
            </a:r>
            <a:endParaRPr lang="pt-BR" dirty="0">
              <a:solidFill>
                <a:schemeClr val="accent2">
                  <a:lumMod val="75000"/>
                </a:schemeClr>
              </a:solidFill>
            </a:endParaRPr>
          </a:p>
          <a:p>
            <a:pPr defTabSz="457189">
              <a:lnSpc>
                <a:spcPct val="150000"/>
              </a:lnSpc>
            </a:pPr>
            <a:r>
              <a:rPr lang="pt-BR" dirty="0">
                <a:solidFill>
                  <a:prstClr val="black"/>
                </a:solidFill>
                <a:latin typeface="Calibri" panose="020F0502020204030204"/>
              </a:rPr>
              <a:t>411X1X0X – Individual / Adesão / Empresarial (antes e pós lei)</a:t>
            </a:r>
          </a:p>
          <a:p>
            <a:pPr defTabSz="457189">
              <a:lnSpc>
                <a:spcPct val="150000"/>
              </a:lnSpc>
            </a:pPr>
            <a:r>
              <a:rPr lang="pt-BR" b="1" dirty="0">
                <a:solidFill>
                  <a:schemeClr val="accent2">
                    <a:lumMod val="75000"/>
                  </a:schemeClr>
                </a:solidFill>
                <a:latin typeface="Calibri" panose="020F0502020204030204"/>
              </a:rPr>
              <a:t>411X1X0XX – Eventos / Glosas / Recuperação por Coparticipação / Outras Recuperações</a:t>
            </a:r>
          </a:p>
          <a:p>
            <a:pPr defTabSz="457189">
              <a:lnSpc>
                <a:spcPct val="150000"/>
              </a:lnSpc>
            </a:pPr>
            <a:r>
              <a:rPr lang="pt-BR" b="1" dirty="0">
                <a:solidFill>
                  <a:prstClr val="black"/>
                </a:solidFill>
                <a:latin typeface="Calibri" panose="020F0502020204030204"/>
              </a:rPr>
              <a:t>411X1X08 – Corresponsabilidade Assumida</a:t>
            </a:r>
          </a:p>
          <a:p>
            <a:pPr defTabSz="457189">
              <a:lnSpc>
                <a:spcPct val="150000"/>
              </a:lnSpc>
            </a:pPr>
            <a:r>
              <a:rPr lang="pt-BR" b="1" dirty="0">
                <a:solidFill>
                  <a:schemeClr val="accent2">
                    <a:lumMod val="75000"/>
                  </a:schemeClr>
                </a:solidFill>
              </a:rPr>
              <a:t>411X1X081 – Despesas com Eventos</a:t>
            </a:r>
          </a:p>
          <a:p>
            <a:pPr defTabSz="457189">
              <a:lnSpc>
                <a:spcPct val="150000"/>
              </a:lnSpc>
            </a:pPr>
            <a:r>
              <a:rPr lang="pt-BR" b="1" dirty="0">
                <a:solidFill>
                  <a:schemeClr val="accent2">
                    <a:lumMod val="75000"/>
                  </a:schemeClr>
                </a:solidFill>
              </a:rPr>
              <a:t>411X1X082 – Glosas</a:t>
            </a:r>
            <a:endParaRPr lang="pt-BR" dirty="0">
              <a:solidFill>
                <a:schemeClr val="accent2">
                  <a:lumMod val="75000"/>
                </a:schemeClr>
              </a:solidFill>
            </a:endParaRPr>
          </a:p>
          <a:p>
            <a:pPr defTabSz="457189"/>
            <a:endParaRPr lang="pt-BR" dirty="0">
              <a:solidFill>
                <a:prstClr val="black"/>
              </a:solidFill>
              <a:latin typeface="Calibri" panose="020F0502020204030204"/>
            </a:endParaRPr>
          </a:p>
          <a:p>
            <a:pPr defTabSz="457189"/>
            <a:endParaRPr lang="pt-BR" dirty="0">
              <a:solidFill>
                <a:prstClr val="black"/>
              </a:solidFill>
              <a:latin typeface="Calibri" panose="020F0502020204030204"/>
            </a:endParaRPr>
          </a:p>
        </p:txBody>
      </p:sp>
      <p:sp>
        <p:nvSpPr>
          <p:cNvPr id="5" name="Título 1">
            <a:extLst>
              <a:ext uri="{FF2B5EF4-FFF2-40B4-BE49-F238E27FC236}">
                <a16:creationId xmlns:a16="http://schemas.microsoft.com/office/drawing/2014/main" id="{AAF9F100-323B-4816-BCF4-6F2325DCDAAC}"/>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4035409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aixaDeTexto 14">
            <a:extLst>
              <a:ext uri="{FF2B5EF4-FFF2-40B4-BE49-F238E27FC236}">
                <a16:creationId xmlns:a16="http://schemas.microsoft.com/office/drawing/2014/main" id="{2645642D-D5B4-426F-96BA-8672725CDCBB}"/>
              </a:ext>
            </a:extLst>
          </p:cNvPr>
          <p:cNvSpPr txBox="1"/>
          <p:nvPr/>
        </p:nvSpPr>
        <p:spPr>
          <a:xfrm>
            <a:off x="1797148" y="871147"/>
            <a:ext cx="1491175"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Operadora</a:t>
            </a:r>
          </a:p>
        </p:txBody>
      </p:sp>
      <p:sp>
        <p:nvSpPr>
          <p:cNvPr id="16" name="CaixaDeTexto 15">
            <a:extLst>
              <a:ext uri="{FF2B5EF4-FFF2-40B4-BE49-F238E27FC236}">
                <a16:creationId xmlns:a16="http://schemas.microsoft.com/office/drawing/2014/main" id="{E7439296-6FB9-4708-BA40-4FF67BD9049A}"/>
              </a:ext>
            </a:extLst>
          </p:cNvPr>
          <p:cNvSpPr txBox="1"/>
          <p:nvPr/>
        </p:nvSpPr>
        <p:spPr>
          <a:xfrm>
            <a:off x="7230229" y="813635"/>
            <a:ext cx="1491175" cy="646331"/>
          </a:xfrm>
          <a:prstGeom prst="rect">
            <a:avLst/>
          </a:prstGeom>
          <a:noFill/>
        </p:spPr>
        <p:txBody>
          <a:bodyPr wrap="square" rtlCol="0">
            <a:spAutoFit/>
          </a:bodyPr>
          <a:lstStyle/>
          <a:p>
            <a:pPr algn="ctr" defTabSz="457189">
              <a:defRPr/>
            </a:pPr>
            <a:r>
              <a:rPr lang="pt-BR" b="1" dirty="0">
                <a:solidFill>
                  <a:srgbClr val="00401A"/>
                </a:solidFill>
                <a:latin typeface="Trebuchet MS"/>
              </a:rPr>
              <a:t>Unimed Prestadora</a:t>
            </a:r>
          </a:p>
        </p:txBody>
      </p:sp>
      <p:grpSp>
        <p:nvGrpSpPr>
          <p:cNvPr id="17" name="Agrupar 16">
            <a:extLst>
              <a:ext uri="{FF2B5EF4-FFF2-40B4-BE49-F238E27FC236}">
                <a16:creationId xmlns:a16="http://schemas.microsoft.com/office/drawing/2014/main" id="{60BCCA14-5950-404A-B9BB-5D980DE0B45F}"/>
              </a:ext>
            </a:extLst>
          </p:cNvPr>
          <p:cNvGrpSpPr/>
          <p:nvPr/>
        </p:nvGrpSpPr>
        <p:grpSpPr>
          <a:xfrm>
            <a:off x="1961710" y="1523398"/>
            <a:ext cx="1162049" cy="991631"/>
            <a:chOff x="1927767" y="1572963"/>
            <a:chExt cx="1162049" cy="991631"/>
          </a:xfrm>
        </p:grpSpPr>
        <p:pic>
          <p:nvPicPr>
            <p:cNvPr id="18" name="Picture 3" descr="C:\Users\a00858\Downloads\1331835757_administrator.png">
              <a:extLst>
                <a:ext uri="{FF2B5EF4-FFF2-40B4-BE49-F238E27FC236}">
                  <a16:creationId xmlns:a16="http://schemas.microsoft.com/office/drawing/2014/main" id="{D5EA8381-8468-4EC8-82EC-F4535291BEA3}"/>
                </a:ext>
              </a:extLst>
            </p:cNvPr>
            <p:cNvPicPr>
              <a:picLocks noChangeAspect="1" noChangeArrowheads="1"/>
            </p:cNvPicPr>
            <p:nvPr/>
          </p:nvPicPr>
          <p:blipFill>
            <a:blip r:embed="rId2" cstate="print"/>
            <a:srcRect/>
            <a:stretch>
              <a:fillRect/>
            </a:stretch>
          </p:blipFill>
          <p:spPr bwMode="auto">
            <a:xfrm flipH="1">
              <a:off x="2323684" y="1572963"/>
              <a:ext cx="324036" cy="321260"/>
            </a:xfrm>
            <a:prstGeom prst="rect">
              <a:avLst/>
            </a:prstGeom>
            <a:noFill/>
          </p:spPr>
        </p:pic>
        <p:sp>
          <p:nvSpPr>
            <p:cNvPr id="19" name="CaixaDeTexto 18">
              <a:extLst>
                <a:ext uri="{FF2B5EF4-FFF2-40B4-BE49-F238E27FC236}">
                  <a16:creationId xmlns:a16="http://schemas.microsoft.com/office/drawing/2014/main" id="{9D601749-5B20-474E-A9D5-4E6ACF740C2E}"/>
                </a:ext>
              </a:extLst>
            </p:cNvPr>
            <p:cNvSpPr txBox="1"/>
            <p:nvPr/>
          </p:nvSpPr>
          <p:spPr>
            <a:xfrm>
              <a:off x="1927767" y="1979819"/>
              <a:ext cx="1162049" cy="584775"/>
            </a:xfrm>
            <a:prstGeom prst="rect">
              <a:avLst/>
            </a:prstGeom>
            <a:noFill/>
          </p:spPr>
          <p:txBody>
            <a:bodyPr wrap="square" rtlCol="0">
              <a:spAutoFit/>
            </a:bodyPr>
            <a:lstStyle/>
            <a:p>
              <a:pPr algn="ctr" defTabSz="457189"/>
              <a:r>
                <a:rPr lang="pt-BR" sz="1600" b="1" dirty="0">
                  <a:solidFill>
                    <a:prstClr val="black"/>
                  </a:solidFill>
                  <a:latin typeface="Trebuchet MS" panose="020B0603020202020204" pitchFamily="34" charset="0"/>
                </a:rPr>
                <a:t>Origem “A”</a:t>
              </a:r>
            </a:p>
          </p:txBody>
        </p:sp>
      </p:grpSp>
      <p:sp>
        <p:nvSpPr>
          <p:cNvPr id="23" name="Seta: da Esquerda para a Direita 22">
            <a:extLst>
              <a:ext uri="{FF2B5EF4-FFF2-40B4-BE49-F238E27FC236}">
                <a16:creationId xmlns:a16="http://schemas.microsoft.com/office/drawing/2014/main" id="{EC4C9476-8DC8-475B-9334-F4FC6A10DC72}"/>
              </a:ext>
            </a:extLst>
          </p:cNvPr>
          <p:cNvSpPr/>
          <p:nvPr/>
        </p:nvSpPr>
        <p:spPr>
          <a:xfrm>
            <a:off x="4418811" y="2080771"/>
            <a:ext cx="1296144" cy="341700"/>
          </a:xfrm>
          <a:prstGeom prst="lef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27" name="Retângulo 26">
            <a:extLst>
              <a:ext uri="{FF2B5EF4-FFF2-40B4-BE49-F238E27FC236}">
                <a16:creationId xmlns:a16="http://schemas.microsoft.com/office/drawing/2014/main" id="{5E482087-1C8C-4AB2-A3F5-C8D46DFD7FEF}"/>
              </a:ext>
            </a:extLst>
          </p:cNvPr>
          <p:cNvSpPr/>
          <p:nvPr/>
        </p:nvSpPr>
        <p:spPr>
          <a:xfrm>
            <a:off x="-762353" y="56925"/>
            <a:ext cx="6239964" cy="461665"/>
          </a:xfrm>
          <a:prstGeom prst="rect">
            <a:avLst/>
          </a:prstGeom>
        </p:spPr>
        <p:txBody>
          <a:bodyPr wrap="square">
            <a:spAutoFit/>
          </a:bodyPr>
          <a:lstStyle/>
          <a:p>
            <a:pPr algn="ctr"/>
            <a:r>
              <a:rPr lang="pt-BR" sz="2400" b="1" dirty="0">
                <a:solidFill>
                  <a:schemeClr val="bg1"/>
                </a:solidFill>
                <a:latin typeface="Trebuchet MS"/>
              </a:rPr>
              <a:t>Manual Contábil – RN 290/2012</a:t>
            </a:r>
            <a:endParaRPr lang="pt-BR" sz="2400" dirty="0">
              <a:solidFill>
                <a:schemeClr val="bg1"/>
              </a:solidFill>
            </a:endParaRPr>
          </a:p>
        </p:txBody>
      </p:sp>
      <p:grpSp>
        <p:nvGrpSpPr>
          <p:cNvPr id="43" name="Agrupar 42">
            <a:extLst>
              <a:ext uri="{FF2B5EF4-FFF2-40B4-BE49-F238E27FC236}">
                <a16:creationId xmlns:a16="http://schemas.microsoft.com/office/drawing/2014/main" id="{19361563-CBD0-4997-B2E1-87997D00889F}"/>
              </a:ext>
            </a:extLst>
          </p:cNvPr>
          <p:cNvGrpSpPr/>
          <p:nvPr/>
        </p:nvGrpSpPr>
        <p:grpSpPr>
          <a:xfrm>
            <a:off x="7327745" y="1567487"/>
            <a:ext cx="1296144" cy="1000829"/>
            <a:chOff x="5212133" y="1572963"/>
            <a:chExt cx="1296144" cy="1000828"/>
          </a:xfrm>
        </p:grpSpPr>
        <p:sp>
          <p:nvSpPr>
            <p:cNvPr id="44" name="CaixaDeTexto 43">
              <a:extLst>
                <a:ext uri="{FF2B5EF4-FFF2-40B4-BE49-F238E27FC236}">
                  <a16:creationId xmlns:a16="http://schemas.microsoft.com/office/drawing/2014/main" id="{00817B92-C863-49B8-BFA0-F4F10D0D6079}"/>
                </a:ext>
              </a:extLst>
            </p:cNvPr>
            <p:cNvSpPr txBox="1"/>
            <p:nvPr/>
          </p:nvSpPr>
          <p:spPr>
            <a:xfrm>
              <a:off x="5212133" y="1989016"/>
              <a:ext cx="1296144" cy="584775"/>
            </a:xfrm>
            <a:prstGeom prst="rect">
              <a:avLst/>
            </a:prstGeom>
            <a:noFill/>
          </p:spPr>
          <p:txBody>
            <a:bodyPr wrap="square" rtlCol="0">
              <a:spAutoFit/>
            </a:bodyPr>
            <a:lstStyle/>
            <a:p>
              <a:pPr algn="ctr" defTabSz="457189"/>
              <a:r>
                <a:rPr lang="pt-BR" sz="1600" b="1" dirty="0">
                  <a:solidFill>
                    <a:schemeClr val="accent2">
                      <a:lumMod val="75000"/>
                    </a:schemeClr>
                  </a:solidFill>
                  <a:latin typeface="Trebuchet MS" panose="020B0603020202020204" pitchFamily="34" charset="0"/>
                </a:rPr>
                <a:t>Executora</a:t>
              </a:r>
            </a:p>
            <a:p>
              <a:pPr algn="ctr" defTabSz="457189"/>
              <a:r>
                <a:rPr lang="pt-BR" sz="1600" b="1" dirty="0">
                  <a:solidFill>
                    <a:prstClr val="black"/>
                  </a:solidFill>
                  <a:latin typeface="Trebuchet MS" panose="020B0603020202020204" pitchFamily="34" charset="0"/>
                </a:rPr>
                <a:t>“ B”</a:t>
              </a:r>
            </a:p>
          </p:txBody>
        </p:sp>
        <p:pic>
          <p:nvPicPr>
            <p:cNvPr id="45" name="Picture 13" descr="C:\Users\User\Documents\Icones Apresentações\1335631868_User1.png">
              <a:extLst>
                <a:ext uri="{FF2B5EF4-FFF2-40B4-BE49-F238E27FC236}">
                  <a16:creationId xmlns:a16="http://schemas.microsoft.com/office/drawing/2014/main" id="{A1A1E0B0-FAEA-4287-AB95-2A13BD0B4574}"/>
                </a:ext>
              </a:extLst>
            </p:cNvPr>
            <p:cNvPicPr>
              <a:picLocks noChangeAspect="1" noChangeArrowheads="1"/>
            </p:cNvPicPr>
            <p:nvPr/>
          </p:nvPicPr>
          <p:blipFill>
            <a:blip r:embed="rId3" cstate="print"/>
            <a:srcRect/>
            <a:stretch>
              <a:fillRect/>
            </a:stretch>
          </p:blipFill>
          <p:spPr bwMode="auto">
            <a:xfrm>
              <a:off x="5732888" y="1572963"/>
              <a:ext cx="341700" cy="341700"/>
            </a:xfrm>
            <a:prstGeom prst="rect">
              <a:avLst/>
            </a:prstGeom>
            <a:noFill/>
          </p:spPr>
        </p:pic>
      </p:grpSp>
      <p:sp>
        <p:nvSpPr>
          <p:cNvPr id="49" name="CaixaDeTexto 48">
            <a:extLst>
              <a:ext uri="{FF2B5EF4-FFF2-40B4-BE49-F238E27FC236}">
                <a16:creationId xmlns:a16="http://schemas.microsoft.com/office/drawing/2014/main" id="{DC358DE1-BE63-4789-B365-37FFCC9F2336}"/>
              </a:ext>
            </a:extLst>
          </p:cNvPr>
          <p:cNvSpPr txBox="1"/>
          <p:nvPr/>
        </p:nvSpPr>
        <p:spPr>
          <a:xfrm>
            <a:off x="18591" y="2568316"/>
            <a:ext cx="5048292" cy="3047757"/>
          </a:xfrm>
          <a:prstGeom prst="rect">
            <a:avLst/>
          </a:prstGeom>
          <a:noFill/>
        </p:spPr>
        <p:txBody>
          <a:bodyPr wrap="square" rtlCol="0">
            <a:spAutoFit/>
          </a:bodyPr>
          <a:lstStyle/>
          <a:p>
            <a:pPr algn="ctr" defTabSz="457189"/>
            <a:r>
              <a:rPr lang="pt-BR" sz="1867" u="sng" dirty="0">
                <a:solidFill>
                  <a:schemeClr val="accent6">
                    <a:lumMod val="75000"/>
                  </a:schemeClr>
                </a:solidFill>
                <a:latin typeface="Trebuchet MS" panose="020B0603020202020204" pitchFamily="34" charset="0"/>
              </a:rPr>
              <a:t>Com</a:t>
            </a:r>
            <a:r>
              <a:rPr lang="pt-BR" sz="1867" dirty="0">
                <a:solidFill>
                  <a:prstClr val="black"/>
                </a:solidFill>
                <a:latin typeface="Trebuchet MS" panose="020B0603020202020204" pitchFamily="34" charset="0"/>
              </a:rPr>
              <a:t> código ANS</a:t>
            </a:r>
          </a:p>
          <a:p>
            <a:pPr algn="ctr" defTabSz="457189"/>
            <a:r>
              <a:rPr lang="pt-BR" sz="1867" dirty="0">
                <a:solidFill>
                  <a:prstClr val="black"/>
                </a:solidFill>
                <a:latin typeface="Trebuchet MS" panose="020B0603020202020204" pitchFamily="34" charset="0"/>
              </a:rPr>
              <a:t>Plano de Contas (RN 290/2012)</a:t>
            </a:r>
          </a:p>
          <a:p>
            <a:pPr algn="ctr" defTabSz="457189"/>
            <a:endParaRPr lang="pt-BR" sz="1867" dirty="0">
              <a:solidFill>
                <a:prstClr val="black"/>
              </a:solidFill>
              <a:latin typeface="Trebuchet MS" panose="020B0603020202020204" pitchFamily="34" charset="0"/>
            </a:endParaRPr>
          </a:p>
          <a:p>
            <a:pPr algn="ctr" defTabSz="457189">
              <a:lnSpc>
                <a:spcPct val="150000"/>
              </a:lnSpc>
            </a:pPr>
            <a:r>
              <a:rPr lang="pt-BR" sz="1867" dirty="0">
                <a:solidFill>
                  <a:prstClr val="black"/>
                </a:solidFill>
                <a:latin typeface="Trebuchet MS" panose="020B0603020202020204" pitchFamily="34" charset="0"/>
              </a:rPr>
              <a:t>Despesas: 41</a:t>
            </a:r>
          </a:p>
          <a:p>
            <a:pPr algn="ctr" defTabSz="457189">
              <a:lnSpc>
                <a:spcPct val="150000"/>
              </a:lnSpc>
            </a:pPr>
            <a:r>
              <a:rPr lang="pt-BR" sz="1867" dirty="0">
                <a:solidFill>
                  <a:prstClr val="black"/>
                </a:solidFill>
                <a:latin typeface="Trebuchet MS" panose="020B0603020202020204" pitchFamily="34" charset="0"/>
              </a:rPr>
              <a:t>Passivo: 21119031</a:t>
            </a:r>
          </a:p>
          <a:p>
            <a:pPr algn="ctr" defTabSz="457189">
              <a:lnSpc>
                <a:spcPct val="150000"/>
              </a:lnSpc>
            </a:pPr>
            <a:r>
              <a:rPr lang="pt-BR" sz="1867" dirty="0">
                <a:solidFill>
                  <a:prstClr val="black"/>
                </a:solidFill>
                <a:latin typeface="Trebuchet MS" panose="020B0603020202020204" pitchFamily="34" charset="0"/>
              </a:rPr>
              <a:t>Ativo: 12411901* </a:t>
            </a:r>
          </a:p>
          <a:p>
            <a:pPr algn="ctr" defTabSz="457189"/>
            <a:endParaRPr lang="pt-BR" sz="1467" dirty="0">
              <a:solidFill>
                <a:prstClr val="black"/>
              </a:solidFill>
              <a:latin typeface="Trebuchet MS" panose="020B0603020202020204" pitchFamily="34" charset="0"/>
            </a:endParaRPr>
          </a:p>
          <a:p>
            <a:pPr algn="ctr" defTabSz="457189"/>
            <a:r>
              <a:rPr lang="pt-BR" sz="1867" dirty="0">
                <a:solidFill>
                  <a:prstClr val="black"/>
                </a:solidFill>
                <a:latin typeface="Trebuchet MS" panose="020B0603020202020204" pitchFamily="34" charset="0"/>
              </a:rPr>
              <a:t>* Situação que ocorre o pagamento integral e depois realiza a glosa</a:t>
            </a:r>
          </a:p>
        </p:txBody>
      </p:sp>
      <p:sp>
        <p:nvSpPr>
          <p:cNvPr id="61" name="CaixaDeTexto 60">
            <a:extLst>
              <a:ext uri="{FF2B5EF4-FFF2-40B4-BE49-F238E27FC236}">
                <a16:creationId xmlns:a16="http://schemas.microsoft.com/office/drawing/2014/main" id="{268A7DA3-5CF9-4715-822D-A514386F08C4}"/>
              </a:ext>
            </a:extLst>
          </p:cNvPr>
          <p:cNvSpPr txBox="1"/>
          <p:nvPr/>
        </p:nvSpPr>
        <p:spPr>
          <a:xfrm>
            <a:off x="5468078" y="2618326"/>
            <a:ext cx="5232400" cy="3191451"/>
          </a:xfrm>
          <a:prstGeom prst="rect">
            <a:avLst/>
          </a:prstGeom>
          <a:noFill/>
        </p:spPr>
        <p:txBody>
          <a:bodyPr wrap="square" rtlCol="0">
            <a:spAutoFit/>
          </a:bodyPr>
          <a:lstStyle/>
          <a:p>
            <a:pPr algn="ctr" defTabSz="457189"/>
            <a:r>
              <a:rPr lang="pt-BR" sz="1867" u="sng" dirty="0">
                <a:solidFill>
                  <a:schemeClr val="accent2">
                    <a:lumMod val="75000"/>
                  </a:schemeClr>
                </a:solidFill>
                <a:latin typeface="Trebuchet MS" panose="020B0603020202020204" pitchFamily="34" charset="0"/>
              </a:rPr>
              <a:t>Sem</a:t>
            </a:r>
            <a:r>
              <a:rPr lang="pt-BR" sz="1867" dirty="0">
                <a:solidFill>
                  <a:prstClr val="black"/>
                </a:solidFill>
                <a:latin typeface="Trebuchet MS" panose="020B0603020202020204" pitchFamily="34" charset="0"/>
              </a:rPr>
              <a:t> código ANS</a:t>
            </a:r>
          </a:p>
          <a:p>
            <a:pPr algn="ctr" defTabSz="457189"/>
            <a:r>
              <a:rPr lang="pt-BR" sz="1867" dirty="0">
                <a:solidFill>
                  <a:prstClr val="black"/>
                </a:solidFill>
                <a:latin typeface="Trebuchet MS" panose="020B0603020202020204" pitchFamily="34" charset="0"/>
              </a:rPr>
              <a:t>Plano de Contas opção da Unimed</a:t>
            </a:r>
          </a:p>
          <a:p>
            <a:pPr algn="ctr" defTabSz="457189">
              <a:lnSpc>
                <a:spcPct val="150000"/>
              </a:lnSpc>
            </a:pPr>
            <a:endParaRPr lang="pt-BR" sz="1867" dirty="0">
              <a:solidFill>
                <a:prstClr val="black"/>
              </a:solidFill>
              <a:latin typeface="Trebuchet MS" panose="020B0603020202020204" pitchFamily="34" charset="0"/>
            </a:endParaRPr>
          </a:p>
          <a:p>
            <a:pPr algn="ctr" defTabSz="457189">
              <a:lnSpc>
                <a:spcPct val="150000"/>
              </a:lnSpc>
            </a:pPr>
            <a:r>
              <a:rPr lang="pt-BR" sz="1867" dirty="0">
                <a:solidFill>
                  <a:prstClr val="black"/>
                </a:solidFill>
                <a:latin typeface="Trebuchet MS" panose="020B0603020202020204" pitchFamily="34" charset="0"/>
              </a:rPr>
              <a:t>Ativo a Receber</a:t>
            </a:r>
          </a:p>
          <a:p>
            <a:pPr algn="ctr" defTabSz="457189">
              <a:lnSpc>
                <a:spcPct val="150000"/>
              </a:lnSpc>
            </a:pPr>
            <a:r>
              <a:rPr lang="pt-BR" sz="1867" dirty="0">
                <a:solidFill>
                  <a:prstClr val="black"/>
                </a:solidFill>
                <a:latin typeface="Trebuchet MS" panose="020B0603020202020204" pitchFamily="34" charset="0"/>
              </a:rPr>
              <a:t>Custos de Prestação de Serviço (CPS)</a:t>
            </a:r>
          </a:p>
          <a:p>
            <a:pPr algn="ctr" defTabSz="457189">
              <a:lnSpc>
                <a:spcPct val="150000"/>
              </a:lnSpc>
            </a:pPr>
            <a:r>
              <a:rPr lang="pt-BR" sz="1867" dirty="0">
                <a:solidFill>
                  <a:prstClr val="black"/>
                </a:solidFill>
                <a:latin typeface="Trebuchet MS" panose="020B0603020202020204" pitchFamily="34" charset="0"/>
              </a:rPr>
              <a:t>Passivo a Pagar* </a:t>
            </a:r>
          </a:p>
          <a:p>
            <a:pPr algn="ctr" defTabSz="457189"/>
            <a:endParaRPr lang="pt-BR" sz="1467" dirty="0">
              <a:solidFill>
                <a:prstClr val="black"/>
              </a:solidFill>
              <a:latin typeface="Trebuchet MS" panose="020B0603020202020204" pitchFamily="34" charset="0"/>
            </a:endParaRPr>
          </a:p>
          <a:p>
            <a:pPr algn="ctr" defTabSz="457189"/>
            <a:r>
              <a:rPr lang="pt-BR" sz="1333" dirty="0">
                <a:solidFill>
                  <a:prstClr val="black"/>
                </a:solidFill>
                <a:latin typeface="Trebuchet MS" panose="020B0603020202020204" pitchFamily="34" charset="0"/>
              </a:rPr>
              <a:t>* </a:t>
            </a:r>
            <a:r>
              <a:rPr lang="pt-BR" sz="1867" dirty="0">
                <a:solidFill>
                  <a:prstClr val="black"/>
                </a:solidFill>
                <a:latin typeface="Trebuchet MS" panose="020B0603020202020204" pitchFamily="34" charset="0"/>
              </a:rPr>
              <a:t>Situação que ocorre o recebimento integral e depois recebe a glosa</a:t>
            </a:r>
          </a:p>
        </p:txBody>
      </p:sp>
      <p:sp>
        <p:nvSpPr>
          <p:cNvPr id="21" name="CaixaDeTexto 20">
            <a:extLst>
              <a:ext uri="{FF2B5EF4-FFF2-40B4-BE49-F238E27FC236}">
                <a16:creationId xmlns:a16="http://schemas.microsoft.com/office/drawing/2014/main" id="{C230059A-2A62-40CE-906D-0F2EE6A5BAF2}"/>
              </a:ext>
            </a:extLst>
          </p:cNvPr>
          <p:cNvSpPr txBox="1"/>
          <p:nvPr/>
        </p:nvSpPr>
        <p:spPr>
          <a:xfrm>
            <a:off x="122589" y="211380"/>
            <a:ext cx="4470075" cy="493981"/>
          </a:xfrm>
          <a:prstGeom prst="rect">
            <a:avLst/>
          </a:prstGeom>
        </p:spPr>
        <p:txBody>
          <a:bodyPr vert="horz" lIns="91440" tIns="45720" rIns="91440" bIns="45720" rtlCol="0" anchor="ctr">
            <a:normAutofit/>
          </a:bodyPr>
          <a:lstStyle>
            <a:lvl1pPr>
              <a:lnSpc>
                <a:spcPct val="90000"/>
              </a:lnSpc>
              <a:spcBef>
                <a:spcPct val="0"/>
              </a:spcBef>
              <a:buNone/>
              <a:defRPr sz="2900">
                <a:solidFill>
                  <a:srgbClr val="BED700"/>
                </a:solidFill>
                <a:latin typeface="Trebuchet MS" panose="020B0603020202020204" pitchFamily="34" charset="0"/>
                <a:ea typeface="+mj-ea"/>
                <a:cs typeface="+mj-cs"/>
              </a:defRPr>
            </a:lvl1pPr>
          </a:lstStyle>
          <a:p>
            <a:r>
              <a:rPr lang="pt-BR" sz="2800" b="1" dirty="0">
                <a:solidFill>
                  <a:srgbClr val="6B3100"/>
                </a:solidFill>
                <a:latin typeface="+mn-lt"/>
              </a:rPr>
              <a:t>Prestação</a:t>
            </a:r>
            <a:r>
              <a:rPr lang="pt-BR" dirty="0"/>
              <a:t> </a:t>
            </a:r>
            <a:r>
              <a:rPr lang="pt-BR" sz="2800" b="1" dirty="0">
                <a:solidFill>
                  <a:srgbClr val="6B3100"/>
                </a:solidFill>
                <a:latin typeface="+mn-lt"/>
              </a:rPr>
              <a:t>de Serviço</a:t>
            </a:r>
          </a:p>
        </p:txBody>
      </p:sp>
      <p:sp>
        <p:nvSpPr>
          <p:cNvPr id="20" name="Título 1">
            <a:extLst>
              <a:ext uri="{FF2B5EF4-FFF2-40B4-BE49-F238E27FC236}">
                <a16:creationId xmlns:a16="http://schemas.microsoft.com/office/drawing/2014/main" id="{97139E28-87A8-4681-9242-CD96DE7A212D}"/>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47992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3" grpId="0" animBg="1"/>
      <p:bldP spid="27" grpId="0"/>
      <p:bldP spid="49"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A0FF78-CC36-4935-817B-E449C988ADB4}"/>
              </a:ext>
            </a:extLst>
          </p:cNvPr>
          <p:cNvSpPr>
            <a:spLocks noGrp="1"/>
          </p:cNvSpPr>
          <p:nvPr>
            <p:ph type="title"/>
          </p:nvPr>
        </p:nvSpPr>
        <p:spPr/>
        <p:txBody>
          <a:bodyPr/>
          <a:lstStyle/>
          <a:p>
            <a:r>
              <a:rPr lang="pt-BR" dirty="0"/>
              <a:t>DIOPS</a:t>
            </a:r>
          </a:p>
        </p:txBody>
      </p:sp>
      <p:pic>
        <p:nvPicPr>
          <p:cNvPr id="4" name="Imagem 3">
            <a:extLst>
              <a:ext uri="{FF2B5EF4-FFF2-40B4-BE49-F238E27FC236}">
                <a16:creationId xmlns:a16="http://schemas.microsoft.com/office/drawing/2014/main" id="{E086680F-196D-403F-AAF8-21B57FEB07A7}"/>
              </a:ext>
            </a:extLst>
          </p:cNvPr>
          <p:cNvPicPr>
            <a:picLocks noChangeAspect="1"/>
          </p:cNvPicPr>
          <p:nvPr/>
        </p:nvPicPr>
        <p:blipFill>
          <a:blip r:embed="rId2"/>
          <a:stretch>
            <a:fillRect/>
          </a:stretch>
        </p:blipFill>
        <p:spPr>
          <a:xfrm>
            <a:off x="1089992" y="1198417"/>
            <a:ext cx="9601200" cy="4242636"/>
          </a:xfrm>
          <a:prstGeom prst="rect">
            <a:avLst/>
          </a:prstGeom>
        </p:spPr>
      </p:pic>
    </p:spTree>
    <p:extLst>
      <p:ext uri="{BB962C8B-B14F-4D97-AF65-F5344CB8AC3E}">
        <p14:creationId xmlns:p14="http://schemas.microsoft.com/office/powerpoint/2010/main" val="4248065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FE288B40-C486-46DD-A269-1BC1D65A4F13}"/>
              </a:ext>
            </a:extLst>
          </p:cNvPr>
          <p:cNvPicPr>
            <a:picLocks noChangeAspect="1"/>
          </p:cNvPicPr>
          <p:nvPr/>
        </p:nvPicPr>
        <p:blipFill>
          <a:blip r:embed="rId2"/>
          <a:stretch>
            <a:fillRect/>
          </a:stretch>
        </p:blipFill>
        <p:spPr>
          <a:xfrm>
            <a:off x="571292" y="472109"/>
            <a:ext cx="9195560" cy="5272540"/>
          </a:xfrm>
          <a:prstGeom prst="rect">
            <a:avLst/>
          </a:prstGeom>
        </p:spPr>
      </p:pic>
    </p:spTree>
    <p:extLst>
      <p:ext uri="{BB962C8B-B14F-4D97-AF65-F5344CB8AC3E}">
        <p14:creationId xmlns:p14="http://schemas.microsoft.com/office/powerpoint/2010/main" val="2576901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6D9ED9BE-B749-4E52-8508-5FFAD681D968}"/>
              </a:ext>
            </a:extLst>
          </p:cNvPr>
          <p:cNvPicPr>
            <a:picLocks noChangeAspect="1"/>
          </p:cNvPicPr>
          <p:nvPr/>
        </p:nvPicPr>
        <p:blipFill>
          <a:blip r:embed="rId2"/>
          <a:stretch>
            <a:fillRect/>
          </a:stretch>
        </p:blipFill>
        <p:spPr>
          <a:xfrm>
            <a:off x="1137823" y="959332"/>
            <a:ext cx="9954247" cy="4134180"/>
          </a:xfrm>
          <a:prstGeom prst="rect">
            <a:avLst/>
          </a:prstGeom>
        </p:spPr>
      </p:pic>
    </p:spTree>
    <p:extLst>
      <p:ext uri="{BB962C8B-B14F-4D97-AF65-F5344CB8AC3E}">
        <p14:creationId xmlns:p14="http://schemas.microsoft.com/office/powerpoint/2010/main" val="1754655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2332FFB-509E-4C91-9D21-E831E54A3B75}"/>
              </a:ext>
            </a:extLst>
          </p:cNvPr>
          <p:cNvPicPr>
            <a:picLocks noChangeAspect="1"/>
          </p:cNvPicPr>
          <p:nvPr/>
        </p:nvPicPr>
        <p:blipFill>
          <a:blip r:embed="rId2"/>
          <a:stretch>
            <a:fillRect/>
          </a:stretch>
        </p:blipFill>
        <p:spPr>
          <a:xfrm>
            <a:off x="452831" y="437322"/>
            <a:ext cx="10798266" cy="4989220"/>
          </a:xfrm>
          <a:prstGeom prst="rect">
            <a:avLst/>
          </a:prstGeom>
        </p:spPr>
      </p:pic>
    </p:spTree>
    <p:extLst>
      <p:ext uri="{BB962C8B-B14F-4D97-AF65-F5344CB8AC3E}">
        <p14:creationId xmlns:p14="http://schemas.microsoft.com/office/powerpoint/2010/main" val="26632597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F495749-D047-4994-83A8-104CA25FE2C6}"/>
              </a:ext>
            </a:extLst>
          </p:cNvPr>
          <p:cNvSpPr/>
          <p:nvPr/>
        </p:nvSpPr>
        <p:spPr>
          <a:xfrm>
            <a:off x="-1655428" y="1268956"/>
            <a:ext cx="7751428" cy="553998"/>
          </a:xfrm>
          <a:prstGeom prst="rect">
            <a:avLst/>
          </a:prstGeom>
        </p:spPr>
        <p:txBody>
          <a:bodyPr wrap="square">
            <a:spAutoFit/>
          </a:bodyPr>
          <a:lstStyle/>
          <a:p>
            <a:pPr algn="ctr">
              <a:defRPr/>
            </a:pPr>
            <a:r>
              <a:rPr lang="pt-BR" sz="3000" u="sng" dirty="0">
                <a:solidFill>
                  <a:schemeClr val="bg1"/>
                </a:solidFill>
                <a:latin typeface="Trebuchet MS" panose="020B0603020202020204" pitchFamily="34" charset="0"/>
              </a:rPr>
              <a:t>IN 45 / 2010</a:t>
            </a:r>
          </a:p>
        </p:txBody>
      </p:sp>
      <p:sp>
        <p:nvSpPr>
          <p:cNvPr id="3" name="Retângulo 2">
            <a:extLst>
              <a:ext uri="{FF2B5EF4-FFF2-40B4-BE49-F238E27FC236}">
                <a16:creationId xmlns:a16="http://schemas.microsoft.com/office/drawing/2014/main" id="{5572436F-B8E1-4BF4-9637-AC788E980F29}"/>
              </a:ext>
            </a:extLst>
          </p:cNvPr>
          <p:cNvSpPr/>
          <p:nvPr/>
        </p:nvSpPr>
        <p:spPr>
          <a:xfrm>
            <a:off x="7527235" y="2781610"/>
            <a:ext cx="3935895" cy="2949975"/>
          </a:xfrm>
          <a:prstGeom prst="rect">
            <a:avLst/>
          </a:prstGeom>
        </p:spPr>
        <p:txBody>
          <a:bodyPr wrap="square">
            <a:spAutoFit/>
          </a:bodyPr>
          <a:lstStyle/>
          <a:p>
            <a:pPr marL="342900" indent="-342900" algn="just">
              <a:lnSpc>
                <a:spcPct val="150000"/>
              </a:lnSpc>
              <a:buFont typeface="Symbol" panose="05050102010706020507" pitchFamily="18" charset="2"/>
              <a:buChar char=""/>
              <a:defRPr/>
            </a:pPr>
            <a:r>
              <a:rPr lang="pt-BR" b="1" dirty="0">
                <a:latin typeface="Trebuchet MS" panose="020B0603020202020204" pitchFamily="34" charset="0"/>
                <a:ea typeface="Calibri" panose="020F0502020204030204" pitchFamily="34" charset="0"/>
                <a:cs typeface="Calibri" panose="020F0502020204030204" pitchFamily="34" charset="0"/>
              </a:rPr>
              <a:t>Houve uma adequação do PPA para práticas atuais adotadas;</a:t>
            </a:r>
          </a:p>
          <a:p>
            <a:pPr algn="just">
              <a:lnSpc>
                <a:spcPct val="150000"/>
              </a:lnSpc>
              <a:defRPr/>
            </a:pPr>
            <a:r>
              <a:rPr lang="pt-BR" b="1" dirty="0">
                <a:latin typeface="Trebuchet MS" panose="020B0603020202020204" pitchFamily="34" charset="0"/>
                <a:ea typeface="Calibri" panose="020F0502020204030204" pitchFamily="34" charset="0"/>
                <a:cs typeface="Calibri" panose="020F0502020204030204" pitchFamily="34" charset="0"/>
              </a:rPr>
              <a:t> </a:t>
            </a:r>
          </a:p>
          <a:p>
            <a:pPr marL="342900" indent="-342900" algn="just">
              <a:lnSpc>
                <a:spcPct val="150000"/>
              </a:lnSpc>
              <a:buFont typeface="Symbol" panose="05050102010706020507" pitchFamily="18" charset="2"/>
              <a:buChar char=""/>
              <a:defRPr/>
            </a:pPr>
            <a:r>
              <a:rPr lang="pt-BR" b="1" dirty="0">
                <a:latin typeface="Trebuchet MS" panose="020B0603020202020204" pitchFamily="34" charset="0"/>
                <a:ea typeface="Calibri" panose="020F0502020204030204" pitchFamily="34" charset="0"/>
                <a:cs typeface="Calibri" panose="020F0502020204030204" pitchFamily="34" charset="0"/>
              </a:rPr>
              <a:t>Verificar escopos com as auditorias contratadas;</a:t>
            </a:r>
          </a:p>
          <a:p>
            <a:pPr marL="342900" indent="-342900" algn="just">
              <a:lnSpc>
                <a:spcPct val="150000"/>
              </a:lnSpc>
              <a:buFont typeface="Symbol" panose="05050102010706020507" pitchFamily="18" charset="2"/>
              <a:buChar char=""/>
              <a:defRPr/>
            </a:pPr>
            <a:endParaRPr lang="pt-BR" b="1" dirty="0">
              <a:latin typeface="Trebuchet MS" panose="020B0603020202020204" pitchFamily="34" charset="0"/>
              <a:ea typeface="Calibri" panose="020F0502020204030204" pitchFamily="34" charset="0"/>
              <a:cs typeface="Calibri" panose="020F0502020204030204" pitchFamily="34" charset="0"/>
            </a:endParaRPr>
          </a:p>
          <a:p>
            <a:pPr marL="342900" indent="-342900" algn="just">
              <a:lnSpc>
                <a:spcPct val="150000"/>
              </a:lnSpc>
              <a:buFont typeface="Symbol" panose="05050102010706020507" pitchFamily="18" charset="2"/>
              <a:buChar char=""/>
              <a:defRPr/>
            </a:pPr>
            <a:r>
              <a:rPr lang="pt-BR" b="1" dirty="0">
                <a:latin typeface="Trebuchet MS" panose="020B0603020202020204" pitchFamily="34" charset="0"/>
                <a:ea typeface="Calibri" panose="020F0502020204030204" pitchFamily="34" charset="0"/>
                <a:cs typeface="Calibri" panose="020F0502020204030204" pitchFamily="34" charset="0"/>
              </a:rPr>
              <a:t>Informações qualitativas</a:t>
            </a:r>
            <a:endParaRPr lang="pt-BR" b="1" dirty="0">
              <a:solidFill>
                <a:schemeClr val="accent6">
                  <a:lumMod val="75000"/>
                </a:schemeClr>
              </a:solidFill>
              <a:latin typeface="Trebuchet MS" panose="020B0603020202020204" pitchFamily="34" charset="0"/>
              <a:ea typeface="Calibri" panose="020F0502020204030204" pitchFamily="34" charset="0"/>
              <a:cs typeface="Calibri" panose="020F0502020204030204" pitchFamily="34" charset="0"/>
            </a:endParaRPr>
          </a:p>
        </p:txBody>
      </p:sp>
      <p:sp>
        <p:nvSpPr>
          <p:cNvPr id="4" name="Retângulo 3">
            <a:extLst>
              <a:ext uri="{FF2B5EF4-FFF2-40B4-BE49-F238E27FC236}">
                <a16:creationId xmlns:a16="http://schemas.microsoft.com/office/drawing/2014/main" id="{0A86673E-5FCA-421C-A1EE-1DA125A11516}"/>
              </a:ext>
            </a:extLst>
          </p:cNvPr>
          <p:cNvSpPr/>
          <p:nvPr/>
        </p:nvSpPr>
        <p:spPr>
          <a:xfrm>
            <a:off x="5989983" y="237904"/>
            <a:ext cx="5830776" cy="2062103"/>
          </a:xfrm>
          <a:prstGeom prst="rect">
            <a:avLst/>
          </a:prstGeom>
        </p:spPr>
        <p:txBody>
          <a:bodyPr wrap="square">
            <a:spAutoFit/>
          </a:bodyPr>
          <a:lstStyle/>
          <a:p>
            <a:pPr>
              <a:defRPr/>
            </a:pPr>
            <a:r>
              <a:rPr lang="pt-BR" u="sng" dirty="0">
                <a:solidFill>
                  <a:schemeClr val="accent4">
                    <a:lumMod val="75000"/>
                  </a:schemeClr>
                </a:solidFill>
                <a:latin typeface="Trebuchet MS" panose="020B0603020202020204" pitchFamily="34" charset="0"/>
              </a:rPr>
              <a:t>ANEXO I</a:t>
            </a:r>
          </a:p>
          <a:p>
            <a:pPr>
              <a:defRPr/>
            </a:pPr>
            <a:r>
              <a:rPr lang="pt-BR" u="sng" dirty="0">
                <a:solidFill>
                  <a:schemeClr val="accent2">
                    <a:lumMod val="75000"/>
                  </a:schemeClr>
                </a:solidFill>
                <a:latin typeface="Trebuchet MS" panose="020B0603020202020204" pitchFamily="34" charset="0"/>
              </a:rPr>
              <a:t>PROCEDIMENTOS PREVIAMENTE ACORDADOS – PPA</a:t>
            </a:r>
          </a:p>
          <a:p>
            <a:pPr>
              <a:defRPr/>
            </a:pPr>
            <a:r>
              <a:rPr lang="pt-BR" u="sng" dirty="0">
                <a:solidFill>
                  <a:schemeClr val="accent2">
                    <a:lumMod val="75000"/>
                  </a:schemeClr>
                </a:solidFill>
                <a:latin typeface="Trebuchet MS" panose="020B0603020202020204" pitchFamily="34" charset="0"/>
              </a:rPr>
              <a:t>SOBRE A PROVISÃO DE EVENTOS/SINISTROS A LIQUIDAR - DIOPS/ANS</a:t>
            </a:r>
          </a:p>
          <a:p>
            <a:pPr>
              <a:defRPr/>
            </a:pPr>
            <a:endParaRPr lang="pt-BR" u="sng" dirty="0">
              <a:solidFill>
                <a:schemeClr val="accent4">
                  <a:lumMod val="75000"/>
                </a:schemeClr>
              </a:solidFill>
              <a:latin typeface="Trebuchet MS" panose="020B0603020202020204" pitchFamily="34" charset="0"/>
            </a:endParaRPr>
          </a:p>
          <a:p>
            <a:pPr>
              <a:defRPr/>
            </a:pPr>
            <a:endParaRPr lang="pt-BR" u="sng" dirty="0">
              <a:solidFill>
                <a:schemeClr val="accent4">
                  <a:lumMod val="75000"/>
                </a:schemeClr>
              </a:solidFill>
              <a:latin typeface="Trebuchet MS" panose="020B0603020202020204" pitchFamily="34" charset="0"/>
            </a:endParaRPr>
          </a:p>
          <a:p>
            <a:pPr>
              <a:defRPr/>
            </a:pPr>
            <a:r>
              <a:rPr lang="pt-BR" sz="20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Calibri" panose="020F0502020204030204" pitchFamily="34" charset="0"/>
              </a:rPr>
              <a:t>Principais pontos</a:t>
            </a:r>
          </a:p>
        </p:txBody>
      </p:sp>
      <p:graphicFrame>
        <p:nvGraphicFramePr>
          <p:cNvPr id="10" name="Objeto 9">
            <a:extLst>
              <a:ext uri="{FF2B5EF4-FFF2-40B4-BE49-F238E27FC236}">
                <a16:creationId xmlns:a16="http://schemas.microsoft.com/office/drawing/2014/main" id="{2C72C31D-D2D1-4859-B616-9EF4CCD7F6BE}"/>
              </a:ext>
            </a:extLst>
          </p:cNvPr>
          <p:cNvGraphicFramePr>
            <a:graphicFrameLocks noChangeAspect="1"/>
          </p:cNvGraphicFramePr>
          <p:nvPr>
            <p:extLst>
              <p:ext uri="{D42A27DB-BD31-4B8C-83A1-F6EECF244321}">
                <p14:modId xmlns:p14="http://schemas.microsoft.com/office/powerpoint/2010/main" val="2097042800"/>
              </p:ext>
            </p:extLst>
          </p:nvPr>
        </p:nvGraphicFramePr>
        <p:xfrm>
          <a:off x="1398104" y="3163951"/>
          <a:ext cx="1941444" cy="1638093"/>
        </p:xfrm>
        <a:graphic>
          <a:graphicData uri="http://schemas.openxmlformats.org/presentationml/2006/ole">
            <mc:AlternateContent xmlns:mc="http://schemas.openxmlformats.org/markup-compatibility/2006">
              <mc:Choice xmlns:v="urn:schemas-microsoft-com:vml" Requires="v">
                <p:oleObj spid="_x0000_s9220" name="Acrobat Document" showAsIcon="1" r:id="rId3" imgW="914400" imgH="771480" progId="AcroExch.Document.DC">
                  <p:embed/>
                </p:oleObj>
              </mc:Choice>
              <mc:Fallback>
                <p:oleObj name="Acrobat Document" showAsIcon="1" r:id="rId3" imgW="914400" imgH="771480" progId="AcroExch.Document.DC">
                  <p:embed/>
                  <p:pic>
                    <p:nvPicPr>
                      <p:cNvPr id="0" name=""/>
                      <p:cNvPicPr/>
                      <p:nvPr/>
                    </p:nvPicPr>
                    <p:blipFill>
                      <a:blip r:embed="rId4"/>
                      <a:stretch>
                        <a:fillRect/>
                      </a:stretch>
                    </p:blipFill>
                    <p:spPr>
                      <a:xfrm>
                        <a:off x="1398104" y="3163951"/>
                        <a:ext cx="1941444" cy="1638093"/>
                      </a:xfrm>
                      <a:prstGeom prst="rect">
                        <a:avLst/>
                      </a:prstGeom>
                    </p:spPr>
                  </p:pic>
                </p:oleObj>
              </mc:Fallback>
            </mc:AlternateContent>
          </a:graphicData>
        </a:graphic>
      </p:graphicFrame>
    </p:spTree>
    <p:extLst>
      <p:ext uri="{BB962C8B-B14F-4D97-AF65-F5344CB8AC3E}">
        <p14:creationId xmlns:p14="http://schemas.microsoft.com/office/powerpoint/2010/main" val="133616473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5A9B68BB-D888-427B-8013-3A2AA1ACDE17}"/>
              </a:ext>
            </a:extLst>
          </p:cNvPr>
          <p:cNvPicPr>
            <a:picLocks noChangeAspect="1"/>
          </p:cNvPicPr>
          <p:nvPr/>
        </p:nvPicPr>
        <p:blipFill>
          <a:blip r:embed="rId2"/>
          <a:stretch>
            <a:fillRect/>
          </a:stretch>
        </p:blipFill>
        <p:spPr>
          <a:xfrm>
            <a:off x="307952" y="543691"/>
            <a:ext cx="1457325" cy="647700"/>
          </a:xfrm>
          <a:prstGeom prst="rect">
            <a:avLst/>
          </a:prstGeom>
        </p:spPr>
      </p:pic>
      <p:sp>
        <p:nvSpPr>
          <p:cNvPr id="7" name="CaixaDeTexto 6">
            <a:extLst>
              <a:ext uri="{FF2B5EF4-FFF2-40B4-BE49-F238E27FC236}">
                <a16:creationId xmlns:a16="http://schemas.microsoft.com/office/drawing/2014/main" id="{369C23E1-9E77-4725-A6B0-1E893F00F6DF}"/>
              </a:ext>
            </a:extLst>
          </p:cNvPr>
          <p:cNvSpPr txBox="1"/>
          <p:nvPr/>
        </p:nvSpPr>
        <p:spPr>
          <a:xfrm>
            <a:off x="7841441" y="4318227"/>
            <a:ext cx="1500491" cy="923330"/>
          </a:xfrm>
          <a:prstGeom prst="rect">
            <a:avLst/>
          </a:prstGeom>
          <a:noFill/>
        </p:spPr>
        <p:txBody>
          <a:bodyPr wrap="square" rtlCol="0">
            <a:spAutoFit/>
          </a:bodyPr>
          <a:lstStyle/>
          <a:p>
            <a:pPr marL="285750" indent="-285750">
              <a:buFont typeface="Wingdings" panose="05000000000000000000" pitchFamily="2" charset="2"/>
              <a:buChar char="q"/>
            </a:pPr>
            <a:endParaRPr lang="pt-BR" dirty="0"/>
          </a:p>
          <a:p>
            <a:pPr marL="285750" indent="-285750">
              <a:buFont typeface="Wingdings" panose="05000000000000000000" pitchFamily="2" charset="2"/>
              <a:buChar char="q"/>
            </a:pPr>
            <a:r>
              <a:rPr lang="pt-BR" dirty="0"/>
              <a:t>Sistemas</a:t>
            </a:r>
          </a:p>
          <a:p>
            <a:pPr marL="285750" indent="-285750">
              <a:buFont typeface="Wingdings" panose="05000000000000000000" pitchFamily="2" charset="2"/>
              <a:buChar char="q"/>
            </a:pPr>
            <a:endParaRPr lang="pt-BR" dirty="0"/>
          </a:p>
        </p:txBody>
      </p:sp>
      <p:sp>
        <p:nvSpPr>
          <p:cNvPr id="2" name="Retângulo 1">
            <a:extLst>
              <a:ext uri="{FF2B5EF4-FFF2-40B4-BE49-F238E27FC236}">
                <a16:creationId xmlns:a16="http://schemas.microsoft.com/office/drawing/2014/main" id="{808AE4A4-2787-4596-9F0F-65544E7DA54D}"/>
              </a:ext>
            </a:extLst>
          </p:cNvPr>
          <p:cNvSpPr/>
          <p:nvPr/>
        </p:nvSpPr>
        <p:spPr>
          <a:xfrm>
            <a:off x="2105292" y="347563"/>
            <a:ext cx="9899374" cy="830997"/>
          </a:xfrm>
          <a:prstGeom prst="rect">
            <a:avLst/>
          </a:prstGeom>
        </p:spPr>
        <p:txBody>
          <a:bodyPr wrap="square">
            <a:spAutoFit/>
          </a:bodyPr>
          <a:lstStyle/>
          <a:p>
            <a:pPr algn="ctr"/>
            <a:r>
              <a:rPr lang="pt-BR" sz="2400" b="1" dirty="0">
                <a:solidFill>
                  <a:schemeClr val="accent2">
                    <a:lumMod val="75000"/>
                  </a:schemeClr>
                </a:solidFill>
                <a:latin typeface="Trebuchet MS" panose="020B0603020202020204" pitchFamily="34" charset="0"/>
              </a:rPr>
              <a:t>OPERAÇÕES DE INTERCÂMBIO EVENTUAL E CORRESPONSABILIDADE </a:t>
            </a:r>
          </a:p>
          <a:p>
            <a:pPr algn="ctr"/>
            <a:r>
              <a:rPr lang="pt-BR" sz="2400" b="1" dirty="0">
                <a:solidFill>
                  <a:schemeClr val="accent2">
                    <a:lumMod val="75000"/>
                  </a:schemeClr>
                </a:solidFill>
                <a:latin typeface="Trebuchet MS" panose="020B0603020202020204" pitchFamily="34" charset="0"/>
              </a:rPr>
              <a:t>PARA ATENDIMENTO DOS BENEFICIÁRIOS</a:t>
            </a:r>
            <a:endParaRPr lang="pt-BR" sz="2400" dirty="0">
              <a:solidFill>
                <a:schemeClr val="accent2">
                  <a:lumMod val="75000"/>
                </a:schemeClr>
              </a:solidFill>
            </a:endParaRPr>
          </a:p>
        </p:txBody>
      </p:sp>
      <p:pic>
        <p:nvPicPr>
          <p:cNvPr id="9" name="Picture 2">
            <a:extLst>
              <a:ext uri="{FF2B5EF4-FFF2-40B4-BE49-F238E27FC236}">
                <a16:creationId xmlns:a16="http://schemas.microsoft.com/office/drawing/2014/main" id="{BA4F357C-BDCF-49BD-BF52-A6B9FEDE6E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977" y="2865763"/>
            <a:ext cx="1201799" cy="987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ângulo 3">
            <a:extLst>
              <a:ext uri="{FF2B5EF4-FFF2-40B4-BE49-F238E27FC236}">
                <a16:creationId xmlns:a16="http://schemas.microsoft.com/office/drawing/2014/main" id="{ED35E274-D815-4A95-B6E9-A0EBE6B75B89}"/>
              </a:ext>
            </a:extLst>
          </p:cNvPr>
          <p:cNvSpPr/>
          <p:nvPr/>
        </p:nvSpPr>
        <p:spPr>
          <a:xfrm>
            <a:off x="3811327" y="3156094"/>
            <a:ext cx="1865253" cy="369332"/>
          </a:xfrm>
          <a:prstGeom prst="rect">
            <a:avLst/>
          </a:prstGeom>
        </p:spPr>
        <p:txBody>
          <a:bodyPr wrap="square">
            <a:spAutoFit/>
          </a:bodyPr>
          <a:lstStyle/>
          <a:p>
            <a:pPr marL="285750" indent="-285750">
              <a:buFont typeface="Wingdings" panose="05000000000000000000" pitchFamily="2" charset="2"/>
              <a:buChar char="q"/>
            </a:pPr>
            <a:r>
              <a:rPr lang="pt-BR" dirty="0"/>
              <a:t>Formalização</a:t>
            </a:r>
          </a:p>
        </p:txBody>
      </p:sp>
      <p:pic>
        <p:nvPicPr>
          <p:cNvPr id="10" name="Picture 2">
            <a:extLst>
              <a:ext uri="{FF2B5EF4-FFF2-40B4-BE49-F238E27FC236}">
                <a16:creationId xmlns:a16="http://schemas.microsoft.com/office/drawing/2014/main" id="{55E504A9-15F4-46D8-BE97-BA25408B75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422" y="2887667"/>
            <a:ext cx="1126907" cy="80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tângulo 10">
            <a:extLst>
              <a:ext uri="{FF2B5EF4-FFF2-40B4-BE49-F238E27FC236}">
                <a16:creationId xmlns:a16="http://schemas.microsoft.com/office/drawing/2014/main" id="{396A26FB-047A-4E8E-B09C-E33981F78F64}"/>
              </a:ext>
            </a:extLst>
          </p:cNvPr>
          <p:cNvSpPr/>
          <p:nvPr/>
        </p:nvSpPr>
        <p:spPr>
          <a:xfrm>
            <a:off x="4564367" y="1987571"/>
            <a:ext cx="2865080" cy="369332"/>
          </a:xfrm>
          <a:prstGeom prst="rect">
            <a:avLst/>
          </a:prstGeom>
        </p:spPr>
        <p:txBody>
          <a:bodyPr wrap="none">
            <a:spAutoFit/>
          </a:bodyPr>
          <a:lstStyle/>
          <a:p>
            <a:pPr marL="285750" indent="-285750">
              <a:buFont typeface="Wingdings" panose="05000000000000000000" pitchFamily="2" charset="2"/>
              <a:buChar char="q"/>
            </a:pPr>
            <a:r>
              <a:rPr lang="pt-BR" dirty="0"/>
              <a:t>Estudo sobre os impactos</a:t>
            </a:r>
          </a:p>
        </p:txBody>
      </p:sp>
      <p:sp>
        <p:nvSpPr>
          <p:cNvPr id="13" name="Retângulo 12">
            <a:extLst>
              <a:ext uri="{FF2B5EF4-FFF2-40B4-BE49-F238E27FC236}">
                <a16:creationId xmlns:a16="http://schemas.microsoft.com/office/drawing/2014/main" id="{7020DBDF-C4BE-49E1-AB2C-D93621244697}"/>
              </a:ext>
            </a:extLst>
          </p:cNvPr>
          <p:cNvSpPr/>
          <p:nvPr/>
        </p:nvSpPr>
        <p:spPr>
          <a:xfrm>
            <a:off x="7697700" y="3207499"/>
            <a:ext cx="1829860" cy="369332"/>
          </a:xfrm>
          <a:prstGeom prst="rect">
            <a:avLst/>
          </a:prstGeom>
        </p:spPr>
        <p:txBody>
          <a:bodyPr wrap="none">
            <a:spAutoFit/>
          </a:bodyPr>
          <a:lstStyle/>
          <a:p>
            <a:pPr marL="285750" indent="-285750">
              <a:buFont typeface="Wingdings" panose="05000000000000000000" pitchFamily="2" charset="2"/>
              <a:buChar char="q"/>
            </a:pPr>
            <a:r>
              <a:rPr lang="pt-BR" dirty="0"/>
              <a:t>Contabilização</a:t>
            </a:r>
          </a:p>
        </p:txBody>
      </p:sp>
      <p:pic>
        <p:nvPicPr>
          <p:cNvPr id="43" name="Picture 2">
            <a:extLst>
              <a:ext uri="{FF2B5EF4-FFF2-40B4-BE49-F238E27FC236}">
                <a16:creationId xmlns:a16="http://schemas.microsoft.com/office/drawing/2014/main" id="{BF597655-AADA-4E29-9443-D1CD64EE6F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454" y="1366714"/>
            <a:ext cx="1145746" cy="109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5">
            <a:extLst>
              <a:ext uri="{FF2B5EF4-FFF2-40B4-BE49-F238E27FC236}">
                <a16:creationId xmlns:a16="http://schemas.microsoft.com/office/drawing/2014/main" id="{FD2EC557-2E6D-4C95-A8FD-EB18E4C4A3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7146" y="4029196"/>
            <a:ext cx="1410246" cy="1139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Retângulo 44">
            <a:extLst>
              <a:ext uri="{FF2B5EF4-FFF2-40B4-BE49-F238E27FC236}">
                <a16:creationId xmlns:a16="http://schemas.microsoft.com/office/drawing/2014/main" id="{5FF94268-BE31-48AE-84FC-062752A970C9}"/>
              </a:ext>
            </a:extLst>
          </p:cNvPr>
          <p:cNvSpPr/>
          <p:nvPr/>
        </p:nvSpPr>
        <p:spPr>
          <a:xfrm>
            <a:off x="2939303" y="4640319"/>
            <a:ext cx="2915798" cy="369332"/>
          </a:xfrm>
          <a:prstGeom prst="rect">
            <a:avLst/>
          </a:prstGeom>
        </p:spPr>
        <p:txBody>
          <a:bodyPr wrap="none">
            <a:spAutoFit/>
          </a:bodyPr>
          <a:lstStyle/>
          <a:p>
            <a:pPr marL="285750" indent="-285750">
              <a:buFont typeface="Wingdings" panose="05000000000000000000" pitchFamily="2" charset="2"/>
              <a:buChar char="q"/>
            </a:pPr>
            <a:r>
              <a:rPr lang="pt-BR" dirty="0"/>
              <a:t>Normatização e Processos</a:t>
            </a:r>
          </a:p>
        </p:txBody>
      </p:sp>
      <p:grpSp>
        <p:nvGrpSpPr>
          <p:cNvPr id="46" name="Agrupar 45">
            <a:extLst>
              <a:ext uri="{FF2B5EF4-FFF2-40B4-BE49-F238E27FC236}">
                <a16:creationId xmlns:a16="http://schemas.microsoft.com/office/drawing/2014/main" id="{4F32F317-3F5D-4DD3-975C-FA2D3420ADED}"/>
              </a:ext>
            </a:extLst>
          </p:cNvPr>
          <p:cNvGrpSpPr/>
          <p:nvPr/>
        </p:nvGrpSpPr>
        <p:grpSpPr>
          <a:xfrm>
            <a:off x="6543589" y="4018105"/>
            <a:ext cx="1344608" cy="1162129"/>
            <a:chOff x="9023350" y="2630488"/>
            <a:chExt cx="404813" cy="360363"/>
          </a:xfrm>
        </p:grpSpPr>
        <p:sp>
          <p:nvSpPr>
            <p:cNvPr id="47" name="Freeform 168">
              <a:extLst>
                <a:ext uri="{FF2B5EF4-FFF2-40B4-BE49-F238E27FC236}">
                  <a16:creationId xmlns:a16="http://schemas.microsoft.com/office/drawing/2014/main" id="{8D839427-C495-4AD9-8CBA-562F08D9FAD1}"/>
                </a:ext>
              </a:extLst>
            </p:cNvPr>
            <p:cNvSpPr>
              <a:spLocks/>
            </p:cNvSpPr>
            <p:nvPr/>
          </p:nvSpPr>
          <p:spPr bwMode="auto">
            <a:xfrm>
              <a:off x="9040813" y="2803526"/>
              <a:ext cx="188913" cy="119063"/>
            </a:xfrm>
            <a:custGeom>
              <a:avLst/>
              <a:gdLst>
                <a:gd name="T0" fmla="*/ 60 w 119"/>
                <a:gd name="T1" fmla="*/ 0 h 75"/>
                <a:gd name="T2" fmla="*/ 60 w 119"/>
                <a:gd name="T3" fmla="*/ 0 h 75"/>
                <a:gd name="T4" fmla="*/ 60 w 119"/>
                <a:gd name="T5" fmla="*/ 0 h 75"/>
                <a:gd name="T6" fmla="*/ 46 w 119"/>
                <a:gd name="T7" fmla="*/ 1 h 75"/>
                <a:gd name="T8" fmla="*/ 31 w 119"/>
                <a:gd name="T9" fmla="*/ 5 h 75"/>
                <a:gd name="T10" fmla="*/ 25 w 119"/>
                <a:gd name="T11" fmla="*/ 8 h 75"/>
                <a:gd name="T12" fmla="*/ 18 w 119"/>
                <a:gd name="T13" fmla="*/ 12 h 75"/>
                <a:gd name="T14" fmla="*/ 14 w 119"/>
                <a:gd name="T15" fmla="*/ 16 h 75"/>
                <a:gd name="T16" fmla="*/ 11 w 119"/>
                <a:gd name="T17" fmla="*/ 21 h 75"/>
                <a:gd name="T18" fmla="*/ 11 w 119"/>
                <a:gd name="T19" fmla="*/ 21 h 75"/>
                <a:gd name="T20" fmla="*/ 4 w 119"/>
                <a:gd name="T21" fmla="*/ 51 h 75"/>
                <a:gd name="T22" fmla="*/ 0 w 119"/>
                <a:gd name="T23" fmla="*/ 75 h 75"/>
                <a:gd name="T24" fmla="*/ 119 w 119"/>
                <a:gd name="T25" fmla="*/ 75 h 75"/>
                <a:gd name="T26" fmla="*/ 119 w 119"/>
                <a:gd name="T27" fmla="*/ 75 h 75"/>
                <a:gd name="T28" fmla="*/ 115 w 119"/>
                <a:gd name="T29" fmla="*/ 51 h 75"/>
                <a:gd name="T30" fmla="*/ 108 w 119"/>
                <a:gd name="T31" fmla="*/ 21 h 75"/>
                <a:gd name="T32" fmla="*/ 108 w 119"/>
                <a:gd name="T33" fmla="*/ 21 h 75"/>
                <a:gd name="T34" fmla="*/ 106 w 119"/>
                <a:gd name="T35" fmla="*/ 16 h 75"/>
                <a:gd name="T36" fmla="*/ 102 w 119"/>
                <a:gd name="T37" fmla="*/ 12 h 75"/>
                <a:gd name="T38" fmla="*/ 95 w 119"/>
                <a:gd name="T39" fmla="*/ 8 h 75"/>
                <a:gd name="T40" fmla="*/ 88 w 119"/>
                <a:gd name="T41" fmla="*/ 5 h 75"/>
                <a:gd name="T42" fmla="*/ 72 w 119"/>
                <a:gd name="T43" fmla="*/ 1 h 75"/>
                <a:gd name="T44" fmla="*/ 60 w 119"/>
                <a:gd name="T45" fmla="*/ 0 h 75"/>
                <a:gd name="T46" fmla="*/ 60 w 119"/>
                <a:gd name="T4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75">
                  <a:moveTo>
                    <a:pt x="60" y="0"/>
                  </a:moveTo>
                  <a:lnTo>
                    <a:pt x="60" y="0"/>
                  </a:lnTo>
                  <a:lnTo>
                    <a:pt x="60" y="0"/>
                  </a:lnTo>
                  <a:lnTo>
                    <a:pt x="46" y="1"/>
                  </a:lnTo>
                  <a:lnTo>
                    <a:pt x="31" y="5"/>
                  </a:lnTo>
                  <a:lnTo>
                    <a:pt x="25" y="8"/>
                  </a:lnTo>
                  <a:lnTo>
                    <a:pt x="18" y="12"/>
                  </a:lnTo>
                  <a:lnTo>
                    <a:pt x="14" y="16"/>
                  </a:lnTo>
                  <a:lnTo>
                    <a:pt x="11" y="21"/>
                  </a:lnTo>
                  <a:lnTo>
                    <a:pt x="11" y="21"/>
                  </a:lnTo>
                  <a:lnTo>
                    <a:pt x="4" y="51"/>
                  </a:lnTo>
                  <a:lnTo>
                    <a:pt x="0" y="75"/>
                  </a:lnTo>
                  <a:lnTo>
                    <a:pt x="119" y="75"/>
                  </a:lnTo>
                  <a:lnTo>
                    <a:pt x="119" y="75"/>
                  </a:lnTo>
                  <a:lnTo>
                    <a:pt x="115" y="51"/>
                  </a:lnTo>
                  <a:lnTo>
                    <a:pt x="108" y="21"/>
                  </a:lnTo>
                  <a:lnTo>
                    <a:pt x="108" y="21"/>
                  </a:lnTo>
                  <a:lnTo>
                    <a:pt x="106" y="16"/>
                  </a:lnTo>
                  <a:lnTo>
                    <a:pt x="102" y="12"/>
                  </a:lnTo>
                  <a:lnTo>
                    <a:pt x="95" y="8"/>
                  </a:lnTo>
                  <a:lnTo>
                    <a:pt x="88" y="5"/>
                  </a:lnTo>
                  <a:lnTo>
                    <a:pt x="72" y="1"/>
                  </a:lnTo>
                  <a:lnTo>
                    <a:pt x="60" y="0"/>
                  </a:lnTo>
                  <a:lnTo>
                    <a:pt x="6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8" name="Rectangle 169">
              <a:extLst>
                <a:ext uri="{FF2B5EF4-FFF2-40B4-BE49-F238E27FC236}">
                  <a16:creationId xmlns:a16="http://schemas.microsoft.com/office/drawing/2014/main" id="{4EAB649E-58EA-4539-A61A-1D38EDEE1E93}"/>
                </a:ext>
              </a:extLst>
            </p:cNvPr>
            <p:cNvSpPr>
              <a:spLocks noChangeArrowheads="1"/>
            </p:cNvSpPr>
            <p:nvPr/>
          </p:nvSpPr>
          <p:spPr bwMode="auto">
            <a:xfrm>
              <a:off x="9083675" y="2854326"/>
              <a:ext cx="103188" cy="68263"/>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9" name="Line 170">
              <a:extLst>
                <a:ext uri="{FF2B5EF4-FFF2-40B4-BE49-F238E27FC236}">
                  <a16:creationId xmlns:a16="http://schemas.microsoft.com/office/drawing/2014/main" id="{13A465E3-9E63-496E-9644-CD1298B8469E}"/>
                </a:ext>
              </a:extLst>
            </p:cNvPr>
            <p:cNvSpPr>
              <a:spLocks noChangeShapeType="1"/>
            </p:cNvSpPr>
            <p:nvPr/>
          </p:nvSpPr>
          <p:spPr bwMode="auto">
            <a:xfrm>
              <a:off x="9023350" y="2922588"/>
              <a:ext cx="266700" cy="0"/>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0" name="Freeform 171">
              <a:extLst>
                <a:ext uri="{FF2B5EF4-FFF2-40B4-BE49-F238E27FC236}">
                  <a16:creationId xmlns:a16="http://schemas.microsoft.com/office/drawing/2014/main" id="{EFBBC3CE-2519-4794-BC3C-A8171F85986F}"/>
                </a:ext>
              </a:extLst>
            </p:cNvPr>
            <p:cNvSpPr>
              <a:spLocks/>
            </p:cNvSpPr>
            <p:nvPr/>
          </p:nvSpPr>
          <p:spPr bwMode="auto">
            <a:xfrm>
              <a:off x="9315450" y="2630488"/>
              <a:ext cx="69850" cy="85725"/>
            </a:xfrm>
            <a:custGeom>
              <a:avLst/>
              <a:gdLst>
                <a:gd name="T0" fmla="*/ 22 w 44"/>
                <a:gd name="T1" fmla="*/ 54 h 54"/>
                <a:gd name="T2" fmla="*/ 22 w 44"/>
                <a:gd name="T3" fmla="*/ 54 h 54"/>
                <a:gd name="T4" fmla="*/ 18 w 44"/>
                <a:gd name="T5" fmla="*/ 54 h 54"/>
                <a:gd name="T6" fmla="*/ 14 w 44"/>
                <a:gd name="T7" fmla="*/ 53 h 54"/>
                <a:gd name="T8" fmla="*/ 10 w 44"/>
                <a:gd name="T9" fmla="*/ 50 h 54"/>
                <a:gd name="T10" fmla="*/ 7 w 44"/>
                <a:gd name="T11" fmla="*/ 48 h 54"/>
                <a:gd name="T12" fmla="*/ 4 w 44"/>
                <a:gd name="T13" fmla="*/ 44 h 54"/>
                <a:gd name="T14" fmla="*/ 2 w 44"/>
                <a:gd name="T15" fmla="*/ 41 h 54"/>
                <a:gd name="T16" fmla="*/ 0 w 44"/>
                <a:gd name="T17" fmla="*/ 36 h 54"/>
                <a:gd name="T18" fmla="*/ 0 w 44"/>
                <a:gd name="T19" fmla="*/ 32 h 54"/>
                <a:gd name="T20" fmla="*/ 0 w 44"/>
                <a:gd name="T21" fmla="*/ 23 h 54"/>
                <a:gd name="T22" fmla="*/ 0 w 44"/>
                <a:gd name="T23" fmla="*/ 23 h 54"/>
                <a:gd name="T24" fmla="*/ 0 w 44"/>
                <a:gd name="T25" fmla="*/ 19 h 54"/>
                <a:gd name="T26" fmla="*/ 2 w 44"/>
                <a:gd name="T27" fmla="*/ 14 h 54"/>
                <a:gd name="T28" fmla="*/ 4 w 44"/>
                <a:gd name="T29" fmla="*/ 11 h 54"/>
                <a:gd name="T30" fmla="*/ 7 w 44"/>
                <a:gd name="T31" fmla="*/ 7 h 54"/>
                <a:gd name="T32" fmla="*/ 10 w 44"/>
                <a:gd name="T33" fmla="*/ 4 h 54"/>
                <a:gd name="T34" fmla="*/ 14 w 44"/>
                <a:gd name="T35" fmla="*/ 2 h 54"/>
                <a:gd name="T36" fmla="*/ 18 w 44"/>
                <a:gd name="T37" fmla="*/ 0 h 54"/>
                <a:gd name="T38" fmla="*/ 22 w 44"/>
                <a:gd name="T39" fmla="*/ 0 h 54"/>
                <a:gd name="T40" fmla="*/ 22 w 44"/>
                <a:gd name="T41" fmla="*/ 0 h 54"/>
                <a:gd name="T42" fmla="*/ 26 w 44"/>
                <a:gd name="T43" fmla="*/ 0 h 54"/>
                <a:gd name="T44" fmla="*/ 30 w 44"/>
                <a:gd name="T45" fmla="*/ 2 h 54"/>
                <a:gd name="T46" fmla="*/ 34 w 44"/>
                <a:gd name="T47" fmla="*/ 4 h 54"/>
                <a:gd name="T48" fmla="*/ 37 w 44"/>
                <a:gd name="T49" fmla="*/ 7 h 54"/>
                <a:gd name="T50" fmla="*/ 39 w 44"/>
                <a:gd name="T51" fmla="*/ 11 h 54"/>
                <a:gd name="T52" fmla="*/ 42 w 44"/>
                <a:gd name="T53" fmla="*/ 14 h 54"/>
                <a:gd name="T54" fmla="*/ 44 w 44"/>
                <a:gd name="T55" fmla="*/ 19 h 54"/>
                <a:gd name="T56" fmla="*/ 44 w 44"/>
                <a:gd name="T57" fmla="*/ 23 h 54"/>
                <a:gd name="T58" fmla="*/ 44 w 44"/>
                <a:gd name="T59" fmla="*/ 32 h 54"/>
                <a:gd name="T60" fmla="*/ 44 w 44"/>
                <a:gd name="T61" fmla="*/ 32 h 54"/>
                <a:gd name="T62" fmla="*/ 44 w 44"/>
                <a:gd name="T63" fmla="*/ 36 h 54"/>
                <a:gd name="T64" fmla="*/ 42 w 44"/>
                <a:gd name="T65" fmla="*/ 41 h 54"/>
                <a:gd name="T66" fmla="*/ 39 w 44"/>
                <a:gd name="T67" fmla="*/ 44 h 54"/>
                <a:gd name="T68" fmla="*/ 37 w 44"/>
                <a:gd name="T69" fmla="*/ 48 h 54"/>
                <a:gd name="T70" fmla="*/ 34 w 44"/>
                <a:gd name="T71" fmla="*/ 50 h 54"/>
                <a:gd name="T72" fmla="*/ 30 w 44"/>
                <a:gd name="T73" fmla="*/ 53 h 54"/>
                <a:gd name="T74" fmla="*/ 26 w 44"/>
                <a:gd name="T75" fmla="*/ 54 h 54"/>
                <a:gd name="T76" fmla="*/ 22 w 44"/>
                <a:gd name="T77" fmla="*/ 54 h 54"/>
                <a:gd name="T78" fmla="*/ 22 w 44"/>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54">
                  <a:moveTo>
                    <a:pt x="22" y="54"/>
                  </a:moveTo>
                  <a:lnTo>
                    <a:pt x="22" y="54"/>
                  </a:lnTo>
                  <a:lnTo>
                    <a:pt x="18" y="54"/>
                  </a:lnTo>
                  <a:lnTo>
                    <a:pt x="14" y="53"/>
                  </a:lnTo>
                  <a:lnTo>
                    <a:pt x="10" y="50"/>
                  </a:lnTo>
                  <a:lnTo>
                    <a:pt x="7" y="48"/>
                  </a:lnTo>
                  <a:lnTo>
                    <a:pt x="4" y="44"/>
                  </a:lnTo>
                  <a:lnTo>
                    <a:pt x="2" y="41"/>
                  </a:lnTo>
                  <a:lnTo>
                    <a:pt x="0" y="36"/>
                  </a:lnTo>
                  <a:lnTo>
                    <a:pt x="0" y="32"/>
                  </a:lnTo>
                  <a:lnTo>
                    <a:pt x="0" y="23"/>
                  </a:lnTo>
                  <a:lnTo>
                    <a:pt x="0" y="23"/>
                  </a:lnTo>
                  <a:lnTo>
                    <a:pt x="0" y="19"/>
                  </a:lnTo>
                  <a:lnTo>
                    <a:pt x="2" y="14"/>
                  </a:lnTo>
                  <a:lnTo>
                    <a:pt x="4" y="11"/>
                  </a:lnTo>
                  <a:lnTo>
                    <a:pt x="7" y="7"/>
                  </a:lnTo>
                  <a:lnTo>
                    <a:pt x="10" y="4"/>
                  </a:lnTo>
                  <a:lnTo>
                    <a:pt x="14" y="2"/>
                  </a:lnTo>
                  <a:lnTo>
                    <a:pt x="18" y="0"/>
                  </a:lnTo>
                  <a:lnTo>
                    <a:pt x="22" y="0"/>
                  </a:lnTo>
                  <a:lnTo>
                    <a:pt x="22" y="0"/>
                  </a:lnTo>
                  <a:lnTo>
                    <a:pt x="26" y="0"/>
                  </a:lnTo>
                  <a:lnTo>
                    <a:pt x="30" y="2"/>
                  </a:lnTo>
                  <a:lnTo>
                    <a:pt x="34" y="4"/>
                  </a:lnTo>
                  <a:lnTo>
                    <a:pt x="37" y="7"/>
                  </a:lnTo>
                  <a:lnTo>
                    <a:pt x="39" y="11"/>
                  </a:lnTo>
                  <a:lnTo>
                    <a:pt x="42" y="14"/>
                  </a:lnTo>
                  <a:lnTo>
                    <a:pt x="44" y="19"/>
                  </a:lnTo>
                  <a:lnTo>
                    <a:pt x="44" y="23"/>
                  </a:lnTo>
                  <a:lnTo>
                    <a:pt x="44" y="32"/>
                  </a:lnTo>
                  <a:lnTo>
                    <a:pt x="44" y="32"/>
                  </a:lnTo>
                  <a:lnTo>
                    <a:pt x="44" y="36"/>
                  </a:lnTo>
                  <a:lnTo>
                    <a:pt x="42" y="41"/>
                  </a:lnTo>
                  <a:lnTo>
                    <a:pt x="39" y="44"/>
                  </a:lnTo>
                  <a:lnTo>
                    <a:pt x="37" y="48"/>
                  </a:lnTo>
                  <a:lnTo>
                    <a:pt x="34" y="50"/>
                  </a:lnTo>
                  <a:lnTo>
                    <a:pt x="30" y="53"/>
                  </a:lnTo>
                  <a:lnTo>
                    <a:pt x="26"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1" name="Freeform 172">
              <a:extLst>
                <a:ext uri="{FF2B5EF4-FFF2-40B4-BE49-F238E27FC236}">
                  <a16:creationId xmlns:a16="http://schemas.microsoft.com/office/drawing/2014/main" id="{72125651-7EEE-4F85-9646-948C50D3C593}"/>
                </a:ext>
              </a:extLst>
            </p:cNvPr>
            <p:cNvSpPr>
              <a:spLocks/>
            </p:cNvSpPr>
            <p:nvPr/>
          </p:nvSpPr>
          <p:spPr bwMode="auto">
            <a:xfrm>
              <a:off x="9215438" y="2743201"/>
              <a:ext cx="212725" cy="247650"/>
            </a:xfrm>
            <a:custGeom>
              <a:avLst/>
              <a:gdLst>
                <a:gd name="T0" fmla="*/ 58 w 134"/>
                <a:gd name="T1" fmla="*/ 156 h 156"/>
                <a:gd name="T2" fmla="*/ 58 w 134"/>
                <a:gd name="T3" fmla="*/ 38 h 156"/>
                <a:gd name="T4" fmla="*/ 58 w 134"/>
                <a:gd name="T5" fmla="*/ 38 h 156"/>
                <a:gd name="T6" fmla="*/ 48 w 134"/>
                <a:gd name="T7" fmla="*/ 43 h 156"/>
                <a:gd name="T8" fmla="*/ 42 w 134"/>
                <a:gd name="T9" fmla="*/ 47 h 156"/>
                <a:gd name="T10" fmla="*/ 36 w 134"/>
                <a:gd name="T11" fmla="*/ 48 h 156"/>
                <a:gd name="T12" fmla="*/ 36 w 134"/>
                <a:gd name="T13" fmla="*/ 48 h 156"/>
                <a:gd name="T14" fmla="*/ 32 w 134"/>
                <a:gd name="T15" fmla="*/ 47 h 156"/>
                <a:gd name="T16" fmla="*/ 27 w 134"/>
                <a:gd name="T17" fmla="*/ 46 h 156"/>
                <a:gd name="T18" fmla="*/ 21 w 134"/>
                <a:gd name="T19" fmla="*/ 42 h 156"/>
                <a:gd name="T20" fmla="*/ 15 w 134"/>
                <a:gd name="T21" fmla="*/ 38 h 156"/>
                <a:gd name="T22" fmla="*/ 15 w 134"/>
                <a:gd name="T23" fmla="*/ 38 h 156"/>
                <a:gd name="T24" fmla="*/ 1 w 134"/>
                <a:gd name="T25" fmla="*/ 27 h 156"/>
                <a:gd name="T26" fmla="*/ 1 w 134"/>
                <a:gd name="T27" fmla="*/ 27 h 156"/>
                <a:gd name="T28" fmla="*/ 0 w 134"/>
                <a:gd name="T29" fmla="*/ 24 h 156"/>
                <a:gd name="T30" fmla="*/ 0 w 134"/>
                <a:gd name="T31" fmla="*/ 21 h 156"/>
                <a:gd name="T32" fmla="*/ 0 w 134"/>
                <a:gd name="T33" fmla="*/ 19 h 156"/>
                <a:gd name="T34" fmla="*/ 1 w 134"/>
                <a:gd name="T35" fmla="*/ 17 h 156"/>
                <a:gd name="T36" fmla="*/ 2 w 134"/>
                <a:gd name="T37" fmla="*/ 15 h 156"/>
                <a:gd name="T38" fmla="*/ 5 w 134"/>
                <a:gd name="T39" fmla="*/ 13 h 156"/>
                <a:gd name="T40" fmla="*/ 7 w 134"/>
                <a:gd name="T41" fmla="*/ 13 h 156"/>
                <a:gd name="T42" fmla="*/ 11 w 134"/>
                <a:gd name="T43" fmla="*/ 13 h 156"/>
                <a:gd name="T44" fmla="*/ 11 w 134"/>
                <a:gd name="T45" fmla="*/ 13 h 156"/>
                <a:gd name="T46" fmla="*/ 31 w 134"/>
                <a:gd name="T47" fmla="*/ 21 h 156"/>
                <a:gd name="T48" fmla="*/ 31 w 134"/>
                <a:gd name="T49" fmla="*/ 21 h 156"/>
                <a:gd name="T50" fmla="*/ 38 w 134"/>
                <a:gd name="T51" fmla="*/ 15 h 156"/>
                <a:gd name="T52" fmla="*/ 44 w 134"/>
                <a:gd name="T53" fmla="*/ 8 h 156"/>
                <a:gd name="T54" fmla="*/ 50 w 134"/>
                <a:gd name="T55" fmla="*/ 4 h 156"/>
                <a:gd name="T56" fmla="*/ 55 w 134"/>
                <a:gd name="T57" fmla="*/ 2 h 156"/>
                <a:gd name="T58" fmla="*/ 62 w 134"/>
                <a:gd name="T59" fmla="*/ 0 h 156"/>
                <a:gd name="T60" fmla="*/ 69 w 134"/>
                <a:gd name="T61" fmla="*/ 0 h 156"/>
                <a:gd name="T62" fmla="*/ 69 w 134"/>
                <a:gd name="T63" fmla="*/ 0 h 156"/>
                <a:gd name="T64" fmla="*/ 107 w 134"/>
                <a:gd name="T65" fmla="*/ 0 h 156"/>
                <a:gd name="T66" fmla="*/ 107 w 134"/>
                <a:gd name="T67" fmla="*/ 0 h 156"/>
                <a:gd name="T68" fmla="*/ 113 w 134"/>
                <a:gd name="T69" fmla="*/ 0 h 156"/>
                <a:gd name="T70" fmla="*/ 119 w 134"/>
                <a:gd name="T71" fmla="*/ 1 h 156"/>
                <a:gd name="T72" fmla="*/ 124 w 134"/>
                <a:gd name="T73" fmla="*/ 4 h 156"/>
                <a:gd name="T74" fmla="*/ 127 w 134"/>
                <a:gd name="T75" fmla="*/ 6 h 156"/>
                <a:gd name="T76" fmla="*/ 129 w 134"/>
                <a:gd name="T77" fmla="*/ 12 h 156"/>
                <a:gd name="T78" fmla="*/ 132 w 134"/>
                <a:gd name="T79" fmla="*/ 17 h 156"/>
                <a:gd name="T80" fmla="*/ 134 w 134"/>
                <a:gd name="T81" fmla="*/ 24 h 156"/>
                <a:gd name="T82" fmla="*/ 134 w 134"/>
                <a:gd name="T83" fmla="*/ 32 h 156"/>
                <a:gd name="T84" fmla="*/ 134 w 134"/>
                <a:gd name="T85" fmla="*/ 65 h 156"/>
                <a:gd name="T86" fmla="*/ 134 w 134"/>
                <a:gd name="T87" fmla="*/ 65 h 156"/>
                <a:gd name="T88" fmla="*/ 132 w 134"/>
                <a:gd name="T89" fmla="*/ 71 h 156"/>
                <a:gd name="T90" fmla="*/ 129 w 134"/>
                <a:gd name="T91" fmla="*/ 77 h 156"/>
                <a:gd name="T92" fmla="*/ 124 w 134"/>
                <a:gd name="T93" fmla="*/ 79 h 156"/>
                <a:gd name="T94" fmla="*/ 117 w 134"/>
                <a:gd name="T95" fmla="*/ 81 h 156"/>
                <a:gd name="T96" fmla="*/ 112 w 134"/>
                <a:gd name="T97" fmla="*/ 8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 h="156">
                  <a:moveTo>
                    <a:pt x="58" y="156"/>
                  </a:moveTo>
                  <a:lnTo>
                    <a:pt x="58" y="38"/>
                  </a:lnTo>
                  <a:lnTo>
                    <a:pt x="58" y="38"/>
                  </a:lnTo>
                  <a:lnTo>
                    <a:pt x="48" y="43"/>
                  </a:lnTo>
                  <a:lnTo>
                    <a:pt x="42" y="47"/>
                  </a:lnTo>
                  <a:lnTo>
                    <a:pt x="36" y="48"/>
                  </a:lnTo>
                  <a:lnTo>
                    <a:pt x="36" y="48"/>
                  </a:lnTo>
                  <a:lnTo>
                    <a:pt x="32" y="47"/>
                  </a:lnTo>
                  <a:lnTo>
                    <a:pt x="27" y="46"/>
                  </a:lnTo>
                  <a:lnTo>
                    <a:pt x="21" y="42"/>
                  </a:lnTo>
                  <a:lnTo>
                    <a:pt x="15" y="38"/>
                  </a:lnTo>
                  <a:lnTo>
                    <a:pt x="15" y="38"/>
                  </a:lnTo>
                  <a:lnTo>
                    <a:pt x="1" y="27"/>
                  </a:lnTo>
                  <a:lnTo>
                    <a:pt x="1" y="27"/>
                  </a:lnTo>
                  <a:lnTo>
                    <a:pt x="0" y="24"/>
                  </a:lnTo>
                  <a:lnTo>
                    <a:pt x="0" y="21"/>
                  </a:lnTo>
                  <a:lnTo>
                    <a:pt x="0" y="19"/>
                  </a:lnTo>
                  <a:lnTo>
                    <a:pt x="1" y="17"/>
                  </a:lnTo>
                  <a:lnTo>
                    <a:pt x="2" y="15"/>
                  </a:lnTo>
                  <a:lnTo>
                    <a:pt x="5" y="13"/>
                  </a:lnTo>
                  <a:lnTo>
                    <a:pt x="7" y="13"/>
                  </a:lnTo>
                  <a:lnTo>
                    <a:pt x="11" y="13"/>
                  </a:lnTo>
                  <a:lnTo>
                    <a:pt x="11" y="13"/>
                  </a:lnTo>
                  <a:lnTo>
                    <a:pt x="31" y="21"/>
                  </a:lnTo>
                  <a:lnTo>
                    <a:pt x="31" y="21"/>
                  </a:lnTo>
                  <a:lnTo>
                    <a:pt x="38" y="15"/>
                  </a:lnTo>
                  <a:lnTo>
                    <a:pt x="44" y="8"/>
                  </a:lnTo>
                  <a:lnTo>
                    <a:pt x="50" y="4"/>
                  </a:lnTo>
                  <a:lnTo>
                    <a:pt x="55" y="2"/>
                  </a:lnTo>
                  <a:lnTo>
                    <a:pt x="62" y="0"/>
                  </a:lnTo>
                  <a:lnTo>
                    <a:pt x="69" y="0"/>
                  </a:lnTo>
                  <a:lnTo>
                    <a:pt x="69" y="0"/>
                  </a:lnTo>
                  <a:lnTo>
                    <a:pt x="107" y="0"/>
                  </a:lnTo>
                  <a:lnTo>
                    <a:pt x="107" y="0"/>
                  </a:lnTo>
                  <a:lnTo>
                    <a:pt x="113" y="0"/>
                  </a:lnTo>
                  <a:lnTo>
                    <a:pt x="119" y="1"/>
                  </a:lnTo>
                  <a:lnTo>
                    <a:pt x="124" y="4"/>
                  </a:lnTo>
                  <a:lnTo>
                    <a:pt x="127" y="6"/>
                  </a:lnTo>
                  <a:lnTo>
                    <a:pt x="129" y="12"/>
                  </a:lnTo>
                  <a:lnTo>
                    <a:pt x="132" y="17"/>
                  </a:lnTo>
                  <a:lnTo>
                    <a:pt x="134" y="24"/>
                  </a:lnTo>
                  <a:lnTo>
                    <a:pt x="134" y="32"/>
                  </a:lnTo>
                  <a:lnTo>
                    <a:pt x="134" y="65"/>
                  </a:lnTo>
                  <a:lnTo>
                    <a:pt x="134" y="65"/>
                  </a:lnTo>
                  <a:lnTo>
                    <a:pt x="132" y="71"/>
                  </a:lnTo>
                  <a:lnTo>
                    <a:pt x="129" y="77"/>
                  </a:lnTo>
                  <a:lnTo>
                    <a:pt x="124" y="79"/>
                  </a:lnTo>
                  <a:lnTo>
                    <a:pt x="117" y="81"/>
                  </a:lnTo>
                  <a:lnTo>
                    <a:pt x="112" y="81"/>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2" name="Line 173">
              <a:extLst>
                <a:ext uri="{FF2B5EF4-FFF2-40B4-BE49-F238E27FC236}">
                  <a16:creationId xmlns:a16="http://schemas.microsoft.com/office/drawing/2014/main" id="{89927D5A-F7F0-4B6B-A995-F9777D510975}"/>
                </a:ext>
              </a:extLst>
            </p:cNvPr>
            <p:cNvSpPr>
              <a:spLocks noChangeShapeType="1"/>
            </p:cNvSpPr>
            <p:nvPr/>
          </p:nvSpPr>
          <p:spPr bwMode="auto">
            <a:xfrm>
              <a:off x="9350375" y="2871788"/>
              <a:ext cx="0" cy="119063"/>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3" name="Line 174">
              <a:extLst>
                <a:ext uri="{FF2B5EF4-FFF2-40B4-BE49-F238E27FC236}">
                  <a16:creationId xmlns:a16="http://schemas.microsoft.com/office/drawing/2014/main" id="{2ADC311D-2F7B-44D4-BCAF-B1570D938957}"/>
                </a:ext>
              </a:extLst>
            </p:cNvPr>
            <p:cNvSpPr>
              <a:spLocks noChangeShapeType="1"/>
            </p:cNvSpPr>
            <p:nvPr/>
          </p:nvSpPr>
          <p:spPr bwMode="auto">
            <a:xfrm>
              <a:off x="9393238" y="2794001"/>
              <a:ext cx="0" cy="196850"/>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4" name="Freeform 175">
              <a:extLst>
                <a:ext uri="{FF2B5EF4-FFF2-40B4-BE49-F238E27FC236}">
                  <a16:creationId xmlns:a16="http://schemas.microsoft.com/office/drawing/2014/main" id="{45F95794-45CA-42F0-9681-F6E81AA64235}"/>
                </a:ext>
              </a:extLst>
            </p:cNvPr>
            <p:cNvSpPr>
              <a:spLocks/>
            </p:cNvSpPr>
            <p:nvPr/>
          </p:nvSpPr>
          <p:spPr bwMode="auto">
            <a:xfrm>
              <a:off x="9101138" y="2690813"/>
              <a:ext cx="68263" cy="85725"/>
            </a:xfrm>
            <a:custGeom>
              <a:avLst/>
              <a:gdLst>
                <a:gd name="T0" fmla="*/ 22 w 43"/>
                <a:gd name="T1" fmla="*/ 54 h 54"/>
                <a:gd name="T2" fmla="*/ 22 w 43"/>
                <a:gd name="T3" fmla="*/ 54 h 54"/>
                <a:gd name="T4" fmla="*/ 18 w 43"/>
                <a:gd name="T5" fmla="*/ 54 h 54"/>
                <a:gd name="T6" fmla="*/ 14 w 43"/>
                <a:gd name="T7" fmla="*/ 53 h 54"/>
                <a:gd name="T8" fmla="*/ 10 w 43"/>
                <a:gd name="T9" fmla="*/ 50 h 54"/>
                <a:gd name="T10" fmla="*/ 7 w 43"/>
                <a:gd name="T11" fmla="*/ 48 h 54"/>
                <a:gd name="T12" fmla="*/ 4 w 43"/>
                <a:gd name="T13" fmla="*/ 44 h 54"/>
                <a:gd name="T14" fmla="*/ 1 w 43"/>
                <a:gd name="T15" fmla="*/ 41 h 54"/>
                <a:gd name="T16" fmla="*/ 0 w 43"/>
                <a:gd name="T17" fmla="*/ 35 h 54"/>
                <a:gd name="T18" fmla="*/ 0 w 43"/>
                <a:gd name="T19" fmla="*/ 31 h 54"/>
                <a:gd name="T20" fmla="*/ 0 w 43"/>
                <a:gd name="T21" fmla="*/ 23 h 54"/>
                <a:gd name="T22" fmla="*/ 0 w 43"/>
                <a:gd name="T23" fmla="*/ 23 h 54"/>
                <a:gd name="T24" fmla="*/ 0 w 43"/>
                <a:gd name="T25" fmla="*/ 19 h 54"/>
                <a:gd name="T26" fmla="*/ 1 w 43"/>
                <a:gd name="T27" fmla="*/ 14 h 54"/>
                <a:gd name="T28" fmla="*/ 4 w 43"/>
                <a:gd name="T29" fmla="*/ 11 h 54"/>
                <a:gd name="T30" fmla="*/ 7 w 43"/>
                <a:gd name="T31" fmla="*/ 7 h 54"/>
                <a:gd name="T32" fmla="*/ 10 w 43"/>
                <a:gd name="T33" fmla="*/ 4 h 54"/>
                <a:gd name="T34" fmla="*/ 14 w 43"/>
                <a:gd name="T35" fmla="*/ 2 h 54"/>
                <a:gd name="T36" fmla="*/ 18 w 43"/>
                <a:gd name="T37" fmla="*/ 0 h 54"/>
                <a:gd name="T38" fmla="*/ 22 w 43"/>
                <a:gd name="T39" fmla="*/ 0 h 54"/>
                <a:gd name="T40" fmla="*/ 22 w 43"/>
                <a:gd name="T41" fmla="*/ 0 h 54"/>
                <a:gd name="T42" fmla="*/ 26 w 43"/>
                <a:gd name="T43" fmla="*/ 0 h 54"/>
                <a:gd name="T44" fmla="*/ 30 w 43"/>
                <a:gd name="T45" fmla="*/ 2 h 54"/>
                <a:gd name="T46" fmla="*/ 34 w 43"/>
                <a:gd name="T47" fmla="*/ 4 h 54"/>
                <a:gd name="T48" fmla="*/ 37 w 43"/>
                <a:gd name="T49" fmla="*/ 7 h 54"/>
                <a:gd name="T50" fmla="*/ 39 w 43"/>
                <a:gd name="T51" fmla="*/ 11 h 54"/>
                <a:gd name="T52" fmla="*/ 42 w 43"/>
                <a:gd name="T53" fmla="*/ 14 h 54"/>
                <a:gd name="T54" fmla="*/ 43 w 43"/>
                <a:gd name="T55" fmla="*/ 19 h 54"/>
                <a:gd name="T56" fmla="*/ 43 w 43"/>
                <a:gd name="T57" fmla="*/ 23 h 54"/>
                <a:gd name="T58" fmla="*/ 43 w 43"/>
                <a:gd name="T59" fmla="*/ 31 h 54"/>
                <a:gd name="T60" fmla="*/ 43 w 43"/>
                <a:gd name="T61" fmla="*/ 31 h 54"/>
                <a:gd name="T62" fmla="*/ 43 w 43"/>
                <a:gd name="T63" fmla="*/ 35 h 54"/>
                <a:gd name="T64" fmla="*/ 42 w 43"/>
                <a:gd name="T65" fmla="*/ 41 h 54"/>
                <a:gd name="T66" fmla="*/ 39 w 43"/>
                <a:gd name="T67" fmla="*/ 44 h 54"/>
                <a:gd name="T68" fmla="*/ 37 w 43"/>
                <a:gd name="T69" fmla="*/ 48 h 54"/>
                <a:gd name="T70" fmla="*/ 34 w 43"/>
                <a:gd name="T71" fmla="*/ 50 h 54"/>
                <a:gd name="T72" fmla="*/ 30 w 43"/>
                <a:gd name="T73" fmla="*/ 53 h 54"/>
                <a:gd name="T74" fmla="*/ 26 w 43"/>
                <a:gd name="T75" fmla="*/ 54 h 54"/>
                <a:gd name="T76" fmla="*/ 22 w 43"/>
                <a:gd name="T77" fmla="*/ 54 h 54"/>
                <a:gd name="T78" fmla="*/ 22 w 43"/>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4">
                  <a:moveTo>
                    <a:pt x="22" y="54"/>
                  </a:moveTo>
                  <a:lnTo>
                    <a:pt x="22" y="54"/>
                  </a:lnTo>
                  <a:lnTo>
                    <a:pt x="18" y="54"/>
                  </a:lnTo>
                  <a:lnTo>
                    <a:pt x="14" y="53"/>
                  </a:lnTo>
                  <a:lnTo>
                    <a:pt x="10" y="50"/>
                  </a:lnTo>
                  <a:lnTo>
                    <a:pt x="7" y="48"/>
                  </a:lnTo>
                  <a:lnTo>
                    <a:pt x="4" y="44"/>
                  </a:lnTo>
                  <a:lnTo>
                    <a:pt x="1" y="41"/>
                  </a:lnTo>
                  <a:lnTo>
                    <a:pt x="0" y="35"/>
                  </a:lnTo>
                  <a:lnTo>
                    <a:pt x="0" y="31"/>
                  </a:lnTo>
                  <a:lnTo>
                    <a:pt x="0" y="23"/>
                  </a:lnTo>
                  <a:lnTo>
                    <a:pt x="0" y="23"/>
                  </a:lnTo>
                  <a:lnTo>
                    <a:pt x="0" y="19"/>
                  </a:lnTo>
                  <a:lnTo>
                    <a:pt x="1" y="14"/>
                  </a:lnTo>
                  <a:lnTo>
                    <a:pt x="4" y="11"/>
                  </a:lnTo>
                  <a:lnTo>
                    <a:pt x="7" y="7"/>
                  </a:lnTo>
                  <a:lnTo>
                    <a:pt x="10" y="4"/>
                  </a:lnTo>
                  <a:lnTo>
                    <a:pt x="14" y="2"/>
                  </a:lnTo>
                  <a:lnTo>
                    <a:pt x="18" y="0"/>
                  </a:lnTo>
                  <a:lnTo>
                    <a:pt x="22" y="0"/>
                  </a:lnTo>
                  <a:lnTo>
                    <a:pt x="22" y="0"/>
                  </a:lnTo>
                  <a:lnTo>
                    <a:pt x="26" y="0"/>
                  </a:lnTo>
                  <a:lnTo>
                    <a:pt x="30" y="2"/>
                  </a:lnTo>
                  <a:lnTo>
                    <a:pt x="34" y="4"/>
                  </a:lnTo>
                  <a:lnTo>
                    <a:pt x="37" y="7"/>
                  </a:lnTo>
                  <a:lnTo>
                    <a:pt x="39" y="11"/>
                  </a:lnTo>
                  <a:lnTo>
                    <a:pt x="42" y="14"/>
                  </a:lnTo>
                  <a:lnTo>
                    <a:pt x="43" y="19"/>
                  </a:lnTo>
                  <a:lnTo>
                    <a:pt x="43" y="23"/>
                  </a:lnTo>
                  <a:lnTo>
                    <a:pt x="43" y="31"/>
                  </a:lnTo>
                  <a:lnTo>
                    <a:pt x="43" y="31"/>
                  </a:lnTo>
                  <a:lnTo>
                    <a:pt x="43" y="35"/>
                  </a:lnTo>
                  <a:lnTo>
                    <a:pt x="42" y="41"/>
                  </a:lnTo>
                  <a:lnTo>
                    <a:pt x="39" y="44"/>
                  </a:lnTo>
                  <a:lnTo>
                    <a:pt x="37" y="48"/>
                  </a:lnTo>
                  <a:lnTo>
                    <a:pt x="34" y="50"/>
                  </a:lnTo>
                  <a:lnTo>
                    <a:pt x="30" y="53"/>
                  </a:lnTo>
                  <a:lnTo>
                    <a:pt x="26"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Tree>
    <p:extLst>
      <p:ext uri="{BB962C8B-B14F-4D97-AF65-F5344CB8AC3E}">
        <p14:creationId xmlns:p14="http://schemas.microsoft.com/office/powerpoint/2010/main" val="2618825365"/>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ixaDeTexto 11">
            <a:extLst>
              <a:ext uri="{FF2B5EF4-FFF2-40B4-BE49-F238E27FC236}">
                <a16:creationId xmlns:a16="http://schemas.microsoft.com/office/drawing/2014/main" id="{769D0B84-DDAF-4294-A13D-01DF302B7196}"/>
              </a:ext>
            </a:extLst>
          </p:cNvPr>
          <p:cNvSpPr txBox="1"/>
          <p:nvPr/>
        </p:nvSpPr>
        <p:spPr>
          <a:xfrm>
            <a:off x="5409502" y="928270"/>
            <a:ext cx="5696125" cy="1479251"/>
          </a:xfrm>
          <a:prstGeom prst="rect">
            <a:avLst/>
          </a:prstGeom>
        </p:spPr>
        <p:txBody>
          <a:bodyPr vert="horz" lIns="91440" tIns="45720" rIns="91440" bIns="45720" rtlCol="0" anchor="ctr">
            <a:normAutofit fontScale="97500"/>
          </a:bodyPr>
          <a:lstStyle>
            <a:lvl1pPr algn="ctr">
              <a:lnSpc>
                <a:spcPct val="150000"/>
              </a:lnSpc>
              <a:spcBef>
                <a:spcPct val="0"/>
              </a:spcBef>
              <a:buNone/>
              <a:defRPr sz="3200">
                <a:solidFill>
                  <a:srgbClr val="F47920"/>
                </a:solidFill>
                <a:latin typeface="Trebuchet MS" panose="020B0603020202020204" pitchFamily="34" charset="0"/>
                <a:ea typeface="+mj-ea"/>
                <a:cs typeface="+mj-cs"/>
              </a:defRPr>
            </a:lvl1pPr>
          </a:lstStyle>
          <a:p>
            <a:r>
              <a:rPr lang="pt-BR" sz="4000" dirty="0"/>
              <a:t>Obrigatoriedade</a:t>
            </a:r>
          </a:p>
          <a:p>
            <a:endParaRPr lang="pt-BR" sz="4000" dirty="0"/>
          </a:p>
        </p:txBody>
      </p:sp>
      <p:sp>
        <p:nvSpPr>
          <p:cNvPr id="7" name="Título 1">
            <a:extLst>
              <a:ext uri="{FF2B5EF4-FFF2-40B4-BE49-F238E27FC236}">
                <a16:creationId xmlns:a16="http://schemas.microsoft.com/office/drawing/2014/main" id="{2B5F2991-50A9-4E58-9B86-2EAAEE13999D}"/>
              </a:ext>
            </a:extLst>
          </p:cNvPr>
          <p:cNvSpPr>
            <a:spLocks noGrp="1"/>
          </p:cNvSpPr>
          <p:nvPr>
            <p:ph type="title"/>
          </p:nvPr>
        </p:nvSpPr>
        <p:spPr/>
        <p:txBody>
          <a:bodyPr vert="horz" lIns="91440" tIns="45720" rIns="91440" bIns="45720" rtlCol="0" anchor="ctr">
            <a:normAutofit fontScale="90000"/>
          </a:bodyPr>
          <a:lstStyle/>
          <a:p>
            <a:pPr algn="ctr">
              <a:lnSpc>
                <a:spcPct val="150000"/>
              </a:lnSpc>
            </a:pPr>
            <a:r>
              <a:rPr lang="pt-BR" sz="2900" dirty="0"/>
              <a:t>Resolução Normativa nº 430/2017  conceitos, impactos e operação</a:t>
            </a:r>
          </a:p>
        </p:txBody>
      </p:sp>
      <p:grpSp>
        <p:nvGrpSpPr>
          <p:cNvPr id="9" name="Agrupar 8">
            <a:extLst>
              <a:ext uri="{FF2B5EF4-FFF2-40B4-BE49-F238E27FC236}">
                <a16:creationId xmlns:a16="http://schemas.microsoft.com/office/drawing/2014/main" id="{EEDF0BF9-D7DF-4351-881B-3411B8221BE8}"/>
              </a:ext>
            </a:extLst>
          </p:cNvPr>
          <p:cNvGrpSpPr/>
          <p:nvPr/>
        </p:nvGrpSpPr>
        <p:grpSpPr>
          <a:xfrm>
            <a:off x="7495591" y="2187859"/>
            <a:ext cx="3486538" cy="2789852"/>
            <a:chOff x="9032875" y="3960813"/>
            <a:chExt cx="403225" cy="385763"/>
          </a:xfrm>
        </p:grpSpPr>
        <p:sp>
          <p:nvSpPr>
            <p:cNvPr id="10" name="Freeform 233">
              <a:extLst>
                <a:ext uri="{FF2B5EF4-FFF2-40B4-BE49-F238E27FC236}">
                  <a16:creationId xmlns:a16="http://schemas.microsoft.com/office/drawing/2014/main" id="{34FBDC0B-7AD1-40D8-98BE-E2910A070C98}"/>
                </a:ext>
              </a:extLst>
            </p:cNvPr>
            <p:cNvSpPr>
              <a:spLocks/>
            </p:cNvSpPr>
            <p:nvPr/>
          </p:nvSpPr>
          <p:spPr bwMode="auto">
            <a:xfrm>
              <a:off x="9101138" y="4106863"/>
              <a:ext cx="257175" cy="77788"/>
            </a:xfrm>
            <a:custGeom>
              <a:avLst/>
              <a:gdLst>
                <a:gd name="T0" fmla="*/ 130 w 162"/>
                <a:gd name="T1" fmla="*/ 49 h 49"/>
                <a:gd name="T2" fmla="*/ 162 w 162"/>
                <a:gd name="T3" fmla="*/ 16 h 49"/>
                <a:gd name="T4" fmla="*/ 162 w 162"/>
                <a:gd name="T5" fmla="*/ 0 h 49"/>
                <a:gd name="T6" fmla="*/ 81 w 162"/>
                <a:gd name="T7" fmla="*/ 0 h 49"/>
                <a:gd name="T8" fmla="*/ 0 w 162"/>
                <a:gd name="T9" fmla="*/ 0 h 49"/>
                <a:gd name="T10" fmla="*/ 0 w 162"/>
                <a:gd name="T11" fmla="*/ 16 h 49"/>
                <a:gd name="T12" fmla="*/ 33 w 16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162" h="49">
                  <a:moveTo>
                    <a:pt x="130" y="49"/>
                  </a:moveTo>
                  <a:lnTo>
                    <a:pt x="162" y="16"/>
                  </a:lnTo>
                  <a:lnTo>
                    <a:pt x="162" y="0"/>
                  </a:lnTo>
                  <a:lnTo>
                    <a:pt x="81" y="0"/>
                  </a:lnTo>
                  <a:lnTo>
                    <a:pt x="0" y="0"/>
                  </a:lnTo>
                  <a:lnTo>
                    <a:pt x="0" y="16"/>
                  </a:lnTo>
                  <a:lnTo>
                    <a:pt x="33" y="49"/>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1" name="Line 234">
              <a:extLst>
                <a:ext uri="{FF2B5EF4-FFF2-40B4-BE49-F238E27FC236}">
                  <a16:creationId xmlns:a16="http://schemas.microsoft.com/office/drawing/2014/main" id="{87C813BD-4951-410E-BC58-41CDE069DF70}"/>
                </a:ext>
              </a:extLst>
            </p:cNvPr>
            <p:cNvSpPr>
              <a:spLocks noChangeShapeType="1"/>
            </p:cNvSpPr>
            <p:nvPr/>
          </p:nvSpPr>
          <p:spPr bwMode="auto">
            <a:xfrm flipV="1">
              <a:off x="9153525" y="4141788"/>
              <a:ext cx="0" cy="68263"/>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3" name="Line 235">
              <a:extLst>
                <a:ext uri="{FF2B5EF4-FFF2-40B4-BE49-F238E27FC236}">
                  <a16:creationId xmlns:a16="http://schemas.microsoft.com/office/drawing/2014/main" id="{8DB1FED0-2118-420A-AABE-07CAAADA26D7}"/>
                </a:ext>
              </a:extLst>
            </p:cNvPr>
            <p:cNvSpPr>
              <a:spLocks noChangeShapeType="1"/>
            </p:cNvSpPr>
            <p:nvPr/>
          </p:nvSpPr>
          <p:spPr bwMode="auto">
            <a:xfrm flipV="1">
              <a:off x="9307513" y="4141788"/>
              <a:ext cx="0" cy="68263"/>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4" name="Freeform 236">
              <a:extLst>
                <a:ext uri="{FF2B5EF4-FFF2-40B4-BE49-F238E27FC236}">
                  <a16:creationId xmlns:a16="http://schemas.microsoft.com/office/drawing/2014/main" id="{DDC5EAE4-0F3D-4F07-8D78-1A3AAF2A1FCD}"/>
                </a:ext>
              </a:extLst>
            </p:cNvPr>
            <p:cNvSpPr>
              <a:spLocks/>
            </p:cNvSpPr>
            <p:nvPr/>
          </p:nvSpPr>
          <p:spPr bwMode="auto">
            <a:xfrm>
              <a:off x="9161463" y="4038601"/>
              <a:ext cx="136525" cy="68263"/>
            </a:xfrm>
            <a:custGeom>
              <a:avLst/>
              <a:gdLst>
                <a:gd name="T0" fmla="*/ 86 w 86"/>
                <a:gd name="T1" fmla="*/ 43 h 43"/>
                <a:gd name="T2" fmla="*/ 86 w 86"/>
                <a:gd name="T3" fmla="*/ 21 h 43"/>
                <a:gd name="T4" fmla="*/ 86 w 86"/>
                <a:gd name="T5" fmla="*/ 21 h 43"/>
                <a:gd name="T6" fmla="*/ 85 w 86"/>
                <a:gd name="T7" fmla="*/ 17 h 43"/>
                <a:gd name="T8" fmla="*/ 81 w 86"/>
                <a:gd name="T9" fmla="*/ 12 h 43"/>
                <a:gd name="T10" fmla="*/ 76 w 86"/>
                <a:gd name="T11" fmla="*/ 9 h 43"/>
                <a:gd name="T12" fmla="*/ 69 w 86"/>
                <a:gd name="T13" fmla="*/ 5 h 43"/>
                <a:gd name="T14" fmla="*/ 54 w 86"/>
                <a:gd name="T15" fmla="*/ 1 h 43"/>
                <a:gd name="T16" fmla="*/ 43 w 86"/>
                <a:gd name="T17" fmla="*/ 0 h 43"/>
                <a:gd name="T18" fmla="*/ 43 w 86"/>
                <a:gd name="T19" fmla="*/ 0 h 43"/>
                <a:gd name="T20" fmla="*/ 32 w 86"/>
                <a:gd name="T21" fmla="*/ 1 h 43"/>
                <a:gd name="T22" fmla="*/ 18 w 86"/>
                <a:gd name="T23" fmla="*/ 5 h 43"/>
                <a:gd name="T24" fmla="*/ 11 w 86"/>
                <a:gd name="T25" fmla="*/ 9 h 43"/>
                <a:gd name="T26" fmla="*/ 5 w 86"/>
                <a:gd name="T27" fmla="*/ 12 h 43"/>
                <a:gd name="T28" fmla="*/ 1 w 86"/>
                <a:gd name="T29" fmla="*/ 17 h 43"/>
                <a:gd name="T30" fmla="*/ 0 w 86"/>
                <a:gd name="T31" fmla="*/ 21 h 43"/>
                <a:gd name="T32" fmla="*/ 0 w 86"/>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43">
                  <a:moveTo>
                    <a:pt x="86" y="43"/>
                  </a:moveTo>
                  <a:lnTo>
                    <a:pt x="86" y="21"/>
                  </a:lnTo>
                  <a:lnTo>
                    <a:pt x="86" y="21"/>
                  </a:lnTo>
                  <a:lnTo>
                    <a:pt x="85" y="17"/>
                  </a:lnTo>
                  <a:lnTo>
                    <a:pt x="81" y="12"/>
                  </a:lnTo>
                  <a:lnTo>
                    <a:pt x="76" y="9"/>
                  </a:lnTo>
                  <a:lnTo>
                    <a:pt x="69" y="5"/>
                  </a:lnTo>
                  <a:lnTo>
                    <a:pt x="54" y="1"/>
                  </a:lnTo>
                  <a:lnTo>
                    <a:pt x="43" y="0"/>
                  </a:lnTo>
                  <a:lnTo>
                    <a:pt x="43" y="0"/>
                  </a:lnTo>
                  <a:lnTo>
                    <a:pt x="32" y="1"/>
                  </a:lnTo>
                  <a:lnTo>
                    <a:pt x="18" y="5"/>
                  </a:lnTo>
                  <a:lnTo>
                    <a:pt x="11" y="9"/>
                  </a:lnTo>
                  <a:lnTo>
                    <a:pt x="5" y="12"/>
                  </a:lnTo>
                  <a:lnTo>
                    <a:pt x="1" y="17"/>
                  </a:lnTo>
                  <a:lnTo>
                    <a:pt x="0" y="21"/>
                  </a:lnTo>
                  <a:lnTo>
                    <a:pt x="0" y="43"/>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5" name="Freeform 237">
              <a:extLst>
                <a:ext uri="{FF2B5EF4-FFF2-40B4-BE49-F238E27FC236}">
                  <a16:creationId xmlns:a16="http://schemas.microsoft.com/office/drawing/2014/main" id="{925AF256-736B-4B5A-ABE1-B57398ADDED0}"/>
                </a:ext>
              </a:extLst>
            </p:cNvPr>
            <p:cNvSpPr>
              <a:spLocks/>
            </p:cNvSpPr>
            <p:nvPr/>
          </p:nvSpPr>
          <p:spPr bwMode="auto">
            <a:xfrm>
              <a:off x="9196388" y="3960813"/>
              <a:ext cx="68263" cy="77788"/>
            </a:xfrm>
            <a:custGeom>
              <a:avLst/>
              <a:gdLst>
                <a:gd name="T0" fmla="*/ 21 w 43"/>
                <a:gd name="T1" fmla="*/ 49 h 49"/>
                <a:gd name="T2" fmla="*/ 21 w 43"/>
                <a:gd name="T3" fmla="*/ 49 h 49"/>
                <a:gd name="T4" fmla="*/ 25 w 43"/>
                <a:gd name="T5" fmla="*/ 49 h 49"/>
                <a:gd name="T6" fmla="*/ 29 w 43"/>
                <a:gd name="T7" fmla="*/ 47 h 49"/>
                <a:gd name="T8" fmla="*/ 36 w 43"/>
                <a:gd name="T9" fmla="*/ 42 h 49"/>
                <a:gd name="T10" fmla="*/ 41 w 43"/>
                <a:gd name="T11" fmla="*/ 37 h 49"/>
                <a:gd name="T12" fmla="*/ 43 w 43"/>
                <a:gd name="T13" fmla="*/ 33 h 49"/>
                <a:gd name="T14" fmla="*/ 43 w 43"/>
                <a:gd name="T15" fmla="*/ 29 h 49"/>
                <a:gd name="T16" fmla="*/ 43 w 43"/>
                <a:gd name="T17" fmla="*/ 20 h 49"/>
                <a:gd name="T18" fmla="*/ 43 w 43"/>
                <a:gd name="T19" fmla="*/ 20 h 49"/>
                <a:gd name="T20" fmla="*/ 43 w 43"/>
                <a:gd name="T21" fmla="*/ 16 h 49"/>
                <a:gd name="T22" fmla="*/ 41 w 43"/>
                <a:gd name="T23" fmla="*/ 12 h 49"/>
                <a:gd name="T24" fmla="*/ 36 w 43"/>
                <a:gd name="T25" fmla="*/ 7 h 49"/>
                <a:gd name="T26" fmla="*/ 29 w 43"/>
                <a:gd name="T27" fmla="*/ 2 h 49"/>
                <a:gd name="T28" fmla="*/ 25 w 43"/>
                <a:gd name="T29" fmla="*/ 0 h 49"/>
                <a:gd name="T30" fmla="*/ 21 w 43"/>
                <a:gd name="T31" fmla="*/ 0 h 49"/>
                <a:gd name="T32" fmla="*/ 21 w 43"/>
                <a:gd name="T33" fmla="*/ 0 h 49"/>
                <a:gd name="T34" fmla="*/ 17 w 43"/>
                <a:gd name="T35" fmla="*/ 0 h 49"/>
                <a:gd name="T36" fmla="*/ 13 w 43"/>
                <a:gd name="T37" fmla="*/ 2 h 49"/>
                <a:gd name="T38" fmla="*/ 6 w 43"/>
                <a:gd name="T39" fmla="*/ 7 h 49"/>
                <a:gd name="T40" fmla="*/ 1 w 43"/>
                <a:gd name="T41" fmla="*/ 12 h 49"/>
                <a:gd name="T42" fmla="*/ 0 w 43"/>
                <a:gd name="T43" fmla="*/ 16 h 49"/>
                <a:gd name="T44" fmla="*/ 0 w 43"/>
                <a:gd name="T45" fmla="*/ 20 h 49"/>
                <a:gd name="T46" fmla="*/ 0 w 43"/>
                <a:gd name="T47" fmla="*/ 29 h 49"/>
                <a:gd name="T48" fmla="*/ 0 w 43"/>
                <a:gd name="T49" fmla="*/ 29 h 49"/>
                <a:gd name="T50" fmla="*/ 0 w 43"/>
                <a:gd name="T51" fmla="*/ 33 h 49"/>
                <a:gd name="T52" fmla="*/ 1 w 43"/>
                <a:gd name="T53" fmla="*/ 37 h 49"/>
                <a:gd name="T54" fmla="*/ 6 w 43"/>
                <a:gd name="T55" fmla="*/ 42 h 49"/>
                <a:gd name="T56" fmla="*/ 13 w 43"/>
                <a:gd name="T57" fmla="*/ 47 h 49"/>
                <a:gd name="T58" fmla="*/ 17 w 43"/>
                <a:gd name="T59" fmla="*/ 49 h 49"/>
                <a:gd name="T60" fmla="*/ 21 w 43"/>
                <a:gd name="T61" fmla="*/ 49 h 49"/>
                <a:gd name="T62" fmla="*/ 21 w 43"/>
                <a:gd name="T6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9">
                  <a:moveTo>
                    <a:pt x="21" y="49"/>
                  </a:moveTo>
                  <a:lnTo>
                    <a:pt x="21" y="49"/>
                  </a:lnTo>
                  <a:lnTo>
                    <a:pt x="25" y="49"/>
                  </a:lnTo>
                  <a:lnTo>
                    <a:pt x="29" y="47"/>
                  </a:lnTo>
                  <a:lnTo>
                    <a:pt x="36" y="42"/>
                  </a:lnTo>
                  <a:lnTo>
                    <a:pt x="41" y="37"/>
                  </a:lnTo>
                  <a:lnTo>
                    <a:pt x="43" y="33"/>
                  </a:lnTo>
                  <a:lnTo>
                    <a:pt x="43" y="29"/>
                  </a:lnTo>
                  <a:lnTo>
                    <a:pt x="43" y="20"/>
                  </a:lnTo>
                  <a:lnTo>
                    <a:pt x="43" y="20"/>
                  </a:lnTo>
                  <a:lnTo>
                    <a:pt x="43" y="16"/>
                  </a:lnTo>
                  <a:lnTo>
                    <a:pt x="41" y="12"/>
                  </a:lnTo>
                  <a:lnTo>
                    <a:pt x="36" y="7"/>
                  </a:lnTo>
                  <a:lnTo>
                    <a:pt x="29" y="2"/>
                  </a:lnTo>
                  <a:lnTo>
                    <a:pt x="25" y="0"/>
                  </a:lnTo>
                  <a:lnTo>
                    <a:pt x="21" y="0"/>
                  </a:lnTo>
                  <a:lnTo>
                    <a:pt x="21" y="0"/>
                  </a:lnTo>
                  <a:lnTo>
                    <a:pt x="17" y="0"/>
                  </a:lnTo>
                  <a:lnTo>
                    <a:pt x="13" y="2"/>
                  </a:lnTo>
                  <a:lnTo>
                    <a:pt x="6" y="7"/>
                  </a:lnTo>
                  <a:lnTo>
                    <a:pt x="1" y="12"/>
                  </a:lnTo>
                  <a:lnTo>
                    <a:pt x="0" y="16"/>
                  </a:lnTo>
                  <a:lnTo>
                    <a:pt x="0" y="20"/>
                  </a:lnTo>
                  <a:lnTo>
                    <a:pt x="0" y="29"/>
                  </a:lnTo>
                  <a:lnTo>
                    <a:pt x="0" y="29"/>
                  </a:lnTo>
                  <a:lnTo>
                    <a:pt x="0" y="33"/>
                  </a:lnTo>
                  <a:lnTo>
                    <a:pt x="1" y="37"/>
                  </a:lnTo>
                  <a:lnTo>
                    <a:pt x="6" y="42"/>
                  </a:lnTo>
                  <a:lnTo>
                    <a:pt x="13" y="47"/>
                  </a:lnTo>
                  <a:lnTo>
                    <a:pt x="17" y="49"/>
                  </a:lnTo>
                  <a:lnTo>
                    <a:pt x="21" y="49"/>
                  </a:lnTo>
                  <a:lnTo>
                    <a:pt x="21" y="49"/>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6" name="Freeform 238">
              <a:extLst>
                <a:ext uri="{FF2B5EF4-FFF2-40B4-BE49-F238E27FC236}">
                  <a16:creationId xmlns:a16="http://schemas.microsoft.com/office/drawing/2014/main" id="{D2426239-D1E9-40A2-920C-F507BFF61103}"/>
                </a:ext>
              </a:extLst>
            </p:cNvPr>
            <p:cNvSpPr>
              <a:spLocks/>
            </p:cNvSpPr>
            <p:nvPr/>
          </p:nvSpPr>
          <p:spPr bwMode="auto">
            <a:xfrm>
              <a:off x="9058275" y="4235451"/>
              <a:ext cx="342900" cy="111125"/>
            </a:xfrm>
            <a:custGeom>
              <a:avLst/>
              <a:gdLst>
                <a:gd name="T0" fmla="*/ 216 w 216"/>
                <a:gd name="T1" fmla="*/ 60 h 70"/>
                <a:gd name="T2" fmla="*/ 216 w 216"/>
                <a:gd name="T3" fmla="*/ 54 h 70"/>
                <a:gd name="T4" fmla="*/ 212 w 216"/>
                <a:gd name="T5" fmla="*/ 45 h 70"/>
                <a:gd name="T6" fmla="*/ 204 w 216"/>
                <a:gd name="T7" fmla="*/ 37 h 70"/>
                <a:gd name="T8" fmla="*/ 195 w 216"/>
                <a:gd name="T9" fmla="*/ 33 h 70"/>
                <a:gd name="T10" fmla="*/ 189 w 216"/>
                <a:gd name="T11" fmla="*/ 27 h 70"/>
                <a:gd name="T12" fmla="*/ 189 w 216"/>
                <a:gd name="T13" fmla="*/ 22 h 70"/>
                <a:gd name="T14" fmla="*/ 185 w 216"/>
                <a:gd name="T15" fmla="*/ 12 h 70"/>
                <a:gd name="T16" fmla="*/ 177 w 216"/>
                <a:gd name="T17" fmla="*/ 4 h 70"/>
                <a:gd name="T18" fmla="*/ 168 w 216"/>
                <a:gd name="T19" fmla="*/ 0 h 70"/>
                <a:gd name="T20" fmla="*/ 162 w 216"/>
                <a:gd name="T21" fmla="*/ 0 h 70"/>
                <a:gd name="T22" fmla="*/ 151 w 216"/>
                <a:gd name="T23" fmla="*/ 1 h 70"/>
                <a:gd name="T24" fmla="*/ 143 w 216"/>
                <a:gd name="T25" fmla="*/ 8 h 70"/>
                <a:gd name="T26" fmla="*/ 138 w 216"/>
                <a:gd name="T27" fmla="*/ 16 h 70"/>
                <a:gd name="T28" fmla="*/ 135 w 216"/>
                <a:gd name="T29" fmla="*/ 27 h 70"/>
                <a:gd name="T30" fmla="*/ 135 w 216"/>
                <a:gd name="T31" fmla="*/ 22 h 70"/>
                <a:gd name="T32" fmla="*/ 131 w 216"/>
                <a:gd name="T33" fmla="*/ 12 h 70"/>
                <a:gd name="T34" fmla="*/ 123 w 216"/>
                <a:gd name="T35" fmla="*/ 4 h 70"/>
                <a:gd name="T36" fmla="*/ 114 w 216"/>
                <a:gd name="T37" fmla="*/ 0 h 70"/>
                <a:gd name="T38" fmla="*/ 108 w 216"/>
                <a:gd name="T39" fmla="*/ 0 h 70"/>
                <a:gd name="T40" fmla="*/ 97 w 216"/>
                <a:gd name="T41" fmla="*/ 1 h 70"/>
                <a:gd name="T42" fmla="*/ 89 w 216"/>
                <a:gd name="T43" fmla="*/ 8 h 70"/>
                <a:gd name="T44" fmla="*/ 84 w 216"/>
                <a:gd name="T45" fmla="*/ 16 h 70"/>
                <a:gd name="T46" fmla="*/ 81 w 216"/>
                <a:gd name="T47" fmla="*/ 27 h 70"/>
                <a:gd name="T48" fmla="*/ 81 w 216"/>
                <a:gd name="T49" fmla="*/ 22 h 70"/>
                <a:gd name="T50" fmla="*/ 77 w 216"/>
                <a:gd name="T51" fmla="*/ 12 h 70"/>
                <a:gd name="T52" fmla="*/ 69 w 216"/>
                <a:gd name="T53" fmla="*/ 4 h 70"/>
                <a:gd name="T54" fmla="*/ 60 w 216"/>
                <a:gd name="T55" fmla="*/ 0 h 70"/>
                <a:gd name="T56" fmla="*/ 54 w 216"/>
                <a:gd name="T57" fmla="*/ 0 h 70"/>
                <a:gd name="T58" fmla="*/ 43 w 216"/>
                <a:gd name="T59" fmla="*/ 1 h 70"/>
                <a:gd name="T60" fmla="*/ 35 w 216"/>
                <a:gd name="T61" fmla="*/ 8 h 70"/>
                <a:gd name="T62" fmla="*/ 30 w 216"/>
                <a:gd name="T63" fmla="*/ 16 h 70"/>
                <a:gd name="T64" fmla="*/ 27 w 216"/>
                <a:gd name="T65" fmla="*/ 27 h 70"/>
                <a:gd name="T66" fmla="*/ 27 w 216"/>
                <a:gd name="T67" fmla="*/ 33 h 70"/>
                <a:gd name="T68" fmla="*/ 16 w 216"/>
                <a:gd name="T69" fmla="*/ 35 h 70"/>
                <a:gd name="T70" fmla="*/ 8 w 216"/>
                <a:gd name="T71" fmla="*/ 41 h 70"/>
                <a:gd name="T72" fmla="*/ 3 w 216"/>
                <a:gd name="T73" fmla="*/ 49 h 70"/>
                <a:gd name="T74" fmla="*/ 0 w 216"/>
                <a:gd name="T75"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70">
                  <a:moveTo>
                    <a:pt x="216" y="70"/>
                  </a:moveTo>
                  <a:lnTo>
                    <a:pt x="216" y="60"/>
                  </a:lnTo>
                  <a:lnTo>
                    <a:pt x="216" y="60"/>
                  </a:lnTo>
                  <a:lnTo>
                    <a:pt x="216" y="54"/>
                  </a:lnTo>
                  <a:lnTo>
                    <a:pt x="214" y="49"/>
                  </a:lnTo>
                  <a:lnTo>
                    <a:pt x="212" y="45"/>
                  </a:lnTo>
                  <a:lnTo>
                    <a:pt x="208" y="41"/>
                  </a:lnTo>
                  <a:lnTo>
                    <a:pt x="204" y="37"/>
                  </a:lnTo>
                  <a:lnTo>
                    <a:pt x="200" y="35"/>
                  </a:lnTo>
                  <a:lnTo>
                    <a:pt x="195" y="33"/>
                  </a:lnTo>
                  <a:lnTo>
                    <a:pt x="189" y="33"/>
                  </a:lnTo>
                  <a:lnTo>
                    <a:pt x="189" y="27"/>
                  </a:lnTo>
                  <a:lnTo>
                    <a:pt x="189" y="27"/>
                  </a:lnTo>
                  <a:lnTo>
                    <a:pt x="189" y="22"/>
                  </a:lnTo>
                  <a:lnTo>
                    <a:pt x="187" y="16"/>
                  </a:lnTo>
                  <a:lnTo>
                    <a:pt x="185" y="12"/>
                  </a:lnTo>
                  <a:lnTo>
                    <a:pt x="181" y="8"/>
                  </a:lnTo>
                  <a:lnTo>
                    <a:pt x="177" y="4"/>
                  </a:lnTo>
                  <a:lnTo>
                    <a:pt x="173" y="1"/>
                  </a:lnTo>
                  <a:lnTo>
                    <a:pt x="168" y="0"/>
                  </a:lnTo>
                  <a:lnTo>
                    <a:pt x="162" y="0"/>
                  </a:lnTo>
                  <a:lnTo>
                    <a:pt x="162" y="0"/>
                  </a:lnTo>
                  <a:lnTo>
                    <a:pt x="157" y="0"/>
                  </a:lnTo>
                  <a:lnTo>
                    <a:pt x="151" y="1"/>
                  </a:lnTo>
                  <a:lnTo>
                    <a:pt x="147" y="4"/>
                  </a:lnTo>
                  <a:lnTo>
                    <a:pt x="143" y="8"/>
                  </a:lnTo>
                  <a:lnTo>
                    <a:pt x="139" y="12"/>
                  </a:lnTo>
                  <a:lnTo>
                    <a:pt x="138" y="16"/>
                  </a:lnTo>
                  <a:lnTo>
                    <a:pt x="135" y="22"/>
                  </a:lnTo>
                  <a:lnTo>
                    <a:pt x="135" y="27"/>
                  </a:lnTo>
                  <a:lnTo>
                    <a:pt x="135" y="27"/>
                  </a:lnTo>
                  <a:lnTo>
                    <a:pt x="135" y="22"/>
                  </a:lnTo>
                  <a:lnTo>
                    <a:pt x="133" y="16"/>
                  </a:lnTo>
                  <a:lnTo>
                    <a:pt x="131" y="12"/>
                  </a:lnTo>
                  <a:lnTo>
                    <a:pt x="127" y="8"/>
                  </a:lnTo>
                  <a:lnTo>
                    <a:pt x="123" y="4"/>
                  </a:lnTo>
                  <a:lnTo>
                    <a:pt x="119" y="1"/>
                  </a:lnTo>
                  <a:lnTo>
                    <a:pt x="114" y="0"/>
                  </a:lnTo>
                  <a:lnTo>
                    <a:pt x="108" y="0"/>
                  </a:lnTo>
                  <a:lnTo>
                    <a:pt x="108" y="0"/>
                  </a:lnTo>
                  <a:lnTo>
                    <a:pt x="103" y="0"/>
                  </a:lnTo>
                  <a:lnTo>
                    <a:pt x="97" y="1"/>
                  </a:lnTo>
                  <a:lnTo>
                    <a:pt x="93" y="4"/>
                  </a:lnTo>
                  <a:lnTo>
                    <a:pt x="89" y="8"/>
                  </a:lnTo>
                  <a:lnTo>
                    <a:pt x="85" y="12"/>
                  </a:lnTo>
                  <a:lnTo>
                    <a:pt x="84" y="16"/>
                  </a:lnTo>
                  <a:lnTo>
                    <a:pt x="81" y="22"/>
                  </a:lnTo>
                  <a:lnTo>
                    <a:pt x="81" y="27"/>
                  </a:lnTo>
                  <a:lnTo>
                    <a:pt x="81" y="27"/>
                  </a:lnTo>
                  <a:lnTo>
                    <a:pt x="81" y="22"/>
                  </a:lnTo>
                  <a:lnTo>
                    <a:pt x="78" y="16"/>
                  </a:lnTo>
                  <a:lnTo>
                    <a:pt x="77" y="12"/>
                  </a:lnTo>
                  <a:lnTo>
                    <a:pt x="73" y="8"/>
                  </a:lnTo>
                  <a:lnTo>
                    <a:pt x="69" y="4"/>
                  </a:lnTo>
                  <a:lnTo>
                    <a:pt x="65" y="1"/>
                  </a:lnTo>
                  <a:lnTo>
                    <a:pt x="60" y="0"/>
                  </a:lnTo>
                  <a:lnTo>
                    <a:pt x="54" y="0"/>
                  </a:lnTo>
                  <a:lnTo>
                    <a:pt x="54" y="0"/>
                  </a:lnTo>
                  <a:lnTo>
                    <a:pt x="49" y="0"/>
                  </a:lnTo>
                  <a:lnTo>
                    <a:pt x="43" y="1"/>
                  </a:lnTo>
                  <a:lnTo>
                    <a:pt x="39" y="4"/>
                  </a:lnTo>
                  <a:lnTo>
                    <a:pt x="35" y="8"/>
                  </a:lnTo>
                  <a:lnTo>
                    <a:pt x="31" y="12"/>
                  </a:lnTo>
                  <a:lnTo>
                    <a:pt x="30" y="16"/>
                  </a:lnTo>
                  <a:lnTo>
                    <a:pt x="27" y="22"/>
                  </a:lnTo>
                  <a:lnTo>
                    <a:pt x="27" y="27"/>
                  </a:lnTo>
                  <a:lnTo>
                    <a:pt x="27" y="33"/>
                  </a:lnTo>
                  <a:lnTo>
                    <a:pt x="27" y="33"/>
                  </a:lnTo>
                  <a:lnTo>
                    <a:pt x="22" y="33"/>
                  </a:lnTo>
                  <a:lnTo>
                    <a:pt x="16" y="35"/>
                  </a:lnTo>
                  <a:lnTo>
                    <a:pt x="12" y="37"/>
                  </a:lnTo>
                  <a:lnTo>
                    <a:pt x="8" y="41"/>
                  </a:lnTo>
                  <a:lnTo>
                    <a:pt x="4" y="45"/>
                  </a:lnTo>
                  <a:lnTo>
                    <a:pt x="3" y="49"/>
                  </a:lnTo>
                  <a:lnTo>
                    <a:pt x="0" y="54"/>
                  </a:lnTo>
                  <a:lnTo>
                    <a:pt x="0" y="60"/>
                  </a:lnTo>
                  <a:lnTo>
                    <a:pt x="0" y="7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7" name="Freeform 239">
              <a:extLst>
                <a:ext uri="{FF2B5EF4-FFF2-40B4-BE49-F238E27FC236}">
                  <a16:creationId xmlns:a16="http://schemas.microsoft.com/office/drawing/2014/main" id="{3A3E597A-B6DD-4C77-93F5-C3E86A56A831}"/>
                </a:ext>
              </a:extLst>
            </p:cNvPr>
            <p:cNvSpPr>
              <a:spLocks/>
            </p:cNvSpPr>
            <p:nvPr/>
          </p:nvSpPr>
          <p:spPr bwMode="auto">
            <a:xfrm>
              <a:off x="9101138" y="4287838"/>
              <a:ext cx="42863" cy="58738"/>
            </a:xfrm>
            <a:custGeom>
              <a:avLst/>
              <a:gdLst>
                <a:gd name="T0" fmla="*/ 27 w 27"/>
                <a:gd name="T1" fmla="*/ 37 h 37"/>
                <a:gd name="T2" fmla="*/ 27 w 27"/>
                <a:gd name="T3" fmla="*/ 27 h 37"/>
                <a:gd name="T4" fmla="*/ 27 w 27"/>
                <a:gd name="T5" fmla="*/ 27 h 37"/>
                <a:gd name="T6" fmla="*/ 27 w 27"/>
                <a:gd name="T7" fmla="*/ 21 h 37"/>
                <a:gd name="T8" fmla="*/ 24 w 27"/>
                <a:gd name="T9" fmla="*/ 16 h 37"/>
                <a:gd name="T10" fmla="*/ 23 w 27"/>
                <a:gd name="T11" fmla="*/ 12 h 37"/>
                <a:gd name="T12" fmla="*/ 19 w 27"/>
                <a:gd name="T13" fmla="*/ 8 h 37"/>
                <a:gd name="T14" fmla="*/ 15 w 27"/>
                <a:gd name="T15" fmla="*/ 4 h 37"/>
                <a:gd name="T16" fmla="*/ 11 w 27"/>
                <a:gd name="T17" fmla="*/ 2 h 37"/>
                <a:gd name="T18" fmla="*/ 6 w 27"/>
                <a:gd name="T19" fmla="*/ 0 h 37"/>
                <a:gd name="T20" fmla="*/ 0 w 27"/>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7">
                  <a:moveTo>
                    <a:pt x="27" y="37"/>
                  </a:moveTo>
                  <a:lnTo>
                    <a:pt x="27" y="27"/>
                  </a:lnTo>
                  <a:lnTo>
                    <a:pt x="27" y="27"/>
                  </a:lnTo>
                  <a:lnTo>
                    <a:pt x="27" y="21"/>
                  </a:lnTo>
                  <a:lnTo>
                    <a:pt x="24" y="16"/>
                  </a:lnTo>
                  <a:lnTo>
                    <a:pt x="23" y="12"/>
                  </a:lnTo>
                  <a:lnTo>
                    <a:pt x="19" y="8"/>
                  </a:lnTo>
                  <a:lnTo>
                    <a:pt x="15" y="4"/>
                  </a:lnTo>
                  <a:lnTo>
                    <a:pt x="11" y="2"/>
                  </a:lnTo>
                  <a:lnTo>
                    <a:pt x="6" y="0"/>
                  </a:lnTo>
                  <a:lnTo>
                    <a:pt x="0"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8" name="Freeform 240">
              <a:extLst>
                <a:ext uri="{FF2B5EF4-FFF2-40B4-BE49-F238E27FC236}">
                  <a16:creationId xmlns:a16="http://schemas.microsoft.com/office/drawing/2014/main" id="{05E817A6-4AFB-4F16-AEC3-9B84D8230290}"/>
                </a:ext>
              </a:extLst>
            </p:cNvPr>
            <p:cNvSpPr>
              <a:spLocks/>
            </p:cNvSpPr>
            <p:nvPr/>
          </p:nvSpPr>
          <p:spPr bwMode="auto">
            <a:xfrm>
              <a:off x="9144000" y="4287838"/>
              <a:ext cx="85725" cy="58738"/>
            </a:xfrm>
            <a:custGeom>
              <a:avLst/>
              <a:gdLst>
                <a:gd name="T0" fmla="*/ 54 w 54"/>
                <a:gd name="T1" fmla="*/ 37 h 37"/>
                <a:gd name="T2" fmla="*/ 54 w 54"/>
                <a:gd name="T3" fmla="*/ 27 h 37"/>
                <a:gd name="T4" fmla="*/ 54 w 54"/>
                <a:gd name="T5" fmla="*/ 27 h 37"/>
                <a:gd name="T6" fmla="*/ 54 w 54"/>
                <a:gd name="T7" fmla="*/ 21 h 37"/>
                <a:gd name="T8" fmla="*/ 52 w 54"/>
                <a:gd name="T9" fmla="*/ 16 h 37"/>
                <a:gd name="T10" fmla="*/ 50 w 54"/>
                <a:gd name="T11" fmla="*/ 12 h 37"/>
                <a:gd name="T12" fmla="*/ 46 w 54"/>
                <a:gd name="T13" fmla="*/ 8 h 37"/>
                <a:gd name="T14" fmla="*/ 42 w 54"/>
                <a:gd name="T15" fmla="*/ 4 h 37"/>
                <a:gd name="T16" fmla="*/ 38 w 54"/>
                <a:gd name="T17" fmla="*/ 2 h 37"/>
                <a:gd name="T18" fmla="*/ 33 w 54"/>
                <a:gd name="T19" fmla="*/ 0 h 37"/>
                <a:gd name="T20" fmla="*/ 27 w 54"/>
                <a:gd name="T21" fmla="*/ 0 h 37"/>
                <a:gd name="T22" fmla="*/ 27 w 54"/>
                <a:gd name="T23" fmla="*/ 0 h 37"/>
                <a:gd name="T24" fmla="*/ 22 w 54"/>
                <a:gd name="T25" fmla="*/ 0 h 37"/>
                <a:gd name="T26" fmla="*/ 16 w 54"/>
                <a:gd name="T27" fmla="*/ 2 h 37"/>
                <a:gd name="T28" fmla="*/ 12 w 54"/>
                <a:gd name="T29" fmla="*/ 4 h 37"/>
                <a:gd name="T30" fmla="*/ 8 w 54"/>
                <a:gd name="T31" fmla="*/ 8 h 37"/>
                <a:gd name="T32" fmla="*/ 4 w 54"/>
                <a:gd name="T33" fmla="*/ 12 h 37"/>
                <a:gd name="T34" fmla="*/ 3 w 54"/>
                <a:gd name="T35" fmla="*/ 16 h 37"/>
                <a:gd name="T36" fmla="*/ 0 w 54"/>
                <a:gd name="T37" fmla="*/ 21 h 37"/>
                <a:gd name="T38" fmla="*/ 0 w 54"/>
                <a:gd name="T39" fmla="*/ 27 h 37"/>
                <a:gd name="T40" fmla="*/ 0 w 54"/>
                <a:gd name="T4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7">
                  <a:moveTo>
                    <a:pt x="54" y="37"/>
                  </a:moveTo>
                  <a:lnTo>
                    <a:pt x="54" y="27"/>
                  </a:lnTo>
                  <a:lnTo>
                    <a:pt x="54" y="27"/>
                  </a:lnTo>
                  <a:lnTo>
                    <a:pt x="54" y="21"/>
                  </a:lnTo>
                  <a:lnTo>
                    <a:pt x="52" y="16"/>
                  </a:lnTo>
                  <a:lnTo>
                    <a:pt x="50" y="12"/>
                  </a:lnTo>
                  <a:lnTo>
                    <a:pt x="46" y="8"/>
                  </a:lnTo>
                  <a:lnTo>
                    <a:pt x="42" y="4"/>
                  </a:lnTo>
                  <a:lnTo>
                    <a:pt x="38" y="2"/>
                  </a:lnTo>
                  <a:lnTo>
                    <a:pt x="33" y="0"/>
                  </a:lnTo>
                  <a:lnTo>
                    <a:pt x="27" y="0"/>
                  </a:lnTo>
                  <a:lnTo>
                    <a:pt x="27" y="0"/>
                  </a:lnTo>
                  <a:lnTo>
                    <a:pt x="22" y="0"/>
                  </a:lnTo>
                  <a:lnTo>
                    <a:pt x="16" y="2"/>
                  </a:lnTo>
                  <a:lnTo>
                    <a:pt x="12" y="4"/>
                  </a:lnTo>
                  <a:lnTo>
                    <a:pt x="8" y="8"/>
                  </a:lnTo>
                  <a:lnTo>
                    <a:pt x="4" y="12"/>
                  </a:lnTo>
                  <a:lnTo>
                    <a:pt x="3" y="16"/>
                  </a:lnTo>
                  <a:lnTo>
                    <a:pt x="0" y="21"/>
                  </a:lnTo>
                  <a:lnTo>
                    <a:pt x="0" y="27"/>
                  </a:lnTo>
                  <a:lnTo>
                    <a:pt x="0" y="37"/>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9" name="Freeform 241">
              <a:extLst>
                <a:ext uri="{FF2B5EF4-FFF2-40B4-BE49-F238E27FC236}">
                  <a16:creationId xmlns:a16="http://schemas.microsoft.com/office/drawing/2014/main" id="{C553088E-27AC-400A-9103-8040F7A106CD}"/>
                </a:ext>
              </a:extLst>
            </p:cNvPr>
            <p:cNvSpPr>
              <a:spLocks/>
            </p:cNvSpPr>
            <p:nvPr/>
          </p:nvSpPr>
          <p:spPr bwMode="auto">
            <a:xfrm>
              <a:off x="9229725" y="4287838"/>
              <a:ext cx="85725" cy="58738"/>
            </a:xfrm>
            <a:custGeom>
              <a:avLst/>
              <a:gdLst>
                <a:gd name="T0" fmla="*/ 54 w 54"/>
                <a:gd name="T1" fmla="*/ 37 h 37"/>
                <a:gd name="T2" fmla="*/ 54 w 54"/>
                <a:gd name="T3" fmla="*/ 27 h 37"/>
                <a:gd name="T4" fmla="*/ 54 w 54"/>
                <a:gd name="T5" fmla="*/ 27 h 37"/>
                <a:gd name="T6" fmla="*/ 54 w 54"/>
                <a:gd name="T7" fmla="*/ 21 h 37"/>
                <a:gd name="T8" fmla="*/ 52 w 54"/>
                <a:gd name="T9" fmla="*/ 16 h 37"/>
                <a:gd name="T10" fmla="*/ 50 w 54"/>
                <a:gd name="T11" fmla="*/ 12 h 37"/>
                <a:gd name="T12" fmla="*/ 46 w 54"/>
                <a:gd name="T13" fmla="*/ 8 h 37"/>
                <a:gd name="T14" fmla="*/ 42 w 54"/>
                <a:gd name="T15" fmla="*/ 4 h 37"/>
                <a:gd name="T16" fmla="*/ 38 w 54"/>
                <a:gd name="T17" fmla="*/ 2 h 37"/>
                <a:gd name="T18" fmla="*/ 33 w 54"/>
                <a:gd name="T19" fmla="*/ 0 h 37"/>
                <a:gd name="T20" fmla="*/ 27 w 54"/>
                <a:gd name="T21" fmla="*/ 0 h 37"/>
                <a:gd name="T22" fmla="*/ 27 w 54"/>
                <a:gd name="T23" fmla="*/ 0 h 37"/>
                <a:gd name="T24" fmla="*/ 22 w 54"/>
                <a:gd name="T25" fmla="*/ 0 h 37"/>
                <a:gd name="T26" fmla="*/ 16 w 54"/>
                <a:gd name="T27" fmla="*/ 2 h 37"/>
                <a:gd name="T28" fmla="*/ 12 w 54"/>
                <a:gd name="T29" fmla="*/ 4 h 37"/>
                <a:gd name="T30" fmla="*/ 8 w 54"/>
                <a:gd name="T31" fmla="*/ 8 h 37"/>
                <a:gd name="T32" fmla="*/ 4 w 54"/>
                <a:gd name="T33" fmla="*/ 12 h 37"/>
                <a:gd name="T34" fmla="*/ 3 w 54"/>
                <a:gd name="T35" fmla="*/ 16 h 37"/>
                <a:gd name="T36" fmla="*/ 0 w 54"/>
                <a:gd name="T37" fmla="*/ 21 h 37"/>
                <a:gd name="T38" fmla="*/ 0 w 54"/>
                <a:gd name="T39" fmla="*/ 27 h 37"/>
                <a:gd name="T40" fmla="*/ 0 w 54"/>
                <a:gd name="T4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7">
                  <a:moveTo>
                    <a:pt x="54" y="37"/>
                  </a:moveTo>
                  <a:lnTo>
                    <a:pt x="54" y="27"/>
                  </a:lnTo>
                  <a:lnTo>
                    <a:pt x="54" y="27"/>
                  </a:lnTo>
                  <a:lnTo>
                    <a:pt x="54" y="21"/>
                  </a:lnTo>
                  <a:lnTo>
                    <a:pt x="52" y="16"/>
                  </a:lnTo>
                  <a:lnTo>
                    <a:pt x="50" y="12"/>
                  </a:lnTo>
                  <a:lnTo>
                    <a:pt x="46" y="8"/>
                  </a:lnTo>
                  <a:lnTo>
                    <a:pt x="42" y="4"/>
                  </a:lnTo>
                  <a:lnTo>
                    <a:pt x="38" y="2"/>
                  </a:lnTo>
                  <a:lnTo>
                    <a:pt x="33" y="0"/>
                  </a:lnTo>
                  <a:lnTo>
                    <a:pt x="27" y="0"/>
                  </a:lnTo>
                  <a:lnTo>
                    <a:pt x="27" y="0"/>
                  </a:lnTo>
                  <a:lnTo>
                    <a:pt x="22" y="0"/>
                  </a:lnTo>
                  <a:lnTo>
                    <a:pt x="16" y="2"/>
                  </a:lnTo>
                  <a:lnTo>
                    <a:pt x="12" y="4"/>
                  </a:lnTo>
                  <a:lnTo>
                    <a:pt x="8" y="8"/>
                  </a:lnTo>
                  <a:lnTo>
                    <a:pt x="4" y="12"/>
                  </a:lnTo>
                  <a:lnTo>
                    <a:pt x="3" y="16"/>
                  </a:lnTo>
                  <a:lnTo>
                    <a:pt x="0" y="21"/>
                  </a:lnTo>
                  <a:lnTo>
                    <a:pt x="0" y="27"/>
                  </a:lnTo>
                  <a:lnTo>
                    <a:pt x="0" y="37"/>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0" name="Freeform 242">
              <a:extLst>
                <a:ext uri="{FF2B5EF4-FFF2-40B4-BE49-F238E27FC236}">
                  <a16:creationId xmlns:a16="http://schemas.microsoft.com/office/drawing/2014/main" id="{45A3F0EC-B089-487C-B2BA-F35E1CF21311}"/>
                </a:ext>
              </a:extLst>
            </p:cNvPr>
            <p:cNvSpPr>
              <a:spLocks/>
            </p:cNvSpPr>
            <p:nvPr/>
          </p:nvSpPr>
          <p:spPr bwMode="auto">
            <a:xfrm>
              <a:off x="9315450" y="4287838"/>
              <a:ext cx="42863" cy="58738"/>
            </a:xfrm>
            <a:custGeom>
              <a:avLst/>
              <a:gdLst>
                <a:gd name="T0" fmla="*/ 27 w 27"/>
                <a:gd name="T1" fmla="*/ 0 h 37"/>
                <a:gd name="T2" fmla="*/ 27 w 27"/>
                <a:gd name="T3" fmla="*/ 0 h 37"/>
                <a:gd name="T4" fmla="*/ 22 w 27"/>
                <a:gd name="T5" fmla="*/ 0 h 37"/>
                <a:gd name="T6" fmla="*/ 16 w 27"/>
                <a:gd name="T7" fmla="*/ 2 h 37"/>
                <a:gd name="T8" fmla="*/ 12 w 27"/>
                <a:gd name="T9" fmla="*/ 4 h 37"/>
                <a:gd name="T10" fmla="*/ 8 w 27"/>
                <a:gd name="T11" fmla="*/ 8 h 37"/>
                <a:gd name="T12" fmla="*/ 4 w 27"/>
                <a:gd name="T13" fmla="*/ 12 h 37"/>
                <a:gd name="T14" fmla="*/ 3 w 27"/>
                <a:gd name="T15" fmla="*/ 16 h 37"/>
                <a:gd name="T16" fmla="*/ 0 w 27"/>
                <a:gd name="T17" fmla="*/ 21 h 37"/>
                <a:gd name="T18" fmla="*/ 0 w 27"/>
                <a:gd name="T19" fmla="*/ 27 h 37"/>
                <a:gd name="T20" fmla="*/ 0 w 27"/>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7">
                  <a:moveTo>
                    <a:pt x="27" y="0"/>
                  </a:moveTo>
                  <a:lnTo>
                    <a:pt x="27" y="0"/>
                  </a:lnTo>
                  <a:lnTo>
                    <a:pt x="22" y="0"/>
                  </a:lnTo>
                  <a:lnTo>
                    <a:pt x="16" y="2"/>
                  </a:lnTo>
                  <a:lnTo>
                    <a:pt x="12" y="4"/>
                  </a:lnTo>
                  <a:lnTo>
                    <a:pt x="8" y="8"/>
                  </a:lnTo>
                  <a:lnTo>
                    <a:pt x="4" y="12"/>
                  </a:lnTo>
                  <a:lnTo>
                    <a:pt x="3" y="16"/>
                  </a:lnTo>
                  <a:lnTo>
                    <a:pt x="0" y="21"/>
                  </a:lnTo>
                  <a:lnTo>
                    <a:pt x="0" y="27"/>
                  </a:lnTo>
                  <a:lnTo>
                    <a:pt x="0" y="37"/>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1" name="Line 243">
              <a:extLst>
                <a:ext uri="{FF2B5EF4-FFF2-40B4-BE49-F238E27FC236}">
                  <a16:creationId xmlns:a16="http://schemas.microsoft.com/office/drawing/2014/main" id="{D6AB34F8-FF24-4EC9-83ED-85DE9BF072B3}"/>
                </a:ext>
              </a:extLst>
            </p:cNvPr>
            <p:cNvSpPr>
              <a:spLocks noChangeShapeType="1"/>
            </p:cNvSpPr>
            <p:nvPr/>
          </p:nvSpPr>
          <p:spPr bwMode="auto">
            <a:xfrm>
              <a:off x="9032875" y="4346576"/>
              <a:ext cx="403225" cy="0"/>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Tree>
    <p:extLst>
      <p:ext uri="{BB962C8B-B14F-4D97-AF65-F5344CB8AC3E}">
        <p14:creationId xmlns:p14="http://schemas.microsoft.com/office/powerpoint/2010/main" val="3406386985"/>
      </p:ext>
    </p:extLst>
  </p:cSld>
  <p:clrMapOvr>
    <a:masterClrMapping/>
  </p:clrMapOvr>
  <p:transition spd="slow">
    <p:wheel spokes="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8331E3F-63F0-475F-AAB1-37FCEACA0F91}"/>
              </a:ext>
            </a:extLst>
          </p:cNvPr>
          <p:cNvSpPr>
            <a:spLocks noGrp="1"/>
          </p:cNvSpPr>
          <p:nvPr>
            <p:ph type="title"/>
          </p:nvPr>
        </p:nvSpPr>
        <p:spPr>
          <a:xfrm>
            <a:off x="112710" y="-220310"/>
            <a:ext cx="10515600" cy="1325563"/>
          </a:xfrm>
        </p:spPr>
        <p:txBody>
          <a:bodyPr vert="horz" lIns="91440" tIns="45720" rIns="91440" bIns="45720" rtlCol="0" anchor="ctr">
            <a:normAutofit/>
          </a:bodyPr>
          <a:lstStyle/>
          <a:p>
            <a:r>
              <a:rPr lang="en-US" dirty="0">
                <a:solidFill>
                  <a:srgbClr val="FFC409"/>
                </a:solidFill>
                <a:latin typeface="Trebuchet MS" panose="020B0603020202020204" pitchFamily="34" charset="0"/>
              </a:rPr>
              <a:t>OBRIGATORIEDADE</a:t>
            </a:r>
            <a:r>
              <a:rPr lang="en-US" dirty="0">
                <a:solidFill>
                  <a:schemeClr val="accent4">
                    <a:lumMod val="75000"/>
                  </a:schemeClr>
                </a:solidFill>
                <a:latin typeface="Trebuchet MS" panose="020B0603020202020204" pitchFamily="34" charset="0"/>
              </a:rPr>
              <a:t> </a:t>
            </a:r>
            <a:r>
              <a:rPr lang="en-US" dirty="0">
                <a:solidFill>
                  <a:srgbClr val="FFC409"/>
                </a:solidFill>
                <a:latin typeface="Trebuchet MS" panose="020B0603020202020204" pitchFamily="34" charset="0"/>
              </a:rPr>
              <a:t>–</a:t>
            </a:r>
            <a:r>
              <a:rPr lang="en-US" dirty="0">
                <a:solidFill>
                  <a:schemeClr val="accent4">
                    <a:lumMod val="75000"/>
                  </a:schemeClr>
                </a:solidFill>
                <a:latin typeface="Trebuchet MS" panose="020B0603020202020204" pitchFamily="34" charset="0"/>
              </a:rPr>
              <a:t> </a:t>
            </a:r>
            <a:r>
              <a:rPr lang="en-US" dirty="0">
                <a:solidFill>
                  <a:srgbClr val="FFC409"/>
                </a:solidFill>
                <a:latin typeface="Trebuchet MS" panose="020B0603020202020204" pitchFamily="34" charset="0"/>
              </a:rPr>
              <a:t>ESSÊNCIA SOBRE A FORMA</a:t>
            </a:r>
            <a:endParaRPr lang="pt-BR" dirty="0">
              <a:solidFill>
                <a:srgbClr val="FFC409"/>
              </a:solidFill>
              <a:latin typeface="Trebuchet MS" panose="020B0603020202020204" pitchFamily="34" charset="0"/>
            </a:endParaRPr>
          </a:p>
        </p:txBody>
      </p:sp>
      <p:sp>
        <p:nvSpPr>
          <p:cNvPr id="9" name="Retângulo 8">
            <a:extLst>
              <a:ext uri="{FF2B5EF4-FFF2-40B4-BE49-F238E27FC236}">
                <a16:creationId xmlns:a16="http://schemas.microsoft.com/office/drawing/2014/main" id="{5AB2B51B-FAE2-4780-AC79-9F0768B9A0CD}"/>
              </a:ext>
            </a:extLst>
          </p:cNvPr>
          <p:cNvSpPr/>
          <p:nvPr/>
        </p:nvSpPr>
        <p:spPr>
          <a:xfrm>
            <a:off x="-137050" y="625279"/>
            <a:ext cx="11949605" cy="4731423"/>
          </a:xfrm>
          <a:prstGeom prst="rect">
            <a:avLst/>
          </a:prstGeom>
        </p:spPr>
        <p:txBody>
          <a:bodyPr wrap="square">
            <a:spAutoFit/>
          </a:bodyPr>
          <a:lstStyle/>
          <a:p>
            <a:pPr marL="449569" algn="just" defTabSz="914377">
              <a:lnSpc>
                <a:spcPct val="150000"/>
              </a:lnSpc>
              <a:defRPr/>
            </a:pPr>
            <a:r>
              <a:rPr lang="pt-BR" sz="1351" b="1" dirty="0">
                <a:solidFill>
                  <a:srgbClr val="00995D"/>
                </a:solidFill>
                <a:latin typeface="Trebuchet MS" panose="020B0603020202020204" pitchFamily="34" charset="0"/>
              </a:rPr>
              <a:t>UB: </a:t>
            </a:r>
            <a:r>
              <a:rPr lang="pt-BR" sz="1351" i="1" dirty="0">
                <a:solidFill>
                  <a:srgbClr val="5B5C65"/>
                </a:solidFill>
                <a:latin typeface="Trebuchet MS" panose="020B0603020202020204" pitchFamily="34" charset="0"/>
              </a:rPr>
              <a:t>Na operação de “corresponsabilidade pela gestão de riscos decorrentes do atendimento dos beneficiários” (artigo 2oinciso  I, artigo 3º, inciso I e artigo 5o.), na situação em que uma Operadora A contratada tenha parte de  beneficiários atendidos de forma continuada na rede direta de outra Operadora B (operadora prestadora), remunerando os atendimentos assistenciais no regime de cidades onde o beneficiário reside e/ou utiliza habitualmente a rede assistencial, sendo que isso ocorre porque ela (a operadora contratada pós-pagamento) não possui rede assistencial direta naquela(s) cidade(s). Nessa situação, que foi denominada no manual contábil como “intercâmbio habitual/definitivo”, podemos inferir que obrigatoriamente as duas Operadoras deverão formalizar a corresponsabilidade editada na forma dessa resolução, bem como contabilizar da forma proposta?  Ou trata-se de uma opção das operadoras, isto é, elas poderão ou não formalizar essa operação, conforme seus próprios interesses?</a:t>
            </a:r>
          </a:p>
          <a:p>
            <a:pPr marL="449569" algn="just" defTabSz="914377">
              <a:lnSpc>
                <a:spcPct val="150000"/>
              </a:lnSpc>
              <a:defRPr/>
            </a:pPr>
            <a:r>
              <a:rPr lang="pt-BR" sz="1351" dirty="0">
                <a:solidFill>
                  <a:srgbClr val="5B5C65"/>
                </a:solidFill>
                <a:latin typeface="Trebuchet MS" panose="020B0603020202020204" pitchFamily="34" charset="0"/>
              </a:rPr>
              <a:t> </a:t>
            </a:r>
          </a:p>
          <a:p>
            <a:pPr marL="449569" algn="just" defTabSz="914377">
              <a:lnSpc>
                <a:spcPct val="150000"/>
              </a:lnSpc>
              <a:defRPr/>
            </a:pPr>
            <a:r>
              <a:rPr lang="pt-BR" sz="1351" b="1" dirty="0">
                <a:solidFill>
                  <a:srgbClr val="0A5F55"/>
                </a:solidFill>
                <a:latin typeface="Trebuchet MS" panose="020B0603020202020204" pitchFamily="34" charset="0"/>
              </a:rPr>
              <a:t>ANS</a:t>
            </a:r>
            <a:r>
              <a:rPr lang="pt-BR" sz="1351" dirty="0">
                <a:solidFill>
                  <a:srgbClr val="0A5F55"/>
                </a:solidFill>
                <a:latin typeface="Trebuchet MS" panose="020B0603020202020204" pitchFamily="34" charset="0"/>
              </a:rPr>
              <a:t>: </a:t>
            </a:r>
            <a:r>
              <a:rPr lang="pt-BR" sz="1351" dirty="0">
                <a:solidFill>
                  <a:srgbClr val="5B5C65"/>
                </a:solidFill>
                <a:latin typeface="Trebuchet MS" panose="020B0603020202020204" pitchFamily="34" charset="0"/>
              </a:rPr>
              <a:t>Conforme RN nº 430, de 2017, todas as operadoras poderão promover uma colaboração mútua compartilhando a gestão dos riscos associados à operação de planos privados de assistência à saúde assumindo a corresponsabilidade pela gestão dos riscos decorrentes do atendimento, </a:t>
            </a:r>
            <a:r>
              <a:rPr lang="pt-BR" sz="1351" b="1" u="sng" dirty="0">
                <a:solidFill>
                  <a:srgbClr val="5B5C65"/>
                </a:solidFill>
                <a:latin typeface="Trebuchet MS" panose="020B0603020202020204" pitchFamily="34" charset="0"/>
              </a:rPr>
              <a:t>de forma continuada</a:t>
            </a:r>
            <a:r>
              <a:rPr lang="pt-BR" sz="1351" dirty="0">
                <a:solidFill>
                  <a:srgbClr val="5B5C65"/>
                </a:solidFill>
                <a:latin typeface="Trebuchet MS" panose="020B0603020202020204" pitchFamily="34" charset="0"/>
              </a:rPr>
              <a:t>, dos beneficiários de outras operadoras por meio de intercâmbio operacional.</a:t>
            </a:r>
          </a:p>
          <a:p>
            <a:pPr marL="449569" algn="just" defTabSz="914377">
              <a:lnSpc>
                <a:spcPct val="150000"/>
              </a:lnSpc>
              <a:defRPr/>
            </a:pPr>
            <a:r>
              <a:rPr lang="pt-BR" sz="1351" dirty="0">
                <a:solidFill>
                  <a:srgbClr val="5B5C65"/>
                </a:solidFill>
                <a:latin typeface="Trebuchet MS" panose="020B0603020202020204" pitchFamily="34" charset="0"/>
              </a:rPr>
              <a:t>As operações de que corresponsabilidade devem ter como base negócios jurídicos celebrados sob a forma escrita, contemplando os direitos e as obrigações acordados entre operadora contratada e operadora prestadora, em especial a remuneração acordada entre as partes, para viabilizar o atendimento dos beneficiários.</a:t>
            </a:r>
          </a:p>
        </p:txBody>
      </p:sp>
      <p:sp>
        <p:nvSpPr>
          <p:cNvPr id="6" name="Retângulo 5">
            <a:extLst>
              <a:ext uri="{FF2B5EF4-FFF2-40B4-BE49-F238E27FC236}">
                <a16:creationId xmlns:a16="http://schemas.microsoft.com/office/drawing/2014/main" id="{92C58AA2-DA7F-47A5-BE7F-3EF854B34BB7}"/>
              </a:ext>
            </a:extLst>
          </p:cNvPr>
          <p:cNvSpPr/>
          <p:nvPr/>
        </p:nvSpPr>
        <p:spPr>
          <a:xfrm>
            <a:off x="-137050" y="5266953"/>
            <a:ext cx="9243728" cy="872483"/>
          </a:xfrm>
          <a:prstGeom prst="rect">
            <a:avLst/>
          </a:prstGeom>
        </p:spPr>
        <p:txBody>
          <a:bodyPr wrap="square">
            <a:spAutoFit/>
          </a:bodyPr>
          <a:lstStyle/>
          <a:p>
            <a:pPr marL="449569" algn="just" defTabSz="914377">
              <a:lnSpc>
                <a:spcPct val="150000"/>
              </a:lnSpc>
              <a:defRPr/>
            </a:pPr>
            <a:r>
              <a:rPr lang="pt-BR" b="1" u="sng" dirty="0">
                <a:solidFill>
                  <a:schemeClr val="accent2">
                    <a:lumMod val="75000"/>
                  </a:schemeClr>
                </a:solidFill>
                <a:latin typeface="Trebuchet MS" panose="020B0603020202020204" pitchFamily="34" charset="0"/>
              </a:rPr>
              <a:t>Se há acordo entre as OPS para viabilizar essa operação de forma continuada, obrigatoriamente deve ser observado o disposto na RN nº 430.</a:t>
            </a:r>
          </a:p>
        </p:txBody>
      </p:sp>
      <p:sp>
        <p:nvSpPr>
          <p:cNvPr id="5" name="Título 1">
            <a:extLst>
              <a:ext uri="{FF2B5EF4-FFF2-40B4-BE49-F238E27FC236}">
                <a16:creationId xmlns:a16="http://schemas.microsoft.com/office/drawing/2014/main" id="{02077F87-38A6-46DE-AE86-AACBF4A989FB}"/>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42153917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6810151B-93D4-4BA9-92FC-244251176D78}"/>
              </a:ext>
            </a:extLst>
          </p:cNvPr>
          <p:cNvSpPr/>
          <p:nvPr/>
        </p:nvSpPr>
        <p:spPr>
          <a:xfrm>
            <a:off x="5301628" y="-176663"/>
            <a:ext cx="5695424" cy="651904"/>
          </a:xfrm>
          <a:prstGeom prst="rect">
            <a:avLst/>
          </a:prstGeom>
        </p:spPr>
        <p:txBody>
          <a:bodyPr vert="horz" lIns="91440" tIns="45720" rIns="91440" bIns="45720" rtlCol="0" anchor="ctr">
            <a:noAutofit/>
          </a:bodyPr>
          <a:lstStyle/>
          <a:p>
            <a:pPr algn="ctr">
              <a:lnSpc>
                <a:spcPct val="150000"/>
              </a:lnSpc>
              <a:spcBef>
                <a:spcPct val="0"/>
              </a:spcBef>
            </a:pPr>
            <a:r>
              <a:rPr lang="pt-BR" sz="4000" dirty="0">
                <a:solidFill>
                  <a:schemeClr val="accent2">
                    <a:lumMod val="75000"/>
                  </a:schemeClr>
                </a:solidFill>
                <a:latin typeface="Trebuchet MS" panose="020B0603020202020204" pitchFamily="34" charset="0"/>
                <a:ea typeface="+mj-ea"/>
                <a:cs typeface="+mj-cs"/>
              </a:rPr>
              <a:t>Impactos e Operações</a:t>
            </a:r>
          </a:p>
        </p:txBody>
      </p:sp>
      <p:sp>
        <p:nvSpPr>
          <p:cNvPr id="7" name="Título 1">
            <a:extLst>
              <a:ext uri="{FF2B5EF4-FFF2-40B4-BE49-F238E27FC236}">
                <a16:creationId xmlns:a16="http://schemas.microsoft.com/office/drawing/2014/main" id="{5028DCB2-B136-4499-8B7E-6B7742DCFD0C}"/>
              </a:ext>
            </a:extLst>
          </p:cNvPr>
          <p:cNvSpPr txBox="1">
            <a:spLocks/>
          </p:cNvSpPr>
          <p:nvPr/>
        </p:nvSpPr>
        <p:spPr>
          <a:xfrm>
            <a:off x="503771" y="1272335"/>
            <a:ext cx="3724712" cy="411677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pPr algn="ctr">
              <a:lnSpc>
                <a:spcPct val="150000"/>
              </a:lnSpc>
            </a:pPr>
            <a:r>
              <a:rPr lang="pt-BR" sz="2900" dirty="0">
                <a:solidFill>
                  <a:schemeClr val="bg1"/>
                </a:solidFill>
              </a:rPr>
              <a:t>Resolução Normativa nº 430/2017 conceitos, impactos e operações</a:t>
            </a:r>
          </a:p>
          <a:p>
            <a:pPr algn="ctr">
              <a:lnSpc>
                <a:spcPct val="150000"/>
              </a:lnSpc>
            </a:pPr>
            <a:endParaRPr lang="pt-BR" sz="2900" dirty="0">
              <a:solidFill>
                <a:schemeClr val="bg1"/>
              </a:solidFill>
            </a:endParaRPr>
          </a:p>
          <a:p>
            <a:pPr algn="ctr">
              <a:lnSpc>
                <a:spcPct val="150000"/>
              </a:lnSpc>
            </a:pPr>
            <a:r>
              <a:rPr lang="pt-BR" sz="2900" dirty="0">
                <a:solidFill>
                  <a:schemeClr val="bg1"/>
                </a:solidFill>
              </a:rPr>
              <a:t>Fundos e/ou Programas</a:t>
            </a:r>
          </a:p>
        </p:txBody>
      </p:sp>
      <p:sp>
        <p:nvSpPr>
          <p:cNvPr id="6" name="Retângulo 5">
            <a:extLst>
              <a:ext uri="{FF2B5EF4-FFF2-40B4-BE49-F238E27FC236}">
                <a16:creationId xmlns:a16="http://schemas.microsoft.com/office/drawing/2014/main" id="{1F9CBB1C-A903-45DC-B8E7-BB4165B1997B}"/>
              </a:ext>
            </a:extLst>
          </p:cNvPr>
          <p:cNvSpPr/>
          <p:nvPr/>
        </p:nvSpPr>
        <p:spPr>
          <a:xfrm>
            <a:off x="8375234" y="5102947"/>
            <a:ext cx="2023331" cy="778034"/>
          </a:xfrm>
          <a:prstGeom prst="rect">
            <a:avLst/>
          </a:prstGeom>
        </p:spPr>
        <p:txBody>
          <a:bodyPr wrap="square">
            <a:spAutoFit/>
          </a:bodyPr>
          <a:lstStyle/>
          <a:p>
            <a:pPr marL="0" lvl="1">
              <a:lnSpc>
                <a:spcPct val="200000"/>
              </a:lnSpc>
              <a:spcBef>
                <a:spcPct val="0"/>
              </a:spcBef>
            </a:pPr>
            <a:r>
              <a:rPr lang="pt-BR" sz="2600" dirty="0">
                <a:solidFill>
                  <a:srgbClr val="F47920"/>
                </a:solidFill>
                <a:latin typeface="Trebuchet MS" panose="020B0603020202020204" pitchFamily="34" charset="0"/>
              </a:rPr>
              <a:t>Tributário</a:t>
            </a:r>
            <a:endParaRPr lang="pt-BR" sz="2600" dirty="0"/>
          </a:p>
        </p:txBody>
      </p:sp>
      <p:grpSp>
        <p:nvGrpSpPr>
          <p:cNvPr id="9" name="Agrupar 8">
            <a:extLst>
              <a:ext uri="{FF2B5EF4-FFF2-40B4-BE49-F238E27FC236}">
                <a16:creationId xmlns:a16="http://schemas.microsoft.com/office/drawing/2014/main" id="{3B20D5B8-1552-402F-A077-FB39FC2EB2C9}"/>
              </a:ext>
            </a:extLst>
          </p:cNvPr>
          <p:cNvGrpSpPr/>
          <p:nvPr/>
        </p:nvGrpSpPr>
        <p:grpSpPr>
          <a:xfrm>
            <a:off x="6023740" y="993356"/>
            <a:ext cx="682964" cy="629041"/>
            <a:chOff x="9032875" y="4673601"/>
            <a:chExt cx="385763" cy="377825"/>
          </a:xfrm>
        </p:grpSpPr>
        <p:sp>
          <p:nvSpPr>
            <p:cNvPr id="10" name="Freeform 271">
              <a:extLst>
                <a:ext uri="{FF2B5EF4-FFF2-40B4-BE49-F238E27FC236}">
                  <a16:creationId xmlns:a16="http://schemas.microsoft.com/office/drawing/2014/main" id="{1EA24B88-A70E-4030-8A66-DF8CFE64DB7D}"/>
                </a:ext>
              </a:extLst>
            </p:cNvPr>
            <p:cNvSpPr>
              <a:spLocks/>
            </p:cNvSpPr>
            <p:nvPr/>
          </p:nvSpPr>
          <p:spPr bwMode="auto">
            <a:xfrm>
              <a:off x="9212263" y="4673601"/>
              <a:ext cx="206375" cy="249238"/>
            </a:xfrm>
            <a:custGeom>
              <a:avLst/>
              <a:gdLst>
                <a:gd name="T0" fmla="*/ 0 w 130"/>
                <a:gd name="T1" fmla="*/ 81 h 157"/>
                <a:gd name="T2" fmla="*/ 0 w 130"/>
                <a:gd name="T3" fmla="*/ 0 h 157"/>
                <a:gd name="T4" fmla="*/ 130 w 130"/>
                <a:gd name="T5" fmla="*/ 0 h 157"/>
                <a:gd name="T6" fmla="*/ 130 w 130"/>
                <a:gd name="T7" fmla="*/ 157 h 157"/>
                <a:gd name="T8" fmla="*/ 0 w 130"/>
                <a:gd name="T9" fmla="*/ 157 h 157"/>
                <a:gd name="T10" fmla="*/ 0 w 130"/>
                <a:gd name="T11" fmla="*/ 146 h 157"/>
              </a:gdLst>
              <a:ahLst/>
              <a:cxnLst>
                <a:cxn ang="0">
                  <a:pos x="T0" y="T1"/>
                </a:cxn>
                <a:cxn ang="0">
                  <a:pos x="T2" y="T3"/>
                </a:cxn>
                <a:cxn ang="0">
                  <a:pos x="T4" y="T5"/>
                </a:cxn>
                <a:cxn ang="0">
                  <a:pos x="T6" y="T7"/>
                </a:cxn>
                <a:cxn ang="0">
                  <a:pos x="T8" y="T9"/>
                </a:cxn>
                <a:cxn ang="0">
                  <a:pos x="T10" y="T11"/>
                </a:cxn>
              </a:cxnLst>
              <a:rect l="0" t="0" r="r" b="b"/>
              <a:pathLst>
                <a:path w="130" h="157">
                  <a:moveTo>
                    <a:pt x="0" y="81"/>
                  </a:moveTo>
                  <a:lnTo>
                    <a:pt x="0" y="0"/>
                  </a:lnTo>
                  <a:lnTo>
                    <a:pt x="130" y="0"/>
                  </a:lnTo>
                  <a:lnTo>
                    <a:pt x="130" y="157"/>
                  </a:lnTo>
                  <a:lnTo>
                    <a:pt x="0" y="157"/>
                  </a:lnTo>
                  <a:lnTo>
                    <a:pt x="0" y="14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1" name="Freeform 272">
              <a:extLst>
                <a:ext uri="{FF2B5EF4-FFF2-40B4-BE49-F238E27FC236}">
                  <a16:creationId xmlns:a16="http://schemas.microsoft.com/office/drawing/2014/main" id="{1191CF95-6C51-43A4-B8A6-8205B2089528}"/>
                </a:ext>
              </a:extLst>
            </p:cNvPr>
            <p:cNvSpPr>
              <a:spLocks/>
            </p:cNvSpPr>
            <p:nvPr/>
          </p:nvSpPr>
          <p:spPr bwMode="auto">
            <a:xfrm>
              <a:off x="9075738" y="4699001"/>
              <a:ext cx="68263" cy="85725"/>
            </a:xfrm>
            <a:custGeom>
              <a:avLst/>
              <a:gdLst>
                <a:gd name="T0" fmla="*/ 22 w 43"/>
                <a:gd name="T1" fmla="*/ 54 h 54"/>
                <a:gd name="T2" fmla="*/ 22 w 43"/>
                <a:gd name="T3" fmla="*/ 54 h 54"/>
                <a:gd name="T4" fmla="*/ 26 w 43"/>
                <a:gd name="T5" fmla="*/ 54 h 54"/>
                <a:gd name="T6" fmla="*/ 30 w 43"/>
                <a:gd name="T7" fmla="*/ 53 h 54"/>
                <a:gd name="T8" fmla="*/ 34 w 43"/>
                <a:gd name="T9" fmla="*/ 50 h 54"/>
                <a:gd name="T10" fmla="*/ 36 w 43"/>
                <a:gd name="T11" fmla="*/ 47 h 54"/>
                <a:gd name="T12" fmla="*/ 39 w 43"/>
                <a:gd name="T13" fmla="*/ 43 h 54"/>
                <a:gd name="T14" fmla="*/ 42 w 43"/>
                <a:gd name="T15" fmla="*/ 41 h 54"/>
                <a:gd name="T16" fmla="*/ 43 w 43"/>
                <a:gd name="T17" fmla="*/ 35 h 54"/>
                <a:gd name="T18" fmla="*/ 43 w 43"/>
                <a:gd name="T19" fmla="*/ 31 h 54"/>
                <a:gd name="T20" fmla="*/ 43 w 43"/>
                <a:gd name="T21" fmla="*/ 23 h 54"/>
                <a:gd name="T22" fmla="*/ 43 w 43"/>
                <a:gd name="T23" fmla="*/ 23 h 54"/>
                <a:gd name="T24" fmla="*/ 43 w 43"/>
                <a:gd name="T25" fmla="*/ 19 h 54"/>
                <a:gd name="T26" fmla="*/ 42 w 43"/>
                <a:gd name="T27" fmla="*/ 14 h 54"/>
                <a:gd name="T28" fmla="*/ 39 w 43"/>
                <a:gd name="T29" fmla="*/ 11 h 54"/>
                <a:gd name="T30" fmla="*/ 36 w 43"/>
                <a:gd name="T31" fmla="*/ 7 h 54"/>
                <a:gd name="T32" fmla="*/ 34 w 43"/>
                <a:gd name="T33" fmla="*/ 4 h 54"/>
                <a:gd name="T34" fmla="*/ 30 w 43"/>
                <a:gd name="T35" fmla="*/ 1 h 54"/>
                <a:gd name="T36" fmla="*/ 26 w 43"/>
                <a:gd name="T37" fmla="*/ 0 h 54"/>
                <a:gd name="T38" fmla="*/ 22 w 43"/>
                <a:gd name="T39" fmla="*/ 0 h 54"/>
                <a:gd name="T40" fmla="*/ 22 w 43"/>
                <a:gd name="T41" fmla="*/ 0 h 54"/>
                <a:gd name="T42" fmla="*/ 17 w 43"/>
                <a:gd name="T43" fmla="*/ 0 h 54"/>
                <a:gd name="T44" fmla="*/ 13 w 43"/>
                <a:gd name="T45" fmla="*/ 1 h 54"/>
                <a:gd name="T46" fmla="*/ 9 w 43"/>
                <a:gd name="T47" fmla="*/ 4 h 54"/>
                <a:gd name="T48" fmla="*/ 7 w 43"/>
                <a:gd name="T49" fmla="*/ 7 h 54"/>
                <a:gd name="T50" fmla="*/ 4 w 43"/>
                <a:gd name="T51" fmla="*/ 11 h 54"/>
                <a:gd name="T52" fmla="*/ 1 w 43"/>
                <a:gd name="T53" fmla="*/ 14 h 54"/>
                <a:gd name="T54" fmla="*/ 0 w 43"/>
                <a:gd name="T55" fmla="*/ 19 h 54"/>
                <a:gd name="T56" fmla="*/ 0 w 43"/>
                <a:gd name="T57" fmla="*/ 23 h 54"/>
                <a:gd name="T58" fmla="*/ 0 w 43"/>
                <a:gd name="T59" fmla="*/ 31 h 54"/>
                <a:gd name="T60" fmla="*/ 0 w 43"/>
                <a:gd name="T61" fmla="*/ 31 h 54"/>
                <a:gd name="T62" fmla="*/ 0 w 43"/>
                <a:gd name="T63" fmla="*/ 35 h 54"/>
                <a:gd name="T64" fmla="*/ 1 w 43"/>
                <a:gd name="T65" fmla="*/ 41 h 54"/>
                <a:gd name="T66" fmla="*/ 4 w 43"/>
                <a:gd name="T67" fmla="*/ 43 h 54"/>
                <a:gd name="T68" fmla="*/ 7 w 43"/>
                <a:gd name="T69" fmla="*/ 47 h 54"/>
                <a:gd name="T70" fmla="*/ 9 w 43"/>
                <a:gd name="T71" fmla="*/ 50 h 54"/>
                <a:gd name="T72" fmla="*/ 13 w 43"/>
                <a:gd name="T73" fmla="*/ 53 h 54"/>
                <a:gd name="T74" fmla="*/ 17 w 43"/>
                <a:gd name="T75" fmla="*/ 54 h 54"/>
                <a:gd name="T76" fmla="*/ 22 w 43"/>
                <a:gd name="T77" fmla="*/ 54 h 54"/>
                <a:gd name="T78" fmla="*/ 22 w 43"/>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4">
                  <a:moveTo>
                    <a:pt x="22" y="54"/>
                  </a:moveTo>
                  <a:lnTo>
                    <a:pt x="22" y="54"/>
                  </a:lnTo>
                  <a:lnTo>
                    <a:pt x="26" y="54"/>
                  </a:lnTo>
                  <a:lnTo>
                    <a:pt x="30" y="53"/>
                  </a:lnTo>
                  <a:lnTo>
                    <a:pt x="34" y="50"/>
                  </a:lnTo>
                  <a:lnTo>
                    <a:pt x="36" y="47"/>
                  </a:lnTo>
                  <a:lnTo>
                    <a:pt x="39" y="43"/>
                  </a:lnTo>
                  <a:lnTo>
                    <a:pt x="42" y="41"/>
                  </a:lnTo>
                  <a:lnTo>
                    <a:pt x="43" y="35"/>
                  </a:lnTo>
                  <a:lnTo>
                    <a:pt x="43" y="31"/>
                  </a:lnTo>
                  <a:lnTo>
                    <a:pt x="43" y="23"/>
                  </a:lnTo>
                  <a:lnTo>
                    <a:pt x="43" y="23"/>
                  </a:lnTo>
                  <a:lnTo>
                    <a:pt x="43" y="19"/>
                  </a:lnTo>
                  <a:lnTo>
                    <a:pt x="42" y="14"/>
                  </a:lnTo>
                  <a:lnTo>
                    <a:pt x="39" y="11"/>
                  </a:lnTo>
                  <a:lnTo>
                    <a:pt x="36" y="7"/>
                  </a:lnTo>
                  <a:lnTo>
                    <a:pt x="34" y="4"/>
                  </a:lnTo>
                  <a:lnTo>
                    <a:pt x="30" y="1"/>
                  </a:lnTo>
                  <a:lnTo>
                    <a:pt x="26" y="0"/>
                  </a:lnTo>
                  <a:lnTo>
                    <a:pt x="22" y="0"/>
                  </a:lnTo>
                  <a:lnTo>
                    <a:pt x="22" y="0"/>
                  </a:lnTo>
                  <a:lnTo>
                    <a:pt x="17" y="0"/>
                  </a:lnTo>
                  <a:lnTo>
                    <a:pt x="13" y="1"/>
                  </a:lnTo>
                  <a:lnTo>
                    <a:pt x="9" y="4"/>
                  </a:lnTo>
                  <a:lnTo>
                    <a:pt x="7" y="7"/>
                  </a:lnTo>
                  <a:lnTo>
                    <a:pt x="4" y="11"/>
                  </a:lnTo>
                  <a:lnTo>
                    <a:pt x="1" y="14"/>
                  </a:lnTo>
                  <a:lnTo>
                    <a:pt x="0" y="19"/>
                  </a:lnTo>
                  <a:lnTo>
                    <a:pt x="0" y="23"/>
                  </a:lnTo>
                  <a:lnTo>
                    <a:pt x="0" y="31"/>
                  </a:lnTo>
                  <a:lnTo>
                    <a:pt x="0" y="31"/>
                  </a:lnTo>
                  <a:lnTo>
                    <a:pt x="0" y="35"/>
                  </a:lnTo>
                  <a:lnTo>
                    <a:pt x="1" y="41"/>
                  </a:lnTo>
                  <a:lnTo>
                    <a:pt x="4" y="43"/>
                  </a:lnTo>
                  <a:lnTo>
                    <a:pt x="7" y="47"/>
                  </a:lnTo>
                  <a:lnTo>
                    <a:pt x="9" y="50"/>
                  </a:lnTo>
                  <a:lnTo>
                    <a:pt x="13" y="53"/>
                  </a:lnTo>
                  <a:lnTo>
                    <a:pt x="17"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2" name="Freeform 273">
              <a:extLst>
                <a:ext uri="{FF2B5EF4-FFF2-40B4-BE49-F238E27FC236}">
                  <a16:creationId xmlns:a16="http://schemas.microsoft.com/office/drawing/2014/main" id="{F2304C6D-23C8-4BE5-B27F-E72F4EA7A424}"/>
                </a:ext>
              </a:extLst>
            </p:cNvPr>
            <p:cNvSpPr>
              <a:spLocks/>
            </p:cNvSpPr>
            <p:nvPr/>
          </p:nvSpPr>
          <p:spPr bwMode="auto">
            <a:xfrm>
              <a:off x="9032875" y="4810126"/>
              <a:ext cx="212725" cy="241300"/>
            </a:xfrm>
            <a:custGeom>
              <a:avLst/>
              <a:gdLst>
                <a:gd name="T0" fmla="*/ 76 w 134"/>
                <a:gd name="T1" fmla="*/ 152 h 152"/>
                <a:gd name="T2" fmla="*/ 76 w 134"/>
                <a:gd name="T3" fmla="*/ 38 h 152"/>
                <a:gd name="T4" fmla="*/ 76 w 134"/>
                <a:gd name="T5" fmla="*/ 38 h 152"/>
                <a:gd name="T6" fmla="*/ 85 w 134"/>
                <a:gd name="T7" fmla="*/ 43 h 152"/>
                <a:gd name="T8" fmla="*/ 92 w 134"/>
                <a:gd name="T9" fmla="*/ 48 h 152"/>
                <a:gd name="T10" fmla="*/ 97 w 134"/>
                <a:gd name="T11" fmla="*/ 49 h 152"/>
                <a:gd name="T12" fmla="*/ 97 w 134"/>
                <a:gd name="T13" fmla="*/ 49 h 152"/>
                <a:gd name="T14" fmla="*/ 101 w 134"/>
                <a:gd name="T15" fmla="*/ 48 h 152"/>
                <a:gd name="T16" fmla="*/ 107 w 134"/>
                <a:gd name="T17" fmla="*/ 46 h 152"/>
                <a:gd name="T18" fmla="*/ 112 w 134"/>
                <a:gd name="T19" fmla="*/ 42 h 152"/>
                <a:gd name="T20" fmla="*/ 119 w 134"/>
                <a:gd name="T21" fmla="*/ 38 h 152"/>
                <a:gd name="T22" fmla="*/ 119 w 134"/>
                <a:gd name="T23" fmla="*/ 38 h 152"/>
                <a:gd name="T24" fmla="*/ 132 w 134"/>
                <a:gd name="T25" fmla="*/ 27 h 152"/>
                <a:gd name="T26" fmla="*/ 132 w 134"/>
                <a:gd name="T27" fmla="*/ 27 h 152"/>
                <a:gd name="T28" fmla="*/ 134 w 134"/>
                <a:gd name="T29" fmla="*/ 25 h 152"/>
                <a:gd name="T30" fmla="*/ 134 w 134"/>
                <a:gd name="T31" fmla="*/ 22 h 152"/>
                <a:gd name="T32" fmla="*/ 134 w 134"/>
                <a:gd name="T33" fmla="*/ 19 h 152"/>
                <a:gd name="T34" fmla="*/ 132 w 134"/>
                <a:gd name="T35" fmla="*/ 18 h 152"/>
                <a:gd name="T36" fmla="*/ 131 w 134"/>
                <a:gd name="T37" fmla="*/ 15 h 152"/>
                <a:gd name="T38" fmla="*/ 128 w 134"/>
                <a:gd name="T39" fmla="*/ 14 h 152"/>
                <a:gd name="T40" fmla="*/ 127 w 134"/>
                <a:gd name="T41" fmla="*/ 14 h 152"/>
                <a:gd name="T42" fmla="*/ 123 w 134"/>
                <a:gd name="T43" fmla="*/ 14 h 152"/>
                <a:gd name="T44" fmla="*/ 123 w 134"/>
                <a:gd name="T45" fmla="*/ 14 h 152"/>
                <a:gd name="T46" fmla="*/ 103 w 134"/>
                <a:gd name="T47" fmla="*/ 22 h 152"/>
                <a:gd name="T48" fmla="*/ 103 w 134"/>
                <a:gd name="T49" fmla="*/ 22 h 152"/>
                <a:gd name="T50" fmla="*/ 96 w 134"/>
                <a:gd name="T51" fmla="*/ 15 h 152"/>
                <a:gd name="T52" fmla="*/ 89 w 134"/>
                <a:gd name="T53" fmla="*/ 8 h 152"/>
                <a:gd name="T54" fmla="*/ 84 w 134"/>
                <a:gd name="T55" fmla="*/ 4 h 152"/>
                <a:gd name="T56" fmla="*/ 78 w 134"/>
                <a:gd name="T57" fmla="*/ 3 h 152"/>
                <a:gd name="T58" fmla="*/ 71 w 134"/>
                <a:gd name="T59" fmla="*/ 0 h 152"/>
                <a:gd name="T60" fmla="*/ 65 w 134"/>
                <a:gd name="T61" fmla="*/ 0 h 152"/>
                <a:gd name="T62" fmla="*/ 65 w 134"/>
                <a:gd name="T63" fmla="*/ 0 h 152"/>
                <a:gd name="T64" fmla="*/ 27 w 134"/>
                <a:gd name="T65" fmla="*/ 0 h 152"/>
                <a:gd name="T66" fmla="*/ 27 w 134"/>
                <a:gd name="T67" fmla="*/ 0 h 152"/>
                <a:gd name="T68" fmla="*/ 20 w 134"/>
                <a:gd name="T69" fmla="*/ 0 h 152"/>
                <a:gd name="T70" fmla="*/ 15 w 134"/>
                <a:gd name="T71" fmla="*/ 2 h 152"/>
                <a:gd name="T72" fmla="*/ 9 w 134"/>
                <a:gd name="T73" fmla="*/ 4 h 152"/>
                <a:gd name="T74" fmla="*/ 7 w 134"/>
                <a:gd name="T75" fmla="*/ 7 h 152"/>
                <a:gd name="T76" fmla="*/ 4 w 134"/>
                <a:gd name="T77" fmla="*/ 12 h 152"/>
                <a:gd name="T78" fmla="*/ 1 w 134"/>
                <a:gd name="T79" fmla="*/ 18 h 152"/>
                <a:gd name="T80" fmla="*/ 0 w 134"/>
                <a:gd name="T81" fmla="*/ 25 h 152"/>
                <a:gd name="T82" fmla="*/ 0 w 134"/>
                <a:gd name="T83" fmla="*/ 33 h 152"/>
                <a:gd name="T84" fmla="*/ 0 w 134"/>
                <a:gd name="T85" fmla="*/ 71 h 152"/>
                <a:gd name="T86" fmla="*/ 0 w 134"/>
                <a:gd name="T87" fmla="*/ 71 h 152"/>
                <a:gd name="T88" fmla="*/ 1 w 134"/>
                <a:gd name="T89" fmla="*/ 79 h 152"/>
                <a:gd name="T90" fmla="*/ 4 w 134"/>
                <a:gd name="T91" fmla="*/ 85 h 152"/>
                <a:gd name="T92" fmla="*/ 5 w 134"/>
                <a:gd name="T93" fmla="*/ 88 h 152"/>
                <a:gd name="T94" fmla="*/ 9 w 134"/>
                <a:gd name="T95" fmla="*/ 91 h 152"/>
                <a:gd name="T96" fmla="*/ 12 w 134"/>
                <a:gd name="T97" fmla="*/ 92 h 152"/>
                <a:gd name="T98" fmla="*/ 16 w 134"/>
                <a:gd name="T99" fmla="*/ 9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152">
                  <a:moveTo>
                    <a:pt x="76" y="152"/>
                  </a:moveTo>
                  <a:lnTo>
                    <a:pt x="76" y="38"/>
                  </a:lnTo>
                  <a:lnTo>
                    <a:pt x="76" y="38"/>
                  </a:lnTo>
                  <a:lnTo>
                    <a:pt x="85" y="43"/>
                  </a:lnTo>
                  <a:lnTo>
                    <a:pt x="92" y="48"/>
                  </a:lnTo>
                  <a:lnTo>
                    <a:pt x="97" y="49"/>
                  </a:lnTo>
                  <a:lnTo>
                    <a:pt x="97" y="49"/>
                  </a:lnTo>
                  <a:lnTo>
                    <a:pt x="101" y="48"/>
                  </a:lnTo>
                  <a:lnTo>
                    <a:pt x="107" y="46"/>
                  </a:lnTo>
                  <a:lnTo>
                    <a:pt x="112" y="42"/>
                  </a:lnTo>
                  <a:lnTo>
                    <a:pt x="119" y="38"/>
                  </a:lnTo>
                  <a:lnTo>
                    <a:pt x="119" y="38"/>
                  </a:lnTo>
                  <a:lnTo>
                    <a:pt x="132" y="27"/>
                  </a:lnTo>
                  <a:lnTo>
                    <a:pt x="132" y="27"/>
                  </a:lnTo>
                  <a:lnTo>
                    <a:pt x="134" y="25"/>
                  </a:lnTo>
                  <a:lnTo>
                    <a:pt x="134" y="22"/>
                  </a:lnTo>
                  <a:lnTo>
                    <a:pt x="134" y="19"/>
                  </a:lnTo>
                  <a:lnTo>
                    <a:pt x="132" y="18"/>
                  </a:lnTo>
                  <a:lnTo>
                    <a:pt x="131" y="15"/>
                  </a:lnTo>
                  <a:lnTo>
                    <a:pt x="128" y="14"/>
                  </a:lnTo>
                  <a:lnTo>
                    <a:pt x="127" y="14"/>
                  </a:lnTo>
                  <a:lnTo>
                    <a:pt x="123" y="14"/>
                  </a:lnTo>
                  <a:lnTo>
                    <a:pt x="123" y="14"/>
                  </a:lnTo>
                  <a:lnTo>
                    <a:pt x="103" y="22"/>
                  </a:lnTo>
                  <a:lnTo>
                    <a:pt x="103" y="22"/>
                  </a:lnTo>
                  <a:lnTo>
                    <a:pt x="96" y="15"/>
                  </a:lnTo>
                  <a:lnTo>
                    <a:pt x="89" y="8"/>
                  </a:lnTo>
                  <a:lnTo>
                    <a:pt x="84" y="4"/>
                  </a:lnTo>
                  <a:lnTo>
                    <a:pt x="78" y="3"/>
                  </a:lnTo>
                  <a:lnTo>
                    <a:pt x="71" y="0"/>
                  </a:lnTo>
                  <a:lnTo>
                    <a:pt x="65" y="0"/>
                  </a:lnTo>
                  <a:lnTo>
                    <a:pt x="65" y="0"/>
                  </a:lnTo>
                  <a:lnTo>
                    <a:pt x="27" y="0"/>
                  </a:lnTo>
                  <a:lnTo>
                    <a:pt x="27" y="0"/>
                  </a:lnTo>
                  <a:lnTo>
                    <a:pt x="20" y="0"/>
                  </a:lnTo>
                  <a:lnTo>
                    <a:pt x="15" y="2"/>
                  </a:lnTo>
                  <a:lnTo>
                    <a:pt x="9" y="4"/>
                  </a:lnTo>
                  <a:lnTo>
                    <a:pt x="7" y="7"/>
                  </a:lnTo>
                  <a:lnTo>
                    <a:pt x="4" y="12"/>
                  </a:lnTo>
                  <a:lnTo>
                    <a:pt x="1" y="18"/>
                  </a:lnTo>
                  <a:lnTo>
                    <a:pt x="0" y="25"/>
                  </a:lnTo>
                  <a:lnTo>
                    <a:pt x="0" y="33"/>
                  </a:lnTo>
                  <a:lnTo>
                    <a:pt x="0" y="71"/>
                  </a:lnTo>
                  <a:lnTo>
                    <a:pt x="0" y="71"/>
                  </a:lnTo>
                  <a:lnTo>
                    <a:pt x="1" y="79"/>
                  </a:lnTo>
                  <a:lnTo>
                    <a:pt x="4" y="85"/>
                  </a:lnTo>
                  <a:lnTo>
                    <a:pt x="5" y="88"/>
                  </a:lnTo>
                  <a:lnTo>
                    <a:pt x="9" y="91"/>
                  </a:lnTo>
                  <a:lnTo>
                    <a:pt x="12" y="92"/>
                  </a:lnTo>
                  <a:lnTo>
                    <a:pt x="16" y="9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3" name="Line 274">
              <a:extLst>
                <a:ext uri="{FF2B5EF4-FFF2-40B4-BE49-F238E27FC236}">
                  <a16:creationId xmlns:a16="http://schemas.microsoft.com/office/drawing/2014/main" id="{229D134E-4465-46F9-BEF4-2E874423DF6C}"/>
                </a:ext>
              </a:extLst>
            </p:cNvPr>
            <p:cNvSpPr>
              <a:spLocks noChangeShapeType="1"/>
            </p:cNvSpPr>
            <p:nvPr/>
          </p:nvSpPr>
          <p:spPr bwMode="auto">
            <a:xfrm>
              <a:off x="9110663" y="4930776"/>
              <a:ext cx="0" cy="12065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4" name="Line 275">
              <a:extLst>
                <a:ext uri="{FF2B5EF4-FFF2-40B4-BE49-F238E27FC236}">
                  <a16:creationId xmlns:a16="http://schemas.microsoft.com/office/drawing/2014/main" id="{1147E85F-712E-4D0F-A524-85772128A0A8}"/>
                </a:ext>
              </a:extLst>
            </p:cNvPr>
            <p:cNvSpPr>
              <a:spLocks noChangeShapeType="1"/>
            </p:cNvSpPr>
            <p:nvPr/>
          </p:nvSpPr>
          <p:spPr bwMode="auto">
            <a:xfrm>
              <a:off x="9066213" y="4862513"/>
              <a:ext cx="0" cy="18891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5" name="Line 276">
              <a:extLst>
                <a:ext uri="{FF2B5EF4-FFF2-40B4-BE49-F238E27FC236}">
                  <a16:creationId xmlns:a16="http://schemas.microsoft.com/office/drawing/2014/main" id="{9B43B5F3-C9F5-4762-B638-58EC8FC8215D}"/>
                </a:ext>
              </a:extLst>
            </p:cNvPr>
            <p:cNvSpPr>
              <a:spLocks noChangeShapeType="1"/>
            </p:cNvSpPr>
            <p:nvPr/>
          </p:nvSpPr>
          <p:spPr bwMode="auto">
            <a:xfrm>
              <a:off x="9272588" y="4724401"/>
              <a:ext cx="0" cy="153988"/>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6" name="Line 277">
              <a:extLst>
                <a:ext uri="{FF2B5EF4-FFF2-40B4-BE49-F238E27FC236}">
                  <a16:creationId xmlns:a16="http://schemas.microsoft.com/office/drawing/2014/main" id="{E569188D-4D09-42E3-A636-96E30C907716}"/>
                </a:ext>
              </a:extLst>
            </p:cNvPr>
            <p:cNvSpPr>
              <a:spLocks noChangeShapeType="1"/>
            </p:cNvSpPr>
            <p:nvPr/>
          </p:nvSpPr>
          <p:spPr bwMode="auto">
            <a:xfrm>
              <a:off x="9315450" y="4802188"/>
              <a:ext cx="0" cy="7620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7" name="Line 278">
              <a:extLst>
                <a:ext uri="{FF2B5EF4-FFF2-40B4-BE49-F238E27FC236}">
                  <a16:creationId xmlns:a16="http://schemas.microsoft.com/office/drawing/2014/main" id="{88CF415C-CC68-4C9C-B372-3C7E1EE737A1}"/>
                </a:ext>
              </a:extLst>
            </p:cNvPr>
            <p:cNvSpPr>
              <a:spLocks noChangeShapeType="1"/>
            </p:cNvSpPr>
            <p:nvPr/>
          </p:nvSpPr>
          <p:spPr bwMode="auto">
            <a:xfrm>
              <a:off x="9358313" y="4759326"/>
              <a:ext cx="0" cy="11906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18" name="Agrupar 17">
            <a:extLst>
              <a:ext uri="{FF2B5EF4-FFF2-40B4-BE49-F238E27FC236}">
                <a16:creationId xmlns:a16="http://schemas.microsoft.com/office/drawing/2014/main" id="{3CD26439-2CA1-48E4-9932-3D608C62630F}"/>
              </a:ext>
            </a:extLst>
          </p:cNvPr>
          <p:cNvGrpSpPr/>
          <p:nvPr/>
        </p:nvGrpSpPr>
        <p:grpSpPr>
          <a:xfrm>
            <a:off x="6414038" y="2009475"/>
            <a:ext cx="585331" cy="488750"/>
            <a:chOff x="9718675" y="4664076"/>
            <a:chExt cx="395288" cy="369887"/>
          </a:xfrm>
        </p:grpSpPr>
        <p:sp>
          <p:nvSpPr>
            <p:cNvPr id="19" name="Freeform 279">
              <a:extLst>
                <a:ext uri="{FF2B5EF4-FFF2-40B4-BE49-F238E27FC236}">
                  <a16:creationId xmlns:a16="http://schemas.microsoft.com/office/drawing/2014/main" id="{97E09043-3912-422B-A99A-25D96F112704}"/>
                </a:ext>
              </a:extLst>
            </p:cNvPr>
            <p:cNvSpPr>
              <a:spLocks/>
            </p:cNvSpPr>
            <p:nvPr/>
          </p:nvSpPr>
          <p:spPr bwMode="auto">
            <a:xfrm>
              <a:off x="9813925" y="4664076"/>
              <a:ext cx="300038" cy="261938"/>
            </a:xfrm>
            <a:custGeom>
              <a:avLst/>
              <a:gdLst>
                <a:gd name="T0" fmla="*/ 49 w 189"/>
                <a:gd name="T1" fmla="*/ 125 h 165"/>
                <a:gd name="T2" fmla="*/ 65 w 189"/>
                <a:gd name="T3" fmla="*/ 125 h 165"/>
                <a:gd name="T4" fmla="*/ 65 w 189"/>
                <a:gd name="T5" fmla="*/ 160 h 165"/>
                <a:gd name="T6" fmla="*/ 65 w 189"/>
                <a:gd name="T7" fmla="*/ 160 h 165"/>
                <a:gd name="T8" fmla="*/ 66 w 189"/>
                <a:gd name="T9" fmla="*/ 164 h 165"/>
                <a:gd name="T10" fmla="*/ 67 w 189"/>
                <a:gd name="T11" fmla="*/ 165 h 165"/>
                <a:gd name="T12" fmla="*/ 71 w 189"/>
                <a:gd name="T13" fmla="*/ 165 h 165"/>
                <a:gd name="T14" fmla="*/ 74 w 189"/>
                <a:gd name="T15" fmla="*/ 164 h 165"/>
                <a:gd name="T16" fmla="*/ 113 w 189"/>
                <a:gd name="T17" fmla="*/ 125 h 165"/>
                <a:gd name="T18" fmla="*/ 189 w 189"/>
                <a:gd name="T19" fmla="*/ 125 h 165"/>
                <a:gd name="T20" fmla="*/ 189 w 189"/>
                <a:gd name="T21" fmla="*/ 0 h 165"/>
                <a:gd name="T22" fmla="*/ 0 w 189"/>
                <a:gd name="T23" fmla="*/ 0 h 165"/>
                <a:gd name="T24" fmla="*/ 0 w 189"/>
                <a:gd name="T25" fmla="*/ 7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65">
                  <a:moveTo>
                    <a:pt x="49" y="125"/>
                  </a:moveTo>
                  <a:lnTo>
                    <a:pt x="65" y="125"/>
                  </a:lnTo>
                  <a:lnTo>
                    <a:pt x="65" y="160"/>
                  </a:lnTo>
                  <a:lnTo>
                    <a:pt x="65" y="160"/>
                  </a:lnTo>
                  <a:lnTo>
                    <a:pt x="66" y="164"/>
                  </a:lnTo>
                  <a:lnTo>
                    <a:pt x="67" y="165"/>
                  </a:lnTo>
                  <a:lnTo>
                    <a:pt x="71" y="165"/>
                  </a:lnTo>
                  <a:lnTo>
                    <a:pt x="74" y="164"/>
                  </a:lnTo>
                  <a:lnTo>
                    <a:pt x="113" y="125"/>
                  </a:lnTo>
                  <a:lnTo>
                    <a:pt x="189" y="125"/>
                  </a:lnTo>
                  <a:lnTo>
                    <a:pt x="189" y="0"/>
                  </a:lnTo>
                  <a:lnTo>
                    <a:pt x="0" y="0"/>
                  </a:lnTo>
                  <a:lnTo>
                    <a:pt x="0" y="71"/>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0" name="Freeform 280">
              <a:extLst>
                <a:ext uri="{FF2B5EF4-FFF2-40B4-BE49-F238E27FC236}">
                  <a16:creationId xmlns:a16="http://schemas.microsoft.com/office/drawing/2014/main" id="{1604DF79-EBA3-427D-931B-966826CE542E}"/>
                </a:ext>
              </a:extLst>
            </p:cNvPr>
            <p:cNvSpPr>
              <a:spLocks/>
            </p:cNvSpPr>
            <p:nvPr/>
          </p:nvSpPr>
          <p:spPr bwMode="auto">
            <a:xfrm>
              <a:off x="9771063" y="4792663"/>
              <a:ext cx="103188" cy="130175"/>
            </a:xfrm>
            <a:custGeom>
              <a:avLst/>
              <a:gdLst>
                <a:gd name="T0" fmla="*/ 32 w 65"/>
                <a:gd name="T1" fmla="*/ 0 h 82"/>
                <a:gd name="T2" fmla="*/ 32 w 65"/>
                <a:gd name="T3" fmla="*/ 0 h 82"/>
                <a:gd name="T4" fmla="*/ 39 w 65"/>
                <a:gd name="T5" fmla="*/ 0 h 82"/>
                <a:gd name="T6" fmla="*/ 44 w 65"/>
                <a:gd name="T7" fmla="*/ 3 h 82"/>
                <a:gd name="T8" fmla="*/ 50 w 65"/>
                <a:gd name="T9" fmla="*/ 6 h 82"/>
                <a:gd name="T10" fmla="*/ 55 w 65"/>
                <a:gd name="T11" fmla="*/ 10 h 82"/>
                <a:gd name="T12" fmla="*/ 59 w 65"/>
                <a:gd name="T13" fmla="*/ 15 h 82"/>
                <a:gd name="T14" fmla="*/ 62 w 65"/>
                <a:gd name="T15" fmla="*/ 22 h 82"/>
                <a:gd name="T16" fmla="*/ 65 w 65"/>
                <a:gd name="T17" fmla="*/ 30 h 82"/>
                <a:gd name="T18" fmla="*/ 65 w 65"/>
                <a:gd name="T19" fmla="*/ 41 h 82"/>
                <a:gd name="T20" fmla="*/ 65 w 65"/>
                <a:gd name="T21" fmla="*/ 41 h 82"/>
                <a:gd name="T22" fmla="*/ 65 w 65"/>
                <a:gd name="T23" fmla="*/ 52 h 82"/>
                <a:gd name="T24" fmla="*/ 62 w 65"/>
                <a:gd name="T25" fmla="*/ 60 h 82"/>
                <a:gd name="T26" fmla="*/ 59 w 65"/>
                <a:gd name="T27" fmla="*/ 67 h 82"/>
                <a:gd name="T28" fmla="*/ 55 w 65"/>
                <a:gd name="T29" fmla="*/ 72 h 82"/>
                <a:gd name="T30" fmla="*/ 50 w 65"/>
                <a:gd name="T31" fmla="*/ 76 h 82"/>
                <a:gd name="T32" fmla="*/ 44 w 65"/>
                <a:gd name="T33" fmla="*/ 79 h 82"/>
                <a:gd name="T34" fmla="*/ 39 w 65"/>
                <a:gd name="T35" fmla="*/ 80 h 82"/>
                <a:gd name="T36" fmla="*/ 32 w 65"/>
                <a:gd name="T37" fmla="*/ 82 h 82"/>
                <a:gd name="T38" fmla="*/ 32 w 65"/>
                <a:gd name="T39" fmla="*/ 82 h 82"/>
                <a:gd name="T40" fmla="*/ 25 w 65"/>
                <a:gd name="T41" fmla="*/ 80 h 82"/>
                <a:gd name="T42" fmla="*/ 20 w 65"/>
                <a:gd name="T43" fmla="*/ 79 h 82"/>
                <a:gd name="T44" fmla="*/ 15 w 65"/>
                <a:gd name="T45" fmla="*/ 76 h 82"/>
                <a:gd name="T46" fmla="*/ 9 w 65"/>
                <a:gd name="T47" fmla="*/ 72 h 82"/>
                <a:gd name="T48" fmla="*/ 5 w 65"/>
                <a:gd name="T49" fmla="*/ 67 h 82"/>
                <a:gd name="T50" fmla="*/ 3 w 65"/>
                <a:gd name="T51" fmla="*/ 60 h 82"/>
                <a:gd name="T52" fmla="*/ 0 w 65"/>
                <a:gd name="T53" fmla="*/ 52 h 82"/>
                <a:gd name="T54" fmla="*/ 0 w 65"/>
                <a:gd name="T55" fmla="*/ 41 h 82"/>
                <a:gd name="T56" fmla="*/ 0 w 65"/>
                <a:gd name="T57" fmla="*/ 41 h 82"/>
                <a:gd name="T58" fmla="*/ 0 w 65"/>
                <a:gd name="T59" fmla="*/ 30 h 82"/>
                <a:gd name="T60" fmla="*/ 3 w 65"/>
                <a:gd name="T61" fmla="*/ 22 h 82"/>
                <a:gd name="T62" fmla="*/ 5 w 65"/>
                <a:gd name="T63" fmla="*/ 15 h 82"/>
                <a:gd name="T64" fmla="*/ 9 w 65"/>
                <a:gd name="T65" fmla="*/ 10 h 82"/>
                <a:gd name="T66" fmla="*/ 15 w 65"/>
                <a:gd name="T67" fmla="*/ 6 h 82"/>
                <a:gd name="T68" fmla="*/ 20 w 65"/>
                <a:gd name="T69" fmla="*/ 3 h 82"/>
                <a:gd name="T70" fmla="*/ 25 w 65"/>
                <a:gd name="T71" fmla="*/ 0 h 82"/>
                <a:gd name="T72" fmla="*/ 32 w 65"/>
                <a:gd name="T7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2">
                  <a:moveTo>
                    <a:pt x="32" y="0"/>
                  </a:moveTo>
                  <a:lnTo>
                    <a:pt x="32" y="0"/>
                  </a:lnTo>
                  <a:lnTo>
                    <a:pt x="39" y="0"/>
                  </a:lnTo>
                  <a:lnTo>
                    <a:pt x="44" y="3"/>
                  </a:lnTo>
                  <a:lnTo>
                    <a:pt x="50" y="6"/>
                  </a:lnTo>
                  <a:lnTo>
                    <a:pt x="55" y="10"/>
                  </a:lnTo>
                  <a:lnTo>
                    <a:pt x="59" y="15"/>
                  </a:lnTo>
                  <a:lnTo>
                    <a:pt x="62" y="22"/>
                  </a:lnTo>
                  <a:lnTo>
                    <a:pt x="65" y="30"/>
                  </a:lnTo>
                  <a:lnTo>
                    <a:pt x="65" y="41"/>
                  </a:lnTo>
                  <a:lnTo>
                    <a:pt x="65" y="41"/>
                  </a:lnTo>
                  <a:lnTo>
                    <a:pt x="65" y="52"/>
                  </a:lnTo>
                  <a:lnTo>
                    <a:pt x="62" y="60"/>
                  </a:lnTo>
                  <a:lnTo>
                    <a:pt x="59" y="67"/>
                  </a:lnTo>
                  <a:lnTo>
                    <a:pt x="55" y="72"/>
                  </a:lnTo>
                  <a:lnTo>
                    <a:pt x="50" y="76"/>
                  </a:lnTo>
                  <a:lnTo>
                    <a:pt x="44" y="79"/>
                  </a:lnTo>
                  <a:lnTo>
                    <a:pt x="39" y="80"/>
                  </a:lnTo>
                  <a:lnTo>
                    <a:pt x="32" y="82"/>
                  </a:lnTo>
                  <a:lnTo>
                    <a:pt x="32" y="82"/>
                  </a:lnTo>
                  <a:lnTo>
                    <a:pt x="25" y="80"/>
                  </a:lnTo>
                  <a:lnTo>
                    <a:pt x="20" y="79"/>
                  </a:lnTo>
                  <a:lnTo>
                    <a:pt x="15" y="76"/>
                  </a:lnTo>
                  <a:lnTo>
                    <a:pt x="9" y="72"/>
                  </a:lnTo>
                  <a:lnTo>
                    <a:pt x="5" y="67"/>
                  </a:lnTo>
                  <a:lnTo>
                    <a:pt x="3" y="60"/>
                  </a:lnTo>
                  <a:lnTo>
                    <a:pt x="0" y="52"/>
                  </a:lnTo>
                  <a:lnTo>
                    <a:pt x="0" y="41"/>
                  </a:lnTo>
                  <a:lnTo>
                    <a:pt x="0" y="41"/>
                  </a:lnTo>
                  <a:lnTo>
                    <a:pt x="0" y="30"/>
                  </a:lnTo>
                  <a:lnTo>
                    <a:pt x="3" y="22"/>
                  </a:lnTo>
                  <a:lnTo>
                    <a:pt x="5" y="15"/>
                  </a:lnTo>
                  <a:lnTo>
                    <a:pt x="9" y="10"/>
                  </a:lnTo>
                  <a:lnTo>
                    <a:pt x="15" y="6"/>
                  </a:lnTo>
                  <a:lnTo>
                    <a:pt x="20" y="3"/>
                  </a:lnTo>
                  <a:lnTo>
                    <a:pt x="25"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1" name="Freeform 281">
              <a:extLst>
                <a:ext uri="{FF2B5EF4-FFF2-40B4-BE49-F238E27FC236}">
                  <a16:creationId xmlns:a16="http://schemas.microsoft.com/office/drawing/2014/main" id="{28785FCE-8A9A-4A1E-8A29-76F16D27B4B3}"/>
                </a:ext>
              </a:extLst>
            </p:cNvPr>
            <p:cNvSpPr>
              <a:spLocks/>
            </p:cNvSpPr>
            <p:nvPr/>
          </p:nvSpPr>
          <p:spPr bwMode="auto">
            <a:xfrm>
              <a:off x="9718675" y="4948238"/>
              <a:ext cx="206375" cy="85725"/>
            </a:xfrm>
            <a:custGeom>
              <a:avLst/>
              <a:gdLst>
                <a:gd name="T0" fmla="*/ 65 w 130"/>
                <a:gd name="T1" fmla="*/ 0 h 54"/>
                <a:gd name="T2" fmla="*/ 65 w 130"/>
                <a:gd name="T3" fmla="*/ 0 h 54"/>
                <a:gd name="T4" fmla="*/ 50 w 130"/>
                <a:gd name="T5" fmla="*/ 1 h 54"/>
                <a:gd name="T6" fmla="*/ 37 w 130"/>
                <a:gd name="T7" fmla="*/ 4 h 54"/>
                <a:gd name="T8" fmla="*/ 26 w 130"/>
                <a:gd name="T9" fmla="*/ 8 h 54"/>
                <a:gd name="T10" fmla="*/ 17 w 130"/>
                <a:gd name="T11" fmla="*/ 12 h 54"/>
                <a:gd name="T12" fmla="*/ 10 w 130"/>
                <a:gd name="T13" fmla="*/ 19 h 54"/>
                <a:gd name="T14" fmla="*/ 4 w 130"/>
                <a:gd name="T15" fmla="*/ 24 h 54"/>
                <a:gd name="T16" fmla="*/ 2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9 w 130"/>
                <a:gd name="T35" fmla="*/ 31 h 54"/>
                <a:gd name="T36" fmla="*/ 126 w 130"/>
                <a:gd name="T37" fmla="*/ 24 h 54"/>
                <a:gd name="T38" fmla="*/ 121 w 130"/>
                <a:gd name="T39" fmla="*/ 19 h 54"/>
                <a:gd name="T40" fmla="*/ 114 w 130"/>
                <a:gd name="T41" fmla="*/ 12 h 54"/>
                <a:gd name="T42" fmla="*/ 104 w 130"/>
                <a:gd name="T43" fmla="*/ 8 h 54"/>
                <a:gd name="T44" fmla="*/ 94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7" y="4"/>
                  </a:lnTo>
                  <a:lnTo>
                    <a:pt x="26" y="8"/>
                  </a:lnTo>
                  <a:lnTo>
                    <a:pt x="17" y="12"/>
                  </a:lnTo>
                  <a:lnTo>
                    <a:pt x="10" y="19"/>
                  </a:lnTo>
                  <a:lnTo>
                    <a:pt x="4" y="24"/>
                  </a:lnTo>
                  <a:lnTo>
                    <a:pt x="2" y="31"/>
                  </a:lnTo>
                  <a:lnTo>
                    <a:pt x="0" y="38"/>
                  </a:lnTo>
                  <a:lnTo>
                    <a:pt x="0" y="38"/>
                  </a:lnTo>
                  <a:lnTo>
                    <a:pt x="0" y="54"/>
                  </a:lnTo>
                  <a:lnTo>
                    <a:pt x="65" y="54"/>
                  </a:lnTo>
                  <a:lnTo>
                    <a:pt x="130" y="54"/>
                  </a:lnTo>
                  <a:lnTo>
                    <a:pt x="130" y="54"/>
                  </a:lnTo>
                  <a:lnTo>
                    <a:pt x="130" y="38"/>
                  </a:lnTo>
                  <a:lnTo>
                    <a:pt x="130" y="38"/>
                  </a:lnTo>
                  <a:lnTo>
                    <a:pt x="129" y="31"/>
                  </a:lnTo>
                  <a:lnTo>
                    <a:pt x="126" y="24"/>
                  </a:lnTo>
                  <a:lnTo>
                    <a:pt x="121" y="19"/>
                  </a:lnTo>
                  <a:lnTo>
                    <a:pt x="114" y="12"/>
                  </a:lnTo>
                  <a:lnTo>
                    <a:pt x="104" y="8"/>
                  </a:lnTo>
                  <a:lnTo>
                    <a:pt x="94"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2" name="Freeform 282">
              <a:extLst>
                <a:ext uri="{FF2B5EF4-FFF2-40B4-BE49-F238E27FC236}">
                  <a16:creationId xmlns:a16="http://schemas.microsoft.com/office/drawing/2014/main" id="{3684694F-2060-43CE-9F7A-0D750544A052}"/>
                </a:ext>
              </a:extLst>
            </p:cNvPr>
            <p:cNvSpPr>
              <a:spLocks/>
            </p:cNvSpPr>
            <p:nvPr/>
          </p:nvSpPr>
          <p:spPr bwMode="auto">
            <a:xfrm>
              <a:off x="9907588" y="4716463"/>
              <a:ext cx="146050" cy="93663"/>
            </a:xfrm>
            <a:custGeom>
              <a:avLst/>
              <a:gdLst>
                <a:gd name="T0" fmla="*/ 92 w 92"/>
                <a:gd name="T1" fmla="*/ 0 h 59"/>
                <a:gd name="T2" fmla="*/ 49 w 92"/>
                <a:gd name="T3" fmla="*/ 43 h 59"/>
                <a:gd name="T4" fmla="*/ 33 w 92"/>
                <a:gd name="T5" fmla="*/ 27 h 59"/>
                <a:gd name="T6" fmla="*/ 0 w 92"/>
                <a:gd name="T7" fmla="*/ 59 h 59"/>
              </a:gdLst>
              <a:ahLst/>
              <a:cxnLst>
                <a:cxn ang="0">
                  <a:pos x="T0" y="T1"/>
                </a:cxn>
                <a:cxn ang="0">
                  <a:pos x="T2" y="T3"/>
                </a:cxn>
                <a:cxn ang="0">
                  <a:pos x="T4" y="T5"/>
                </a:cxn>
                <a:cxn ang="0">
                  <a:pos x="T6" y="T7"/>
                </a:cxn>
              </a:cxnLst>
              <a:rect l="0" t="0" r="r" b="b"/>
              <a:pathLst>
                <a:path w="92" h="59">
                  <a:moveTo>
                    <a:pt x="92" y="0"/>
                  </a:moveTo>
                  <a:lnTo>
                    <a:pt x="49" y="43"/>
                  </a:lnTo>
                  <a:lnTo>
                    <a:pt x="33" y="27"/>
                  </a:lnTo>
                  <a:lnTo>
                    <a:pt x="0" y="59"/>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3" name="Freeform 283">
              <a:extLst>
                <a:ext uri="{FF2B5EF4-FFF2-40B4-BE49-F238E27FC236}">
                  <a16:creationId xmlns:a16="http://schemas.microsoft.com/office/drawing/2014/main" id="{583F829F-8A2A-429B-9E56-028EBC5F370B}"/>
                </a:ext>
              </a:extLst>
            </p:cNvPr>
            <p:cNvSpPr>
              <a:spLocks/>
            </p:cNvSpPr>
            <p:nvPr/>
          </p:nvSpPr>
          <p:spPr bwMode="auto">
            <a:xfrm>
              <a:off x="10002838" y="4716463"/>
              <a:ext cx="50800" cy="50800"/>
            </a:xfrm>
            <a:custGeom>
              <a:avLst/>
              <a:gdLst>
                <a:gd name="T0" fmla="*/ 32 w 32"/>
                <a:gd name="T1" fmla="*/ 32 h 32"/>
                <a:gd name="T2" fmla="*/ 32 w 32"/>
                <a:gd name="T3" fmla="*/ 0 h 32"/>
                <a:gd name="T4" fmla="*/ 0 w 32"/>
                <a:gd name="T5" fmla="*/ 0 h 32"/>
              </a:gdLst>
              <a:ahLst/>
              <a:cxnLst>
                <a:cxn ang="0">
                  <a:pos x="T0" y="T1"/>
                </a:cxn>
                <a:cxn ang="0">
                  <a:pos x="T2" y="T3"/>
                </a:cxn>
                <a:cxn ang="0">
                  <a:pos x="T4" y="T5"/>
                </a:cxn>
              </a:cxnLst>
              <a:rect l="0" t="0" r="r" b="b"/>
              <a:pathLst>
                <a:path w="32" h="32">
                  <a:moveTo>
                    <a:pt x="32" y="32"/>
                  </a:moveTo>
                  <a:lnTo>
                    <a:pt x="32" y="0"/>
                  </a:lnTo>
                  <a:lnTo>
                    <a:pt x="0"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24" name="Agrupar 23">
            <a:extLst>
              <a:ext uri="{FF2B5EF4-FFF2-40B4-BE49-F238E27FC236}">
                <a16:creationId xmlns:a16="http://schemas.microsoft.com/office/drawing/2014/main" id="{0948121D-7CC1-464A-8629-CB4D279C6FF2}"/>
              </a:ext>
            </a:extLst>
          </p:cNvPr>
          <p:cNvGrpSpPr/>
          <p:nvPr/>
        </p:nvGrpSpPr>
        <p:grpSpPr>
          <a:xfrm>
            <a:off x="6759974" y="3050649"/>
            <a:ext cx="542467" cy="559528"/>
            <a:chOff x="9753600" y="3282951"/>
            <a:chExt cx="334963" cy="377825"/>
          </a:xfrm>
        </p:grpSpPr>
        <p:sp>
          <p:nvSpPr>
            <p:cNvPr id="25" name="Freeform 186">
              <a:extLst>
                <a:ext uri="{FF2B5EF4-FFF2-40B4-BE49-F238E27FC236}">
                  <a16:creationId xmlns:a16="http://schemas.microsoft.com/office/drawing/2014/main" id="{8FA4B3C1-00E1-4097-A372-76DAC4F05AD4}"/>
                </a:ext>
              </a:extLst>
            </p:cNvPr>
            <p:cNvSpPr>
              <a:spLocks/>
            </p:cNvSpPr>
            <p:nvPr/>
          </p:nvSpPr>
          <p:spPr bwMode="auto">
            <a:xfrm>
              <a:off x="10028238" y="3317876"/>
              <a:ext cx="60325" cy="282575"/>
            </a:xfrm>
            <a:custGeom>
              <a:avLst/>
              <a:gdLst>
                <a:gd name="T0" fmla="*/ 0 w 38"/>
                <a:gd name="T1" fmla="*/ 0 h 178"/>
                <a:gd name="T2" fmla="*/ 38 w 38"/>
                <a:gd name="T3" fmla="*/ 0 h 178"/>
                <a:gd name="T4" fmla="*/ 38 w 38"/>
                <a:gd name="T5" fmla="*/ 178 h 178"/>
                <a:gd name="T6" fmla="*/ 16 w 38"/>
                <a:gd name="T7" fmla="*/ 178 h 178"/>
              </a:gdLst>
              <a:ahLst/>
              <a:cxnLst>
                <a:cxn ang="0">
                  <a:pos x="T0" y="T1"/>
                </a:cxn>
                <a:cxn ang="0">
                  <a:pos x="T2" y="T3"/>
                </a:cxn>
                <a:cxn ang="0">
                  <a:pos x="T4" y="T5"/>
                </a:cxn>
                <a:cxn ang="0">
                  <a:pos x="T6" y="T7"/>
                </a:cxn>
              </a:cxnLst>
              <a:rect l="0" t="0" r="r" b="b"/>
              <a:pathLst>
                <a:path w="38" h="178">
                  <a:moveTo>
                    <a:pt x="0" y="0"/>
                  </a:moveTo>
                  <a:lnTo>
                    <a:pt x="38" y="0"/>
                  </a:lnTo>
                  <a:lnTo>
                    <a:pt x="38" y="178"/>
                  </a:lnTo>
                  <a:lnTo>
                    <a:pt x="16" y="17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6" name="Freeform 187">
              <a:extLst>
                <a:ext uri="{FF2B5EF4-FFF2-40B4-BE49-F238E27FC236}">
                  <a16:creationId xmlns:a16="http://schemas.microsoft.com/office/drawing/2014/main" id="{29157CFD-EFFD-47E1-ADE3-FCA74F1CE831}"/>
                </a:ext>
              </a:extLst>
            </p:cNvPr>
            <p:cNvSpPr>
              <a:spLocks/>
            </p:cNvSpPr>
            <p:nvPr/>
          </p:nvSpPr>
          <p:spPr bwMode="auto">
            <a:xfrm>
              <a:off x="9753600" y="3282951"/>
              <a:ext cx="282575" cy="377825"/>
            </a:xfrm>
            <a:custGeom>
              <a:avLst/>
              <a:gdLst>
                <a:gd name="T0" fmla="*/ 178 w 178"/>
                <a:gd name="T1" fmla="*/ 146 h 238"/>
                <a:gd name="T2" fmla="*/ 162 w 178"/>
                <a:gd name="T3" fmla="*/ 135 h 238"/>
                <a:gd name="T4" fmla="*/ 162 w 178"/>
                <a:gd name="T5" fmla="*/ 0 h 238"/>
                <a:gd name="T6" fmla="*/ 0 w 178"/>
                <a:gd name="T7" fmla="*/ 33 h 238"/>
                <a:gd name="T8" fmla="*/ 0 w 178"/>
                <a:gd name="T9" fmla="*/ 195 h 238"/>
                <a:gd name="T10" fmla="*/ 178 w 178"/>
                <a:gd name="T11" fmla="*/ 238 h 238"/>
                <a:gd name="T12" fmla="*/ 178 w 178"/>
                <a:gd name="T13" fmla="*/ 146 h 238"/>
              </a:gdLst>
              <a:ahLst/>
              <a:cxnLst>
                <a:cxn ang="0">
                  <a:pos x="T0" y="T1"/>
                </a:cxn>
                <a:cxn ang="0">
                  <a:pos x="T2" y="T3"/>
                </a:cxn>
                <a:cxn ang="0">
                  <a:pos x="T4" y="T5"/>
                </a:cxn>
                <a:cxn ang="0">
                  <a:pos x="T6" y="T7"/>
                </a:cxn>
                <a:cxn ang="0">
                  <a:pos x="T8" y="T9"/>
                </a:cxn>
                <a:cxn ang="0">
                  <a:pos x="T10" y="T11"/>
                </a:cxn>
                <a:cxn ang="0">
                  <a:pos x="T12" y="T13"/>
                </a:cxn>
              </a:cxnLst>
              <a:rect l="0" t="0" r="r" b="b"/>
              <a:pathLst>
                <a:path w="178" h="238">
                  <a:moveTo>
                    <a:pt x="178" y="146"/>
                  </a:moveTo>
                  <a:lnTo>
                    <a:pt x="162" y="135"/>
                  </a:lnTo>
                  <a:lnTo>
                    <a:pt x="162" y="0"/>
                  </a:lnTo>
                  <a:lnTo>
                    <a:pt x="0" y="33"/>
                  </a:lnTo>
                  <a:lnTo>
                    <a:pt x="0" y="195"/>
                  </a:lnTo>
                  <a:lnTo>
                    <a:pt x="178" y="238"/>
                  </a:lnTo>
                  <a:lnTo>
                    <a:pt x="178" y="146"/>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7" name="Freeform 188">
              <a:extLst>
                <a:ext uri="{FF2B5EF4-FFF2-40B4-BE49-F238E27FC236}">
                  <a16:creationId xmlns:a16="http://schemas.microsoft.com/office/drawing/2014/main" id="{46C8228D-ED09-41BE-A370-CB25CB69F6BD}"/>
                </a:ext>
              </a:extLst>
            </p:cNvPr>
            <p:cNvSpPr>
              <a:spLocks/>
            </p:cNvSpPr>
            <p:nvPr/>
          </p:nvSpPr>
          <p:spPr bwMode="auto">
            <a:xfrm>
              <a:off x="9796463" y="3378201"/>
              <a:ext cx="171450" cy="171450"/>
            </a:xfrm>
            <a:custGeom>
              <a:avLst/>
              <a:gdLst>
                <a:gd name="T0" fmla="*/ 108 w 108"/>
                <a:gd name="T1" fmla="*/ 54 h 108"/>
                <a:gd name="T2" fmla="*/ 108 w 108"/>
                <a:gd name="T3" fmla="*/ 54 h 108"/>
                <a:gd name="T4" fmla="*/ 107 w 108"/>
                <a:gd name="T5" fmla="*/ 65 h 108"/>
                <a:gd name="T6" fmla="*/ 104 w 108"/>
                <a:gd name="T7" fmla="*/ 75 h 108"/>
                <a:gd name="T8" fmla="*/ 99 w 108"/>
                <a:gd name="T9" fmla="*/ 83 h 108"/>
                <a:gd name="T10" fmla="*/ 92 w 108"/>
                <a:gd name="T11" fmla="*/ 92 h 108"/>
                <a:gd name="T12" fmla="*/ 84 w 108"/>
                <a:gd name="T13" fmla="*/ 98 h 108"/>
                <a:gd name="T14" fmla="*/ 76 w 108"/>
                <a:gd name="T15" fmla="*/ 104 h 108"/>
                <a:gd name="T16" fmla="*/ 65 w 108"/>
                <a:gd name="T17" fmla="*/ 106 h 108"/>
                <a:gd name="T18" fmla="*/ 54 w 108"/>
                <a:gd name="T19" fmla="*/ 108 h 108"/>
                <a:gd name="T20" fmla="*/ 54 w 108"/>
                <a:gd name="T21" fmla="*/ 108 h 108"/>
                <a:gd name="T22" fmla="*/ 43 w 108"/>
                <a:gd name="T23" fmla="*/ 106 h 108"/>
                <a:gd name="T24" fmla="*/ 32 w 108"/>
                <a:gd name="T25" fmla="*/ 104 h 108"/>
                <a:gd name="T26" fmla="*/ 24 w 108"/>
                <a:gd name="T27" fmla="*/ 98 h 108"/>
                <a:gd name="T28" fmla="*/ 16 w 108"/>
                <a:gd name="T29" fmla="*/ 92 h 108"/>
                <a:gd name="T30" fmla="*/ 9 w 108"/>
                <a:gd name="T31" fmla="*/ 83 h 108"/>
                <a:gd name="T32" fmla="*/ 4 w 108"/>
                <a:gd name="T33" fmla="*/ 75 h 108"/>
                <a:gd name="T34" fmla="*/ 1 w 108"/>
                <a:gd name="T35" fmla="*/ 65 h 108"/>
                <a:gd name="T36" fmla="*/ 0 w 108"/>
                <a:gd name="T37" fmla="*/ 54 h 108"/>
                <a:gd name="T38" fmla="*/ 0 w 108"/>
                <a:gd name="T39" fmla="*/ 54 h 108"/>
                <a:gd name="T40" fmla="*/ 1 w 108"/>
                <a:gd name="T41" fmla="*/ 43 h 108"/>
                <a:gd name="T42" fmla="*/ 4 w 108"/>
                <a:gd name="T43" fmla="*/ 32 h 108"/>
                <a:gd name="T44" fmla="*/ 9 w 108"/>
                <a:gd name="T45" fmla="*/ 24 h 108"/>
                <a:gd name="T46" fmla="*/ 16 w 108"/>
                <a:gd name="T47" fmla="*/ 16 h 108"/>
                <a:gd name="T48" fmla="*/ 24 w 108"/>
                <a:gd name="T49" fmla="*/ 9 h 108"/>
                <a:gd name="T50" fmla="*/ 32 w 108"/>
                <a:gd name="T51" fmla="*/ 4 h 108"/>
                <a:gd name="T52" fmla="*/ 43 w 108"/>
                <a:gd name="T53" fmla="*/ 1 h 108"/>
                <a:gd name="T54" fmla="*/ 54 w 108"/>
                <a:gd name="T55" fmla="*/ 0 h 108"/>
                <a:gd name="T56" fmla="*/ 54 w 108"/>
                <a:gd name="T57" fmla="*/ 0 h 108"/>
                <a:gd name="T58" fmla="*/ 65 w 108"/>
                <a:gd name="T59" fmla="*/ 1 h 108"/>
                <a:gd name="T60" fmla="*/ 76 w 108"/>
                <a:gd name="T61" fmla="*/ 4 h 108"/>
                <a:gd name="T62" fmla="*/ 84 w 108"/>
                <a:gd name="T63" fmla="*/ 9 h 108"/>
                <a:gd name="T64" fmla="*/ 92 w 108"/>
                <a:gd name="T65" fmla="*/ 16 h 108"/>
                <a:gd name="T66" fmla="*/ 99 w 108"/>
                <a:gd name="T67" fmla="*/ 24 h 108"/>
                <a:gd name="T68" fmla="*/ 104 w 108"/>
                <a:gd name="T69" fmla="*/ 32 h 108"/>
                <a:gd name="T70" fmla="*/ 107 w 108"/>
                <a:gd name="T71" fmla="*/ 43 h 108"/>
                <a:gd name="T72" fmla="*/ 108 w 108"/>
                <a:gd name="T73" fmla="*/ 54 h 108"/>
                <a:gd name="T74" fmla="*/ 10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54"/>
                  </a:moveTo>
                  <a:lnTo>
                    <a:pt x="108" y="54"/>
                  </a:lnTo>
                  <a:lnTo>
                    <a:pt x="107" y="65"/>
                  </a:lnTo>
                  <a:lnTo>
                    <a:pt x="104" y="75"/>
                  </a:lnTo>
                  <a:lnTo>
                    <a:pt x="99" y="83"/>
                  </a:lnTo>
                  <a:lnTo>
                    <a:pt x="92" y="92"/>
                  </a:lnTo>
                  <a:lnTo>
                    <a:pt x="84" y="98"/>
                  </a:lnTo>
                  <a:lnTo>
                    <a:pt x="76" y="104"/>
                  </a:lnTo>
                  <a:lnTo>
                    <a:pt x="65" y="106"/>
                  </a:lnTo>
                  <a:lnTo>
                    <a:pt x="54" y="108"/>
                  </a:lnTo>
                  <a:lnTo>
                    <a:pt x="54" y="108"/>
                  </a:lnTo>
                  <a:lnTo>
                    <a:pt x="43" y="106"/>
                  </a:lnTo>
                  <a:lnTo>
                    <a:pt x="32" y="104"/>
                  </a:lnTo>
                  <a:lnTo>
                    <a:pt x="24" y="98"/>
                  </a:lnTo>
                  <a:lnTo>
                    <a:pt x="16" y="92"/>
                  </a:lnTo>
                  <a:lnTo>
                    <a:pt x="9" y="83"/>
                  </a:lnTo>
                  <a:lnTo>
                    <a:pt x="4" y="75"/>
                  </a:lnTo>
                  <a:lnTo>
                    <a:pt x="1" y="65"/>
                  </a:lnTo>
                  <a:lnTo>
                    <a:pt x="0" y="54"/>
                  </a:lnTo>
                  <a:lnTo>
                    <a:pt x="0" y="54"/>
                  </a:lnTo>
                  <a:lnTo>
                    <a:pt x="1" y="43"/>
                  </a:lnTo>
                  <a:lnTo>
                    <a:pt x="4" y="32"/>
                  </a:lnTo>
                  <a:lnTo>
                    <a:pt x="9" y="24"/>
                  </a:lnTo>
                  <a:lnTo>
                    <a:pt x="16" y="16"/>
                  </a:lnTo>
                  <a:lnTo>
                    <a:pt x="24" y="9"/>
                  </a:lnTo>
                  <a:lnTo>
                    <a:pt x="32" y="4"/>
                  </a:lnTo>
                  <a:lnTo>
                    <a:pt x="43" y="1"/>
                  </a:lnTo>
                  <a:lnTo>
                    <a:pt x="54" y="0"/>
                  </a:lnTo>
                  <a:lnTo>
                    <a:pt x="54" y="0"/>
                  </a:lnTo>
                  <a:lnTo>
                    <a:pt x="65" y="1"/>
                  </a:lnTo>
                  <a:lnTo>
                    <a:pt x="76" y="4"/>
                  </a:lnTo>
                  <a:lnTo>
                    <a:pt x="84" y="9"/>
                  </a:lnTo>
                  <a:lnTo>
                    <a:pt x="92" y="16"/>
                  </a:lnTo>
                  <a:lnTo>
                    <a:pt x="99" y="24"/>
                  </a:lnTo>
                  <a:lnTo>
                    <a:pt x="104" y="32"/>
                  </a:lnTo>
                  <a:lnTo>
                    <a:pt x="107" y="43"/>
                  </a:lnTo>
                  <a:lnTo>
                    <a:pt x="108" y="54"/>
                  </a:lnTo>
                  <a:lnTo>
                    <a:pt x="108"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8" name="Freeform 189">
              <a:extLst>
                <a:ext uri="{FF2B5EF4-FFF2-40B4-BE49-F238E27FC236}">
                  <a16:creationId xmlns:a16="http://schemas.microsoft.com/office/drawing/2014/main" id="{EEE71E44-5A7A-419F-BAB3-6463C88DC992}"/>
                </a:ext>
              </a:extLst>
            </p:cNvPr>
            <p:cNvSpPr>
              <a:spLocks/>
            </p:cNvSpPr>
            <p:nvPr/>
          </p:nvSpPr>
          <p:spPr bwMode="auto">
            <a:xfrm>
              <a:off x="9856788" y="3422651"/>
              <a:ext cx="68263" cy="84138"/>
            </a:xfrm>
            <a:custGeom>
              <a:avLst/>
              <a:gdLst>
                <a:gd name="T0" fmla="*/ 0 w 43"/>
                <a:gd name="T1" fmla="*/ 0 h 53"/>
                <a:gd name="T2" fmla="*/ 43 w 43"/>
                <a:gd name="T3" fmla="*/ 26 h 53"/>
                <a:gd name="T4" fmla="*/ 0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lnTo>
                    <a:pt x="43" y="26"/>
                  </a:lnTo>
                  <a:lnTo>
                    <a:pt x="0" y="53"/>
                  </a:lnTo>
                  <a:lnTo>
                    <a:pt x="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29" name="Agrupar 28">
            <a:extLst>
              <a:ext uri="{FF2B5EF4-FFF2-40B4-BE49-F238E27FC236}">
                <a16:creationId xmlns:a16="http://schemas.microsoft.com/office/drawing/2014/main" id="{5B08AAEC-3189-46BB-A6DC-CF164A3E50E4}"/>
              </a:ext>
            </a:extLst>
          </p:cNvPr>
          <p:cNvGrpSpPr/>
          <p:nvPr/>
        </p:nvGrpSpPr>
        <p:grpSpPr>
          <a:xfrm>
            <a:off x="7587878" y="5327703"/>
            <a:ext cx="555847" cy="524422"/>
            <a:chOff x="7659688" y="3282951"/>
            <a:chExt cx="395288" cy="377825"/>
          </a:xfrm>
        </p:grpSpPr>
        <p:sp>
          <p:nvSpPr>
            <p:cNvPr id="30" name="Freeform 210">
              <a:extLst>
                <a:ext uri="{FF2B5EF4-FFF2-40B4-BE49-F238E27FC236}">
                  <a16:creationId xmlns:a16="http://schemas.microsoft.com/office/drawing/2014/main" id="{6603CC03-EA4F-48C7-BFD7-5E8A59C539A4}"/>
                </a:ext>
              </a:extLst>
            </p:cNvPr>
            <p:cNvSpPr>
              <a:spLocks/>
            </p:cNvSpPr>
            <p:nvPr/>
          </p:nvSpPr>
          <p:spPr bwMode="auto">
            <a:xfrm>
              <a:off x="7735888" y="3282951"/>
              <a:ext cx="319088" cy="269875"/>
            </a:xfrm>
            <a:custGeom>
              <a:avLst/>
              <a:gdLst>
                <a:gd name="T0" fmla="*/ 60 w 201"/>
                <a:gd name="T1" fmla="*/ 126 h 170"/>
                <a:gd name="T2" fmla="*/ 60 w 201"/>
                <a:gd name="T3" fmla="*/ 126 h 170"/>
                <a:gd name="T4" fmla="*/ 76 w 201"/>
                <a:gd name="T5" fmla="*/ 130 h 170"/>
                <a:gd name="T6" fmla="*/ 76 w 201"/>
                <a:gd name="T7" fmla="*/ 165 h 170"/>
                <a:gd name="T8" fmla="*/ 76 w 201"/>
                <a:gd name="T9" fmla="*/ 165 h 170"/>
                <a:gd name="T10" fmla="*/ 78 w 201"/>
                <a:gd name="T11" fmla="*/ 169 h 170"/>
                <a:gd name="T12" fmla="*/ 79 w 201"/>
                <a:gd name="T13" fmla="*/ 170 h 170"/>
                <a:gd name="T14" fmla="*/ 83 w 201"/>
                <a:gd name="T15" fmla="*/ 170 h 170"/>
                <a:gd name="T16" fmla="*/ 86 w 201"/>
                <a:gd name="T17" fmla="*/ 169 h 170"/>
                <a:gd name="T18" fmla="*/ 125 w 201"/>
                <a:gd name="T19" fmla="*/ 130 h 170"/>
                <a:gd name="T20" fmla="*/ 125 w 201"/>
                <a:gd name="T21" fmla="*/ 130 h 170"/>
                <a:gd name="T22" fmla="*/ 141 w 201"/>
                <a:gd name="T23" fmla="*/ 126 h 170"/>
                <a:gd name="T24" fmla="*/ 156 w 201"/>
                <a:gd name="T25" fmla="*/ 122 h 170"/>
                <a:gd name="T26" fmla="*/ 168 w 201"/>
                <a:gd name="T27" fmla="*/ 115 h 170"/>
                <a:gd name="T28" fmla="*/ 179 w 201"/>
                <a:gd name="T29" fmla="*/ 108 h 170"/>
                <a:gd name="T30" fmla="*/ 188 w 201"/>
                <a:gd name="T31" fmla="*/ 99 h 170"/>
                <a:gd name="T32" fmla="*/ 195 w 201"/>
                <a:gd name="T33" fmla="*/ 89 h 170"/>
                <a:gd name="T34" fmla="*/ 199 w 201"/>
                <a:gd name="T35" fmla="*/ 77 h 170"/>
                <a:gd name="T36" fmla="*/ 201 w 201"/>
                <a:gd name="T37" fmla="*/ 65 h 170"/>
                <a:gd name="T38" fmla="*/ 201 w 201"/>
                <a:gd name="T39" fmla="*/ 65 h 170"/>
                <a:gd name="T40" fmla="*/ 201 w 201"/>
                <a:gd name="T41" fmla="*/ 57 h 170"/>
                <a:gd name="T42" fmla="*/ 199 w 201"/>
                <a:gd name="T43" fmla="*/ 50 h 170"/>
                <a:gd name="T44" fmla="*/ 196 w 201"/>
                <a:gd name="T45" fmla="*/ 43 h 170"/>
                <a:gd name="T46" fmla="*/ 194 w 201"/>
                <a:gd name="T47" fmla="*/ 38 h 170"/>
                <a:gd name="T48" fmla="*/ 190 w 201"/>
                <a:gd name="T49" fmla="*/ 31 h 170"/>
                <a:gd name="T50" fmla="*/ 184 w 201"/>
                <a:gd name="T51" fmla="*/ 26 h 170"/>
                <a:gd name="T52" fmla="*/ 173 w 201"/>
                <a:gd name="T53" fmla="*/ 18 h 170"/>
                <a:gd name="T54" fmla="*/ 159 w 201"/>
                <a:gd name="T55" fmla="*/ 10 h 170"/>
                <a:gd name="T56" fmla="*/ 142 w 201"/>
                <a:gd name="T57" fmla="*/ 4 h 170"/>
                <a:gd name="T58" fmla="*/ 123 w 201"/>
                <a:gd name="T59" fmla="*/ 2 h 170"/>
                <a:gd name="T60" fmla="*/ 103 w 201"/>
                <a:gd name="T61" fmla="*/ 0 h 170"/>
                <a:gd name="T62" fmla="*/ 103 w 201"/>
                <a:gd name="T63" fmla="*/ 0 h 170"/>
                <a:gd name="T64" fmla="*/ 83 w 201"/>
                <a:gd name="T65" fmla="*/ 2 h 170"/>
                <a:gd name="T66" fmla="*/ 63 w 201"/>
                <a:gd name="T67" fmla="*/ 4 h 170"/>
                <a:gd name="T68" fmla="*/ 46 w 201"/>
                <a:gd name="T69" fmla="*/ 10 h 170"/>
                <a:gd name="T70" fmla="*/ 30 w 201"/>
                <a:gd name="T71" fmla="*/ 18 h 170"/>
                <a:gd name="T72" fmla="*/ 23 w 201"/>
                <a:gd name="T73" fmla="*/ 22 h 170"/>
                <a:gd name="T74" fmla="*/ 18 w 201"/>
                <a:gd name="T75" fmla="*/ 26 h 170"/>
                <a:gd name="T76" fmla="*/ 13 w 201"/>
                <a:gd name="T77" fmla="*/ 31 h 170"/>
                <a:gd name="T78" fmla="*/ 9 w 201"/>
                <a:gd name="T79" fmla="*/ 38 h 170"/>
                <a:gd name="T80" fmla="*/ 5 w 201"/>
                <a:gd name="T81" fmla="*/ 43 h 170"/>
                <a:gd name="T82" fmla="*/ 3 w 201"/>
                <a:gd name="T83" fmla="*/ 50 h 170"/>
                <a:gd name="T84" fmla="*/ 0 w 201"/>
                <a:gd name="T85" fmla="*/ 57 h 170"/>
                <a:gd name="T86" fmla="*/ 0 w 201"/>
                <a:gd name="T87" fmla="*/ 65 h 170"/>
                <a:gd name="T88" fmla="*/ 0 w 201"/>
                <a:gd name="T89" fmla="*/ 65 h 170"/>
                <a:gd name="T90" fmla="*/ 2 w 201"/>
                <a:gd name="T91" fmla="*/ 7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70">
                  <a:moveTo>
                    <a:pt x="60" y="126"/>
                  </a:moveTo>
                  <a:lnTo>
                    <a:pt x="60" y="126"/>
                  </a:lnTo>
                  <a:lnTo>
                    <a:pt x="76" y="130"/>
                  </a:lnTo>
                  <a:lnTo>
                    <a:pt x="76" y="165"/>
                  </a:lnTo>
                  <a:lnTo>
                    <a:pt x="76" y="165"/>
                  </a:lnTo>
                  <a:lnTo>
                    <a:pt x="78" y="169"/>
                  </a:lnTo>
                  <a:lnTo>
                    <a:pt x="79" y="170"/>
                  </a:lnTo>
                  <a:lnTo>
                    <a:pt x="83" y="170"/>
                  </a:lnTo>
                  <a:lnTo>
                    <a:pt x="86" y="169"/>
                  </a:lnTo>
                  <a:lnTo>
                    <a:pt x="125" y="130"/>
                  </a:lnTo>
                  <a:lnTo>
                    <a:pt x="125" y="130"/>
                  </a:lnTo>
                  <a:lnTo>
                    <a:pt x="141" y="126"/>
                  </a:lnTo>
                  <a:lnTo>
                    <a:pt x="156" y="122"/>
                  </a:lnTo>
                  <a:lnTo>
                    <a:pt x="168" y="115"/>
                  </a:lnTo>
                  <a:lnTo>
                    <a:pt x="179" y="108"/>
                  </a:lnTo>
                  <a:lnTo>
                    <a:pt x="188" y="99"/>
                  </a:lnTo>
                  <a:lnTo>
                    <a:pt x="195" y="89"/>
                  </a:lnTo>
                  <a:lnTo>
                    <a:pt x="199" y="77"/>
                  </a:lnTo>
                  <a:lnTo>
                    <a:pt x="201" y="65"/>
                  </a:lnTo>
                  <a:lnTo>
                    <a:pt x="201" y="65"/>
                  </a:lnTo>
                  <a:lnTo>
                    <a:pt x="201" y="57"/>
                  </a:lnTo>
                  <a:lnTo>
                    <a:pt x="199" y="50"/>
                  </a:lnTo>
                  <a:lnTo>
                    <a:pt x="196" y="43"/>
                  </a:lnTo>
                  <a:lnTo>
                    <a:pt x="194" y="38"/>
                  </a:lnTo>
                  <a:lnTo>
                    <a:pt x="190" y="31"/>
                  </a:lnTo>
                  <a:lnTo>
                    <a:pt x="184" y="26"/>
                  </a:lnTo>
                  <a:lnTo>
                    <a:pt x="173" y="18"/>
                  </a:lnTo>
                  <a:lnTo>
                    <a:pt x="159" y="10"/>
                  </a:lnTo>
                  <a:lnTo>
                    <a:pt x="142" y="4"/>
                  </a:lnTo>
                  <a:lnTo>
                    <a:pt x="123" y="2"/>
                  </a:lnTo>
                  <a:lnTo>
                    <a:pt x="103" y="0"/>
                  </a:lnTo>
                  <a:lnTo>
                    <a:pt x="103" y="0"/>
                  </a:lnTo>
                  <a:lnTo>
                    <a:pt x="83" y="2"/>
                  </a:lnTo>
                  <a:lnTo>
                    <a:pt x="63" y="4"/>
                  </a:lnTo>
                  <a:lnTo>
                    <a:pt x="46" y="10"/>
                  </a:lnTo>
                  <a:lnTo>
                    <a:pt x="30" y="18"/>
                  </a:lnTo>
                  <a:lnTo>
                    <a:pt x="23" y="22"/>
                  </a:lnTo>
                  <a:lnTo>
                    <a:pt x="18" y="26"/>
                  </a:lnTo>
                  <a:lnTo>
                    <a:pt x="13" y="31"/>
                  </a:lnTo>
                  <a:lnTo>
                    <a:pt x="9" y="38"/>
                  </a:lnTo>
                  <a:lnTo>
                    <a:pt x="5" y="43"/>
                  </a:lnTo>
                  <a:lnTo>
                    <a:pt x="3" y="50"/>
                  </a:lnTo>
                  <a:lnTo>
                    <a:pt x="0" y="57"/>
                  </a:lnTo>
                  <a:lnTo>
                    <a:pt x="0" y="65"/>
                  </a:lnTo>
                  <a:lnTo>
                    <a:pt x="0" y="65"/>
                  </a:lnTo>
                  <a:lnTo>
                    <a:pt x="2" y="7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1" name="Freeform 211">
              <a:extLst>
                <a:ext uri="{FF2B5EF4-FFF2-40B4-BE49-F238E27FC236}">
                  <a16:creationId xmlns:a16="http://schemas.microsoft.com/office/drawing/2014/main" id="{21207628-6236-4519-BD1D-9A194243023C}"/>
                </a:ext>
              </a:extLst>
            </p:cNvPr>
            <p:cNvSpPr>
              <a:spLocks/>
            </p:cNvSpPr>
            <p:nvPr/>
          </p:nvSpPr>
          <p:spPr bwMode="auto">
            <a:xfrm>
              <a:off x="7710488" y="3421063"/>
              <a:ext cx="103188" cy="128588"/>
            </a:xfrm>
            <a:custGeom>
              <a:avLst/>
              <a:gdLst>
                <a:gd name="T0" fmla="*/ 33 w 65"/>
                <a:gd name="T1" fmla="*/ 0 h 81"/>
                <a:gd name="T2" fmla="*/ 33 w 65"/>
                <a:gd name="T3" fmla="*/ 0 h 81"/>
                <a:gd name="T4" fmla="*/ 39 w 65"/>
                <a:gd name="T5" fmla="*/ 0 h 81"/>
                <a:gd name="T6" fmla="*/ 45 w 65"/>
                <a:gd name="T7" fmla="*/ 2 h 81"/>
                <a:gd name="T8" fmla="*/ 50 w 65"/>
                <a:gd name="T9" fmla="*/ 5 h 81"/>
                <a:gd name="T10" fmla="*/ 56 w 65"/>
                <a:gd name="T11" fmla="*/ 9 h 81"/>
                <a:gd name="T12" fmla="*/ 60 w 65"/>
                <a:gd name="T13" fmla="*/ 15 h 81"/>
                <a:gd name="T14" fmla="*/ 62 w 65"/>
                <a:gd name="T15" fmla="*/ 21 h 81"/>
                <a:gd name="T16" fmla="*/ 65 w 65"/>
                <a:gd name="T17" fmla="*/ 29 h 81"/>
                <a:gd name="T18" fmla="*/ 65 w 65"/>
                <a:gd name="T19" fmla="*/ 40 h 81"/>
                <a:gd name="T20" fmla="*/ 65 w 65"/>
                <a:gd name="T21" fmla="*/ 40 h 81"/>
                <a:gd name="T22" fmla="*/ 65 w 65"/>
                <a:gd name="T23" fmla="*/ 51 h 81"/>
                <a:gd name="T24" fmla="*/ 62 w 65"/>
                <a:gd name="T25" fmla="*/ 59 h 81"/>
                <a:gd name="T26" fmla="*/ 60 w 65"/>
                <a:gd name="T27" fmla="*/ 66 h 81"/>
                <a:gd name="T28" fmla="*/ 56 w 65"/>
                <a:gd name="T29" fmla="*/ 71 h 81"/>
                <a:gd name="T30" fmla="*/ 50 w 65"/>
                <a:gd name="T31" fmla="*/ 75 h 81"/>
                <a:gd name="T32" fmla="*/ 45 w 65"/>
                <a:gd name="T33" fmla="*/ 78 h 81"/>
                <a:gd name="T34" fmla="*/ 39 w 65"/>
                <a:gd name="T35" fmla="*/ 79 h 81"/>
                <a:gd name="T36" fmla="*/ 33 w 65"/>
                <a:gd name="T37" fmla="*/ 81 h 81"/>
                <a:gd name="T38" fmla="*/ 33 w 65"/>
                <a:gd name="T39" fmla="*/ 81 h 81"/>
                <a:gd name="T40" fmla="*/ 26 w 65"/>
                <a:gd name="T41" fmla="*/ 79 h 81"/>
                <a:gd name="T42" fmla="*/ 21 w 65"/>
                <a:gd name="T43" fmla="*/ 78 h 81"/>
                <a:gd name="T44" fmla="*/ 15 w 65"/>
                <a:gd name="T45" fmla="*/ 75 h 81"/>
                <a:gd name="T46" fmla="*/ 10 w 65"/>
                <a:gd name="T47" fmla="*/ 71 h 81"/>
                <a:gd name="T48" fmla="*/ 6 w 65"/>
                <a:gd name="T49" fmla="*/ 66 h 81"/>
                <a:gd name="T50" fmla="*/ 3 w 65"/>
                <a:gd name="T51" fmla="*/ 59 h 81"/>
                <a:gd name="T52" fmla="*/ 0 w 65"/>
                <a:gd name="T53" fmla="*/ 51 h 81"/>
                <a:gd name="T54" fmla="*/ 0 w 65"/>
                <a:gd name="T55" fmla="*/ 40 h 81"/>
                <a:gd name="T56" fmla="*/ 0 w 65"/>
                <a:gd name="T57" fmla="*/ 40 h 81"/>
                <a:gd name="T58" fmla="*/ 0 w 65"/>
                <a:gd name="T59" fmla="*/ 29 h 81"/>
                <a:gd name="T60" fmla="*/ 3 w 65"/>
                <a:gd name="T61" fmla="*/ 21 h 81"/>
                <a:gd name="T62" fmla="*/ 6 w 65"/>
                <a:gd name="T63" fmla="*/ 15 h 81"/>
                <a:gd name="T64" fmla="*/ 10 w 65"/>
                <a:gd name="T65" fmla="*/ 9 h 81"/>
                <a:gd name="T66" fmla="*/ 15 w 65"/>
                <a:gd name="T67" fmla="*/ 5 h 81"/>
                <a:gd name="T68" fmla="*/ 21 w 65"/>
                <a:gd name="T69" fmla="*/ 2 h 81"/>
                <a:gd name="T70" fmla="*/ 26 w 65"/>
                <a:gd name="T71" fmla="*/ 0 h 81"/>
                <a:gd name="T72" fmla="*/ 33 w 65"/>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1">
                  <a:moveTo>
                    <a:pt x="33" y="0"/>
                  </a:moveTo>
                  <a:lnTo>
                    <a:pt x="33" y="0"/>
                  </a:lnTo>
                  <a:lnTo>
                    <a:pt x="39" y="0"/>
                  </a:lnTo>
                  <a:lnTo>
                    <a:pt x="45" y="2"/>
                  </a:lnTo>
                  <a:lnTo>
                    <a:pt x="50" y="5"/>
                  </a:lnTo>
                  <a:lnTo>
                    <a:pt x="56" y="9"/>
                  </a:lnTo>
                  <a:lnTo>
                    <a:pt x="60" y="15"/>
                  </a:lnTo>
                  <a:lnTo>
                    <a:pt x="62" y="21"/>
                  </a:lnTo>
                  <a:lnTo>
                    <a:pt x="65" y="29"/>
                  </a:lnTo>
                  <a:lnTo>
                    <a:pt x="65" y="40"/>
                  </a:lnTo>
                  <a:lnTo>
                    <a:pt x="65" y="40"/>
                  </a:lnTo>
                  <a:lnTo>
                    <a:pt x="65" y="51"/>
                  </a:lnTo>
                  <a:lnTo>
                    <a:pt x="62" y="59"/>
                  </a:lnTo>
                  <a:lnTo>
                    <a:pt x="60" y="66"/>
                  </a:lnTo>
                  <a:lnTo>
                    <a:pt x="56" y="71"/>
                  </a:lnTo>
                  <a:lnTo>
                    <a:pt x="50" y="75"/>
                  </a:lnTo>
                  <a:lnTo>
                    <a:pt x="45" y="78"/>
                  </a:lnTo>
                  <a:lnTo>
                    <a:pt x="39" y="79"/>
                  </a:lnTo>
                  <a:lnTo>
                    <a:pt x="33" y="81"/>
                  </a:lnTo>
                  <a:lnTo>
                    <a:pt x="33" y="81"/>
                  </a:lnTo>
                  <a:lnTo>
                    <a:pt x="26" y="79"/>
                  </a:lnTo>
                  <a:lnTo>
                    <a:pt x="21" y="78"/>
                  </a:lnTo>
                  <a:lnTo>
                    <a:pt x="15" y="75"/>
                  </a:lnTo>
                  <a:lnTo>
                    <a:pt x="10" y="71"/>
                  </a:lnTo>
                  <a:lnTo>
                    <a:pt x="6" y="66"/>
                  </a:lnTo>
                  <a:lnTo>
                    <a:pt x="3" y="59"/>
                  </a:lnTo>
                  <a:lnTo>
                    <a:pt x="0" y="51"/>
                  </a:lnTo>
                  <a:lnTo>
                    <a:pt x="0" y="40"/>
                  </a:lnTo>
                  <a:lnTo>
                    <a:pt x="0" y="40"/>
                  </a:lnTo>
                  <a:lnTo>
                    <a:pt x="0" y="29"/>
                  </a:lnTo>
                  <a:lnTo>
                    <a:pt x="3" y="21"/>
                  </a:lnTo>
                  <a:lnTo>
                    <a:pt x="6" y="15"/>
                  </a:lnTo>
                  <a:lnTo>
                    <a:pt x="10" y="9"/>
                  </a:lnTo>
                  <a:lnTo>
                    <a:pt x="15" y="5"/>
                  </a:lnTo>
                  <a:lnTo>
                    <a:pt x="21" y="2"/>
                  </a:lnTo>
                  <a:lnTo>
                    <a:pt x="26" y="0"/>
                  </a:lnTo>
                  <a:lnTo>
                    <a:pt x="33"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2" name="Freeform 212">
              <a:extLst>
                <a:ext uri="{FF2B5EF4-FFF2-40B4-BE49-F238E27FC236}">
                  <a16:creationId xmlns:a16="http://schemas.microsoft.com/office/drawing/2014/main" id="{5178F5E4-0E0A-4BB5-A535-6E6265A23BF2}"/>
                </a:ext>
              </a:extLst>
            </p:cNvPr>
            <p:cNvSpPr>
              <a:spLocks/>
            </p:cNvSpPr>
            <p:nvPr/>
          </p:nvSpPr>
          <p:spPr bwMode="auto">
            <a:xfrm>
              <a:off x="7659688" y="3575051"/>
              <a:ext cx="206375" cy="85725"/>
            </a:xfrm>
            <a:custGeom>
              <a:avLst/>
              <a:gdLst>
                <a:gd name="T0" fmla="*/ 65 w 130"/>
                <a:gd name="T1" fmla="*/ 0 h 54"/>
                <a:gd name="T2" fmla="*/ 65 w 130"/>
                <a:gd name="T3" fmla="*/ 0 h 54"/>
                <a:gd name="T4" fmla="*/ 50 w 130"/>
                <a:gd name="T5" fmla="*/ 1 h 54"/>
                <a:gd name="T6" fmla="*/ 36 w 130"/>
                <a:gd name="T7" fmla="*/ 4 h 54"/>
                <a:gd name="T8" fmla="*/ 25 w 130"/>
                <a:gd name="T9" fmla="*/ 8 h 54"/>
                <a:gd name="T10" fmla="*/ 16 w 130"/>
                <a:gd name="T11" fmla="*/ 12 h 54"/>
                <a:gd name="T12" fmla="*/ 9 w 130"/>
                <a:gd name="T13" fmla="*/ 19 h 54"/>
                <a:gd name="T14" fmla="*/ 4 w 130"/>
                <a:gd name="T15" fmla="*/ 24 h 54"/>
                <a:gd name="T16" fmla="*/ 1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8 w 130"/>
                <a:gd name="T35" fmla="*/ 31 h 54"/>
                <a:gd name="T36" fmla="*/ 126 w 130"/>
                <a:gd name="T37" fmla="*/ 24 h 54"/>
                <a:gd name="T38" fmla="*/ 120 w 130"/>
                <a:gd name="T39" fmla="*/ 19 h 54"/>
                <a:gd name="T40" fmla="*/ 113 w 130"/>
                <a:gd name="T41" fmla="*/ 12 h 54"/>
                <a:gd name="T42" fmla="*/ 104 w 130"/>
                <a:gd name="T43" fmla="*/ 8 h 54"/>
                <a:gd name="T44" fmla="*/ 93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6" y="4"/>
                  </a:lnTo>
                  <a:lnTo>
                    <a:pt x="25" y="8"/>
                  </a:lnTo>
                  <a:lnTo>
                    <a:pt x="16" y="12"/>
                  </a:lnTo>
                  <a:lnTo>
                    <a:pt x="9" y="19"/>
                  </a:lnTo>
                  <a:lnTo>
                    <a:pt x="4" y="24"/>
                  </a:lnTo>
                  <a:lnTo>
                    <a:pt x="1" y="31"/>
                  </a:lnTo>
                  <a:lnTo>
                    <a:pt x="0" y="38"/>
                  </a:lnTo>
                  <a:lnTo>
                    <a:pt x="0" y="38"/>
                  </a:lnTo>
                  <a:lnTo>
                    <a:pt x="0" y="54"/>
                  </a:lnTo>
                  <a:lnTo>
                    <a:pt x="65" y="54"/>
                  </a:lnTo>
                  <a:lnTo>
                    <a:pt x="130" y="54"/>
                  </a:lnTo>
                  <a:lnTo>
                    <a:pt x="130" y="54"/>
                  </a:lnTo>
                  <a:lnTo>
                    <a:pt x="130" y="38"/>
                  </a:lnTo>
                  <a:lnTo>
                    <a:pt x="130" y="38"/>
                  </a:lnTo>
                  <a:lnTo>
                    <a:pt x="128" y="31"/>
                  </a:lnTo>
                  <a:lnTo>
                    <a:pt x="126" y="24"/>
                  </a:lnTo>
                  <a:lnTo>
                    <a:pt x="120" y="19"/>
                  </a:lnTo>
                  <a:lnTo>
                    <a:pt x="113" y="12"/>
                  </a:lnTo>
                  <a:lnTo>
                    <a:pt x="104" y="8"/>
                  </a:lnTo>
                  <a:lnTo>
                    <a:pt x="93"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3" name="Rectangle 213">
              <a:extLst>
                <a:ext uri="{FF2B5EF4-FFF2-40B4-BE49-F238E27FC236}">
                  <a16:creationId xmlns:a16="http://schemas.microsoft.com/office/drawing/2014/main" id="{9A66EE17-EF26-434F-BEB9-4D07DB9AE2E6}"/>
                </a:ext>
              </a:extLst>
            </p:cNvPr>
            <p:cNvSpPr>
              <a:spLocks noChangeArrowheads="1"/>
            </p:cNvSpPr>
            <p:nvPr/>
          </p:nvSpPr>
          <p:spPr bwMode="auto">
            <a:xfrm>
              <a:off x="7951788" y="3378201"/>
              <a:ext cx="33338" cy="508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4" name="Rectangle 214">
              <a:extLst>
                <a:ext uri="{FF2B5EF4-FFF2-40B4-BE49-F238E27FC236}">
                  <a16:creationId xmlns:a16="http://schemas.microsoft.com/office/drawing/2014/main" id="{544AFC22-D3AC-48D6-8182-04AA4F854128}"/>
                </a:ext>
              </a:extLst>
            </p:cNvPr>
            <p:cNvSpPr>
              <a:spLocks noChangeArrowheads="1"/>
            </p:cNvSpPr>
            <p:nvPr/>
          </p:nvSpPr>
          <p:spPr bwMode="auto">
            <a:xfrm>
              <a:off x="7891463" y="3325813"/>
              <a:ext cx="33338" cy="103188"/>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5" name="Rectangle 215">
              <a:extLst>
                <a:ext uri="{FF2B5EF4-FFF2-40B4-BE49-F238E27FC236}">
                  <a16:creationId xmlns:a16="http://schemas.microsoft.com/office/drawing/2014/main" id="{92AA9B66-6E85-4E8D-A89C-5C2A966C46B1}"/>
                </a:ext>
              </a:extLst>
            </p:cNvPr>
            <p:cNvSpPr>
              <a:spLocks noChangeArrowheads="1"/>
            </p:cNvSpPr>
            <p:nvPr/>
          </p:nvSpPr>
          <p:spPr bwMode="auto">
            <a:xfrm>
              <a:off x="7831138" y="3360738"/>
              <a:ext cx="34925" cy="68263"/>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45" name="Agrupar 44">
            <a:extLst>
              <a:ext uri="{FF2B5EF4-FFF2-40B4-BE49-F238E27FC236}">
                <a16:creationId xmlns:a16="http://schemas.microsoft.com/office/drawing/2014/main" id="{CB6691E8-9C50-4D0B-832D-015F631DF6C1}"/>
              </a:ext>
            </a:extLst>
          </p:cNvPr>
          <p:cNvGrpSpPr/>
          <p:nvPr/>
        </p:nvGrpSpPr>
        <p:grpSpPr>
          <a:xfrm>
            <a:off x="7240087" y="4147967"/>
            <a:ext cx="581468" cy="666145"/>
            <a:chOff x="5053013" y="2616201"/>
            <a:chExt cx="457200" cy="584200"/>
          </a:xfrm>
        </p:grpSpPr>
        <p:sp>
          <p:nvSpPr>
            <p:cNvPr id="46" name="Freeform 75">
              <a:extLst>
                <a:ext uri="{FF2B5EF4-FFF2-40B4-BE49-F238E27FC236}">
                  <a16:creationId xmlns:a16="http://schemas.microsoft.com/office/drawing/2014/main" id="{E116A6A7-553A-4636-B29F-2AEB18DCE178}"/>
                </a:ext>
              </a:extLst>
            </p:cNvPr>
            <p:cNvSpPr>
              <a:spLocks/>
            </p:cNvSpPr>
            <p:nvPr/>
          </p:nvSpPr>
          <p:spPr bwMode="auto">
            <a:xfrm>
              <a:off x="5218113" y="3175001"/>
              <a:ext cx="177800" cy="12700"/>
            </a:xfrm>
            <a:custGeom>
              <a:avLst/>
              <a:gdLst>
                <a:gd name="T0" fmla="*/ 0 w 112"/>
                <a:gd name="T1" fmla="*/ 0 h 8"/>
                <a:gd name="T2" fmla="*/ 8 w 112"/>
                <a:gd name="T3" fmla="*/ 0 h 8"/>
                <a:gd name="T4" fmla="*/ 8 w 112"/>
                <a:gd name="T5" fmla="*/ 0 h 8"/>
                <a:gd name="T6" fmla="*/ 18 w 112"/>
                <a:gd name="T7" fmla="*/ 2 h 8"/>
                <a:gd name="T8" fmla="*/ 22 w 112"/>
                <a:gd name="T9" fmla="*/ 4 h 8"/>
                <a:gd name="T10" fmla="*/ 26 w 112"/>
                <a:gd name="T11" fmla="*/ 6 h 8"/>
                <a:gd name="T12" fmla="*/ 40 w 112"/>
                <a:gd name="T13" fmla="*/ 8 h 8"/>
                <a:gd name="T14" fmla="*/ 40 w 112"/>
                <a:gd name="T15" fmla="*/ 8 h 8"/>
                <a:gd name="T16" fmla="*/ 112 w 11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8">
                  <a:moveTo>
                    <a:pt x="0" y="0"/>
                  </a:moveTo>
                  <a:lnTo>
                    <a:pt x="8" y="0"/>
                  </a:lnTo>
                  <a:lnTo>
                    <a:pt x="8" y="0"/>
                  </a:lnTo>
                  <a:lnTo>
                    <a:pt x="18" y="2"/>
                  </a:lnTo>
                  <a:lnTo>
                    <a:pt x="22" y="4"/>
                  </a:lnTo>
                  <a:lnTo>
                    <a:pt x="26" y="6"/>
                  </a:lnTo>
                  <a:lnTo>
                    <a:pt x="40" y="8"/>
                  </a:lnTo>
                  <a:lnTo>
                    <a:pt x="40" y="8"/>
                  </a:lnTo>
                  <a:lnTo>
                    <a:pt x="112" y="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7" name="Freeform 76">
              <a:extLst>
                <a:ext uri="{FF2B5EF4-FFF2-40B4-BE49-F238E27FC236}">
                  <a16:creationId xmlns:a16="http://schemas.microsoft.com/office/drawing/2014/main" id="{CC2175B3-E139-436D-8A37-AEFE5E589E7C}"/>
                </a:ext>
              </a:extLst>
            </p:cNvPr>
            <p:cNvSpPr>
              <a:spLocks/>
            </p:cNvSpPr>
            <p:nvPr/>
          </p:nvSpPr>
          <p:spPr bwMode="auto">
            <a:xfrm>
              <a:off x="5408613" y="2997201"/>
              <a:ext cx="88900" cy="50800"/>
            </a:xfrm>
            <a:custGeom>
              <a:avLst/>
              <a:gdLst>
                <a:gd name="T0" fmla="*/ 40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2 w 56"/>
                <a:gd name="T17" fmla="*/ 22 h 32"/>
                <a:gd name="T18" fmla="*/ 4 w 56"/>
                <a:gd name="T19" fmla="*/ 28 h 32"/>
                <a:gd name="T20" fmla="*/ 10 w 56"/>
                <a:gd name="T21" fmla="*/ 30 h 32"/>
                <a:gd name="T22" fmla="*/ 16 w 56"/>
                <a:gd name="T23" fmla="*/ 32 h 32"/>
                <a:gd name="T24" fmla="*/ 40 w 56"/>
                <a:gd name="T25" fmla="*/ 32 h 32"/>
                <a:gd name="T26" fmla="*/ 40 w 56"/>
                <a:gd name="T27" fmla="*/ 32 h 32"/>
                <a:gd name="T28" fmla="*/ 46 w 56"/>
                <a:gd name="T29" fmla="*/ 30 h 32"/>
                <a:gd name="T30" fmla="*/ 52 w 56"/>
                <a:gd name="T31" fmla="*/ 28 h 32"/>
                <a:gd name="T32" fmla="*/ 54 w 56"/>
                <a:gd name="T33" fmla="*/ 22 h 32"/>
                <a:gd name="T34" fmla="*/ 56 w 56"/>
                <a:gd name="T35" fmla="*/ 16 h 32"/>
                <a:gd name="T36" fmla="*/ 56 w 56"/>
                <a:gd name="T37" fmla="*/ 16 h 32"/>
                <a:gd name="T38" fmla="*/ 54 w 56"/>
                <a:gd name="T39" fmla="*/ 10 h 32"/>
                <a:gd name="T40" fmla="*/ 52 w 56"/>
                <a:gd name="T41" fmla="*/ 4 h 32"/>
                <a:gd name="T42" fmla="*/ 46 w 56"/>
                <a:gd name="T43" fmla="*/ 2 h 32"/>
                <a:gd name="T44" fmla="*/ 40 w 56"/>
                <a:gd name="T45" fmla="*/ 0 h 32"/>
                <a:gd name="T46" fmla="*/ 40 w 56"/>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2">
                  <a:moveTo>
                    <a:pt x="40" y="0"/>
                  </a:moveTo>
                  <a:lnTo>
                    <a:pt x="16" y="0"/>
                  </a:lnTo>
                  <a:lnTo>
                    <a:pt x="16" y="0"/>
                  </a:lnTo>
                  <a:lnTo>
                    <a:pt x="10" y="2"/>
                  </a:lnTo>
                  <a:lnTo>
                    <a:pt x="4" y="4"/>
                  </a:lnTo>
                  <a:lnTo>
                    <a:pt x="2" y="10"/>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4" y="10"/>
                  </a:lnTo>
                  <a:lnTo>
                    <a:pt x="52" y="4"/>
                  </a:lnTo>
                  <a:lnTo>
                    <a:pt x="46" y="2"/>
                  </a:lnTo>
                  <a:lnTo>
                    <a:pt x="40" y="0"/>
                  </a:lnTo>
                  <a:lnTo>
                    <a:pt x="4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8" name="Freeform 77">
              <a:extLst>
                <a:ext uri="{FF2B5EF4-FFF2-40B4-BE49-F238E27FC236}">
                  <a16:creationId xmlns:a16="http://schemas.microsoft.com/office/drawing/2014/main" id="{6514D268-F4BB-4D15-A5FF-42C82B2F17AF}"/>
                </a:ext>
              </a:extLst>
            </p:cNvPr>
            <p:cNvSpPr>
              <a:spLocks/>
            </p:cNvSpPr>
            <p:nvPr/>
          </p:nvSpPr>
          <p:spPr bwMode="auto">
            <a:xfrm>
              <a:off x="5408613" y="3098801"/>
              <a:ext cx="88900" cy="50800"/>
            </a:xfrm>
            <a:custGeom>
              <a:avLst/>
              <a:gdLst>
                <a:gd name="T0" fmla="*/ 56 w 56"/>
                <a:gd name="T1" fmla="*/ 0 h 32"/>
                <a:gd name="T2" fmla="*/ 56 w 56"/>
                <a:gd name="T3" fmla="*/ 16 h 32"/>
                <a:gd name="T4" fmla="*/ 56 w 56"/>
                <a:gd name="T5" fmla="*/ 16 h 32"/>
                <a:gd name="T6" fmla="*/ 54 w 56"/>
                <a:gd name="T7" fmla="*/ 22 h 32"/>
                <a:gd name="T8" fmla="*/ 52 w 56"/>
                <a:gd name="T9" fmla="*/ 28 h 32"/>
                <a:gd name="T10" fmla="*/ 46 w 56"/>
                <a:gd name="T11" fmla="*/ 30 h 32"/>
                <a:gd name="T12" fmla="*/ 40 w 56"/>
                <a:gd name="T13" fmla="*/ 32 h 32"/>
                <a:gd name="T14" fmla="*/ 16 w 56"/>
                <a:gd name="T15" fmla="*/ 32 h 32"/>
                <a:gd name="T16" fmla="*/ 16 w 56"/>
                <a:gd name="T17" fmla="*/ 32 h 32"/>
                <a:gd name="T18" fmla="*/ 10 w 56"/>
                <a:gd name="T19" fmla="*/ 30 h 32"/>
                <a:gd name="T20" fmla="*/ 4 w 56"/>
                <a:gd name="T21" fmla="*/ 28 h 32"/>
                <a:gd name="T22" fmla="*/ 2 w 56"/>
                <a:gd name="T23" fmla="*/ 22 h 32"/>
                <a:gd name="T24" fmla="*/ 0 w 56"/>
                <a:gd name="T25" fmla="*/ 16 h 32"/>
                <a:gd name="T26" fmla="*/ 0 w 56"/>
                <a:gd name="T27" fmla="*/ 16 h 32"/>
                <a:gd name="T28" fmla="*/ 2 w 56"/>
                <a:gd name="T29" fmla="*/ 10 h 32"/>
                <a:gd name="T30" fmla="*/ 4 w 56"/>
                <a:gd name="T31" fmla="*/ 4 h 32"/>
                <a:gd name="T32" fmla="*/ 10 w 56"/>
                <a:gd name="T33" fmla="*/ 2 h 32"/>
                <a:gd name="T34" fmla="*/ 16 w 56"/>
                <a:gd name="T35" fmla="*/ 0 h 32"/>
                <a:gd name="T36" fmla="*/ 24 w 56"/>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32">
                  <a:moveTo>
                    <a:pt x="56" y="0"/>
                  </a:moveTo>
                  <a:lnTo>
                    <a:pt x="56" y="16"/>
                  </a:lnTo>
                  <a:lnTo>
                    <a:pt x="56" y="16"/>
                  </a:lnTo>
                  <a:lnTo>
                    <a:pt x="54" y="22"/>
                  </a:lnTo>
                  <a:lnTo>
                    <a:pt x="52" y="28"/>
                  </a:lnTo>
                  <a:lnTo>
                    <a:pt x="46" y="30"/>
                  </a:lnTo>
                  <a:lnTo>
                    <a:pt x="40"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9" name="Freeform 78">
              <a:extLst>
                <a:ext uri="{FF2B5EF4-FFF2-40B4-BE49-F238E27FC236}">
                  <a16:creationId xmlns:a16="http://schemas.microsoft.com/office/drawing/2014/main" id="{406FA7D2-B6A5-4C99-9448-23085F65A53C}"/>
                </a:ext>
              </a:extLst>
            </p:cNvPr>
            <p:cNvSpPr>
              <a:spLocks/>
            </p:cNvSpPr>
            <p:nvPr/>
          </p:nvSpPr>
          <p:spPr bwMode="auto">
            <a:xfrm>
              <a:off x="5395913" y="3149601"/>
              <a:ext cx="76200" cy="50800"/>
            </a:xfrm>
            <a:custGeom>
              <a:avLst/>
              <a:gdLst>
                <a:gd name="T0" fmla="*/ 48 w 48"/>
                <a:gd name="T1" fmla="*/ 0 h 32"/>
                <a:gd name="T2" fmla="*/ 48 w 48"/>
                <a:gd name="T3" fmla="*/ 16 h 32"/>
                <a:gd name="T4" fmla="*/ 48 w 48"/>
                <a:gd name="T5" fmla="*/ 16 h 32"/>
                <a:gd name="T6" fmla="*/ 46 w 48"/>
                <a:gd name="T7" fmla="*/ 22 h 32"/>
                <a:gd name="T8" fmla="*/ 44 w 48"/>
                <a:gd name="T9" fmla="*/ 28 h 32"/>
                <a:gd name="T10" fmla="*/ 38 w 48"/>
                <a:gd name="T11" fmla="*/ 30 h 32"/>
                <a:gd name="T12" fmla="*/ 32 w 48"/>
                <a:gd name="T13" fmla="*/ 32 h 32"/>
                <a:gd name="T14" fmla="*/ 16 w 48"/>
                <a:gd name="T15" fmla="*/ 32 h 32"/>
                <a:gd name="T16" fmla="*/ 16 w 48"/>
                <a:gd name="T17" fmla="*/ 32 h 32"/>
                <a:gd name="T18" fmla="*/ 10 w 48"/>
                <a:gd name="T19" fmla="*/ 30 h 32"/>
                <a:gd name="T20" fmla="*/ 4 w 48"/>
                <a:gd name="T21" fmla="*/ 28 h 32"/>
                <a:gd name="T22" fmla="*/ 2 w 48"/>
                <a:gd name="T23" fmla="*/ 22 h 32"/>
                <a:gd name="T24" fmla="*/ 0 w 48"/>
                <a:gd name="T25" fmla="*/ 16 h 32"/>
                <a:gd name="T26" fmla="*/ 0 w 48"/>
                <a:gd name="T27" fmla="*/ 16 h 32"/>
                <a:gd name="T28" fmla="*/ 2 w 48"/>
                <a:gd name="T29" fmla="*/ 10 h 32"/>
                <a:gd name="T30" fmla="*/ 4 w 48"/>
                <a:gd name="T31" fmla="*/ 4 h 32"/>
                <a:gd name="T32" fmla="*/ 10 w 48"/>
                <a:gd name="T33" fmla="*/ 2 h 32"/>
                <a:gd name="T34" fmla="*/ 16 w 48"/>
                <a:gd name="T35" fmla="*/ 0 h 32"/>
                <a:gd name="T36" fmla="*/ 24 w 48"/>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2">
                  <a:moveTo>
                    <a:pt x="48" y="0"/>
                  </a:moveTo>
                  <a:lnTo>
                    <a:pt x="48" y="16"/>
                  </a:lnTo>
                  <a:lnTo>
                    <a:pt x="48" y="16"/>
                  </a:lnTo>
                  <a:lnTo>
                    <a:pt x="46" y="22"/>
                  </a:lnTo>
                  <a:lnTo>
                    <a:pt x="44" y="28"/>
                  </a:lnTo>
                  <a:lnTo>
                    <a:pt x="38" y="30"/>
                  </a:lnTo>
                  <a:lnTo>
                    <a:pt x="32"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0" name="Rectangle 79">
              <a:extLst>
                <a:ext uri="{FF2B5EF4-FFF2-40B4-BE49-F238E27FC236}">
                  <a16:creationId xmlns:a16="http://schemas.microsoft.com/office/drawing/2014/main" id="{02B7FDBB-6934-4B29-9D73-B6B586A08ACC}"/>
                </a:ext>
              </a:extLst>
            </p:cNvPr>
            <p:cNvSpPr>
              <a:spLocks noChangeArrowheads="1"/>
            </p:cNvSpPr>
            <p:nvPr/>
          </p:nvSpPr>
          <p:spPr bwMode="auto">
            <a:xfrm>
              <a:off x="5141913" y="2971801"/>
              <a:ext cx="76200" cy="2159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1" name="Freeform 80">
              <a:extLst>
                <a:ext uri="{FF2B5EF4-FFF2-40B4-BE49-F238E27FC236}">
                  <a16:creationId xmlns:a16="http://schemas.microsoft.com/office/drawing/2014/main" id="{1904C671-F572-4361-86B9-AA1552CB2EA3}"/>
                </a:ext>
              </a:extLst>
            </p:cNvPr>
            <p:cNvSpPr>
              <a:spLocks/>
            </p:cNvSpPr>
            <p:nvPr/>
          </p:nvSpPr>
          <p:spPr bwMode="auto">
            <a:xfrm>
              <a:off x="5421313" y="3048001"/>
              <a:ext cx="88900" cy="50800"/>
            </a:xfrm>
            <a:custGeom>
              <a:avLst/>
              <a:gdLst>
                <a:gd name="T0" fmla="*/ 8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0 w 56"/>
                <a:gd name="T17" fmla="*/ 16 h 32"/>
                <a:gd name="T18" fmla="*/ 2 w 56"/>
                <a:gd name="T19" fmla="*/ 22 h 32"/>
                <a:gd name="T20" fmla="*/ 4 w 56"/>
                <a:gd name="T21" fmla="*/ 28 h 32"/>
                <a:gd name="T22" fmla="*/ 10 w 56"/>
                <a:gd name="T23" fmla="*/ 30 h 32"/>
                <a:gd name="T24" fmla="*/ 16 w 56"/>
                <a:gd name="T25" fmla="*/ 32 h 32"/>
                <a:gd name="T26" fmla="*/ 40 w 56"/>
                <a:gd name="T27" fmla="*/ 32 h 32"/>
                <a:gd name="T28" fmla="*/ 40 w 56"/>
                <a:gd name="T29" fmla="*/ 32 h 32"/>
                <a:gd name="T30" fmla="*/ 46 w 56"/>
                <a:gd name="T31" fmla="*/ 30 h 32"/>
                <a:gd name="T32" fmla="*/ 52 w 56"/>
                <a:gd name="T33" fmla="*/ 28 h 32"/>
                <a:gd name="T34" fmla="*/ 54 w 56"/>
                <a:gd name="T35" fmla="*/ 22 h 32"/>
                <a:gd name="T36" fmla="*/ 56 w 56"/>
                <a:gd name="T37" fmla="*/ 16 h 32"/>
                <a:gd name="T38" fmla="*/ 56 w 56"/>
                <a:gd name="T39" fmla="*/ 16 h 32"/>
                <a:gd name="T40" fmla="*/ 56 w 56"/>
                <a:gd name="T41" fmla="*/ 16 h 32"/>
                <a:gd name="T42" fmla="*/ 54 w 56"/>
                <a:gd name="T43" fmla="*/ 10 h 32"/>
                <a:gd name="T44" fmla="*/ 52 w 56"/>
                <a:gd name="T45" fmla="*/ 4 h 32"/>
                <a:gd name="T46" fmla="*/ 46 w 56"/>
                <a:gd name="T47" fmla="*/ 2 h 32"/>
                <a:gd name="T48" fmla="*/ 40 w 56"/>
                <a:gd name="T49" fmla="*/ 0 h 32"/>
                <a:gd name="T50" fmla="*/ 32 w 56"/>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32">
                  <a:moveTo>
                    <a:pt x="8" y="0"/>
                  </a:moveTo>
                  <a:lnTo>
                    <a:pt x="16" y="0"/>
                  </a:lnTo>
                  <a:lnTo>
                    <a:pt x="16" y="0"/>
                  </a:lnTo>
                  <a:lnTo>
                    <a:pt x="10" y="2"/>
                  </a:lnTo>
                  <a:lnTo>
                    <a:pt x="4" y="4"/>
                  </a:lnTo>
                  <a:lnTo>
                    <a:pt x="2" y="10"/>
                  </a:lnTo>
                  <a:lnTo>
                    <a:pt x="0" y="16"/>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6" y="16"/>
                  </a:lnTo>
                  <a:lnTo>
                    <a:pt x="54" y="10"/>
                  </a:lnTo>
                  <a:lnTo>
                    <a:pt x="52" y="4"/>
                  </a:lnTo>
                  <a:lnTo>
                    <a:pt x="46" y="2"/>
                  </a:lnTo>
                  <a:lnTo>
                    <a:pt x="40"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2" name="Freeform 81">
              <a:extLst>
                <a:ext uri="{FF2B5EF4-FFF2-40B4-BE49-F238E27FC236}">
                  <a16:creationId xmlns:a16="http://schemas.microsoft.com/office/drawing/2014/main" id="{E41654C9-6B72-47DF-BF23-E5E7C4AB7D67}"/>
                </a:ext>
              </a:extLst>
            </p:cNvPr>
            <p:cNvSpPr>
              <a:spLocks/>
            </p:cNvSpPr>
            <p:nvPr/>
          </p:nvSpPr>
          <p:spPr bwMode="auto">
            <a:xfrm>
              <a:off x="5218113" y="2857501"/>
              <a:ext cx="158750" cy="247650"/>
            </a:xfrm>
            <a:custGeom>
              <a:avLst/>
              <a:gdLst>
                <a:gd name="T0" fmla="*/ 50 w 100"/>
                <a:gd name="T1" fmla="*/ 156 h 156"/>
                <a:gd name="T2" fmla="*/ 50 w 100"/>
                <a:gd name="T3" fmla="*/ 156 h 156"/>
                <a:gd name="T4" fmla="*/ 60 w 100"/>
                <a:gd name="T5" fmla="*/ 152 h 156"/>
                <a:gd name="T6" fmla="*/ 68 w 100"/>
                <a:gd name="T7" fmla="*/ 146 h 156"/>
                <a:gd name="T8" fmla="*/ 74 w 100"/>
                <a:gd name="T9" fmla="*/ 140 h 156"/>
                <a:gd name="T10" fmla="*/ 80 w 100"/>
                <a:gd name="T11" fmla="*/ 132 h 156"/>
                <a:gd name="T12" fmla="*/ 90 w 100"/>
                <a:gd name="T13" fmla="*/ 116 h 156"/>
                <a:gd name="T14" fmla="*/ 96 w 100"/>
                <a:gd name="T15" fmla="*/ 96 h 156"/>
                <a:gd name="T16" fmla="*/ 96 w 100"/>
                <a:gd name="T17" fmla="*/ 96 h 156"/>
                <a:gd name="T18" fmla="*/ 96 w 100"/>
                <a:gd name="T19" fmla="*/ 72 h 156"/>
                <a:gd name="T20" fmla="*/ 96 w 100"/>
                <a:gd name="T21" fmla="*/ 72 h 156"/>
                <a:gd name="T22" fmla="*/ 98 w 100"/>
                <a:gd name="T23" fmla="*/ 62 h 156"/>
                <a:gd name="T24" fmla="*/ 100 w 100"/>
                <a:gd name="T25" fmla="*/ 54 h 156"/>
                <a:gd name="T26" fmla="*/ 100 w 100"/>
                <a:gd name="T27" fmla="*/ 42 h 156"/>
                <a:gd name="T28" fmla="*/ 100 w 100"/>
                <a:gd name="T29" fmla="*/ 42 h 156"/>
                <a:gd name="T30" fmla="*/ 98 w 100"/>
                <a:gd name="T31" fmla="*/ 30 h 156"/>
                <a:gd name="T32" fmla="*/ 96 w 100"/>
                <a:gd name="T33" fmla="*/ 22 h 156"/>
                <a:gd name="T34" fmla="*/ 92 w 100"/>
                <a:gd name="T35" fmla="*/ 14 h 156"/>
                <a:gd name="T36" fmla="*/ 88 w 100"/>
                <a:gd name="T37" fmla="*/ 6 h 156"/>
                <a:gd name="T38" fmla="*/ 88 w 100"/>
                <a:gd name="T39" fmla="*/ 6 h 156"/>
                <a:gd name="T40" fmla="*/ 84 w 100"/>
                <a:gd name="T41" fmla="*/ 4 h 156"/>
                <a:gd name="T42" fmla="*/ 80 w 100"/>
                <a:gd name="T43" fmla="*/ 0 h 156"/>
                <a:gd name="T44" fmla="*/ 72 w 100"/>
                <a:gd name="T45" fmla="*/ 0 h 156"/>
                <a:gd name="T46" fmla="*/ 66 w 100"/>
                <a:gd name="T47" fmla="*/ 2 h 156"/>
                <a:gd name="T48" fmla="*/ 64 w 100"/>
                <a:gd name="T49" fmla="*/ 4 h 156"/>
                <a:gd name="T50" fmla="*/ 64 w 100"/>
                <a:gd name="T51" fmla="*/ 8 h 156"/>
                <a:gd name="T52" fmla="*/ 64 w 100"/>
                <a:gd name="T53" fmla="*/ 16 h 156"/>
                <a:gd name="T54" fmla="*/ 64 w 100"/>
                <a:gd name="T55" fmla="*/ 16 h 156"/>
                <a:gd name="T56" fmla="*/ 62 w 100"/>
                <a:gd name="T57" fmla="*/ 32 h 156"/>
                <a:gd name="T58" fmla="*/ 58 w 100"/>
                <a:gd name="T59" fmla="*/ 46 h 156"/>
                <a:gd name="T60" fmla="*/ 50 w 100"/>
                <a:gd name="T61" fmla="*/ 58 h 156"/>
                <a:gd name="T62" fmla="*/ 42 w 100"/>
                <a:gd name="T63" fmla="*/ 72 h 156"/>
                <a:gd name="T64" fmla="*/ 16 w 100"/>
                <a:gd name="T65" fmla="*/ 88 h 156"/>
                <a:gd name="T66" fmla="*/ 0 w 100"/>
                <a:gd name="T67" fmla="*/ 8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56">
                  <a:moveTo>
                    <a:pt x="50" y="156"/>
                  </a:moveTo>
                  <a:lnTo>
                    <a:pt x="50" y="156"/>
                  </a:lnTo>
                  <a:lnTo>
                    <a:pt x="60" y="152"/>
                  </a:lnTo>
                  <a:lnTo>
                    <a:pt x="68" y="146"/>
                  </a:lnTo>
                  <a:lnTo>
                    <a:pt x="74" y="140"/>
                  </a:lnTo>
                  <a:lnTo>
                    <a:pt x="80" y="132"/>
                  </a:lnTo>
                  <a:lnTo>
                    <a:pt x="90" y="116"/>
                  </a:lnTo>
                  <a:lnTo>
                    <a:pt x="96" y="96"/>
                  </a:lnTo>
                  <a:lnTo>
                    <a:pt x="96" y="96"/>
                  </a:lnTo>
                  <a:lnTo>
                    <a:pt x="96" y="72"/>
                  </a:lnTo>
                  <a:lnTo>
                    <a:pt x="96" y="72"/>
                  </a:lnTo>
                  <a:lnTo>
                    <a:pt x="98" y="62"/>
                  </a:lnTo>
                  <a:lnTo>
                    <a:pt x="100" y="54"/>
                  </a:lnTo>
                  <a:lnTo>
                    <a:pt x="100" y="42"/>
                  </a:lnTo>
                  <a:lnTo>
                    <a:pt x="100" y="42"/>
                  </a:lnTo>
                  <a:lnTo>
                    <a:pt x="98" y="30"/>
                  </a:lnTo>
                  <a:lnTo>
                    <a:pt x="96" y="22"/>
                  </a:lnTo>
                  <a:lnTo>
                    <a:pt x="92" y="14"/>
                  </a:lnTo>
                  <a:lnTo>
                    <a:pt x="88" y="6"/>
                  </a:lnTo>
                  <a:lnTo>
                    <a:pt x="88" y="6"/>
                  </a:lnTo>
                  <a:lnTo>
                    <a:pt x="84" y="4"/>
                  </a:lnTo>
                  <a:lnTo>
                    <a:pt x="80" y="0"/>
                  </a:lnTo>
                  <a:lnTo>
                    <a:pt x="72" y="0"/>
                  </a:lnTo>
                  <a:lnTo>
                    <a:pt x="66" y="2"/>
                  </a:lnTo>
                  <a:lnTo>
                    <a:pt x="64" y="4"/>
                  </a:lnTo>
                  <a:lnTo>
                    <a:pt x="64" y="8"/>
                  </a:lnTo>
                  <a:lnTo>
                    <a:pt x="64" y="16"/>
                  </a:lnTo>
                  <a:lnTo>
                    <a:pt x="64" y="16"/>
                  </a:lnTo>
                  <a:lnTo>
                    <a:pt x="62" y="32"/>
                  </a:lnTo>
                  <a:lnTo>
                    <a:pt x="58" y="46"/>
                  </a:lnTo>
                  <a:lnTo>
                    <a:pt x="50" y="58"/>
                  </a:lnTo>
                  <a:lnTo>
                    <a:pt x="42" y="72"/>
                  </a:lnTo>
                  <a:lnTo>
                    <a:pt x="16" y="88"/>
                  </a:lnTo>
                  <a:lnTo>
                    <a:pt x="0" y="8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3" name="Line 82">
              <a:extLst>
                <a:ext uri="{FF2B5EF4-FFF2-40B4-BE49-F238E27FC236}">
                  <a16:creationId xmlns:a16="http://schemas.microsoft.com/office/drawing/2014/main" id="{6EB4A825-7743-49E2-A04A-3C51F23F2A96}"/>
                </a:ext>
              </a:extLst>
            </p:cNvPr>
            <p:cNvSpPr>
              <a:spLocks noChangeShapeType="1"/>
            </p:cNvSpPr>
            <p:nvPr/>
          </p:nvSpPr>
          <p:spPr bwMode="auto">
            <a:xfrm>
              <a:off x="5154613" y="27432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4" name="Line 83">
              <a:extLst>
                <a:ext uri="{FF2B5EF4-FFF2-40B4-BE49-F238E27FC236}">
                  <a16:creationId xmlns:a16="http://schemas.microsoft.com/office/drawing/2014/main" id="{A9A51231-266B-41E2-9988-B2750E5158B1}"/>
                </a:ext>
              </a:extLst>
            </p:cNvPr>
            <p:cNvSpPr>
              <a:spLocks noChangeShapeType="1"/>
            </p:cNvSpPr>
            <p:nvPr/>
          </p:nvSpPr>
          <p:spPr bwMode="auto">
            <a:xfrm>
              <a:off x="5154613" y="27940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5" name="Line 84">
              <a:extLst>
                <a:ext uri="{FF2B5EF4-FFF2-40B4-BE49-F238E27FC236}">
                  <a16:creationId xmlns:a16="http://schemas.microsoft.com/office/drawing/2014/main" id="{D82FE492-3387-4605-9D2C-1F55053E14D4}"/>
                </a:ext>
              </a:extLst>
            </p:cNvPr>
            <p:cNvSpPr>
              <a:spLocks noChangeShapeType="1"/>
            </p:cNvSpPr>
            <p:nvPr/>
          </p:nvSpPr>
          <p:spPr bwMode="auto">
            <a:xfrm>
              <a:off x="5154613" y="2844801"/>
              <a:ext cx="1016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6" name="Freeform 85">
              <a:extLst>
                <a:ext uri="{FF2B5EF4-FFF2-40B4-BE49-F238E27FC236}">
                  <a16:creationId xmlns:a16="http://schemas.microsoft.com/office/drawing/2014/main" id="{5FF9216A-AA17-401E-8E67-CDD800288328}"/>
                </a:ext>
              </a:extLst>
            </p:cNvPr>
            <p:cNvSpPr>
              <a:spLocks/>
            </p:cNvSpPr>
            <p:nvPr/>
          </p:nvSpPr>
          <p:spPr bwMode="auto">
            <a:xfrm>
              <a:off x="5053013" y="2616201"/>
              <a:ext cx="406400" cy="558800"/>
            </a:xfrm>
            <a:custGeom>
              <a:avLst/>
              <a:gdLst>
                <a:gd name="T0" fmla="*/ 32 w 256"/>
                <a:gd name="T1" fmla="*/ 352 h 352"/>
                <a:gd name="T2" fmla="*/ 0 w 256"/>
                <a:gd name="T3" fmla="*/ 352 h 352"/>
                <a:gd name="T4" fmla="*/ 0 w 256"/>
                <a:gd name="T5" fmla="*/ 0 h 352"/>
                <a:gd name="T6" fmla="*/ 216 w 256"/>
                <a:gd name="T7" fmla="*/ 0 h 352"/>
                <a:gd name="T8" fmla="*/ 256 w 256"/>
                <a:gd name="T9" fmla="*/ 40 h 352"/>
                <a:gd name="T10" fmla="*/ 256 w 256"/>
                <a:gd name="T11" fmla="*/ 216 h 352"/>
              </a:gdLst>
              <a:ahLst/>
              <a:cxnLst>
                <a:cxn ang="0">
                  <a:pos x="T0" y="T1"/>
                </a:cxn>
                <a:cxn ang="0">
                  <a:pos x="T2" y="T3"/>
                </a:cxn>
                <a:cxn ang="0">
                  <a:pos x="T4" y="T5"/>
                </a:cxn>
                <a:cxn ang="0">
                  <a:pos x="T6" y="T7"/>
                </a:cxn>
                <a:cxn ang="0">
                  <a:pos x="T8" y="T9"/>
                </a:cxn>
                <a:cxn ang="0">
                  <a:pos x="T10" y="T11"/>
                </a:cxn>
              </a:cxnLst>
              <a:rect l="0" t="0" r="r" b="b"/>
              <a:pathLst>
                <a:path w="256" h="352">
                  <a:moveTo>
                    <a:pt x="32" y="352"/>
                  </a:moveTo>
                  <a:lnTo>
                    <a:pt x="0" y="352"/>
                  </a:lnTo>
                  <a:lnTo>
                    <a:pt x="0" y="0"/>
                  </a:lnTo>
                  <a:lnTo>
                    <a:pt x="216" y="0"/>
                  </a:lnTo>
                  <a:lnTo>
                    <a:pt x="256" y="40"/>
                  </a:lnTo>
                  <a:lnTo>
                    <a:pt x="256" y="216"/>
                  </a:lnTo>
                </a:path>
              </a:pathLst>
            </a:custGeom>
            <a:ln>
              <a:headEnd/>
              <a:tailEnd/>
            </a:ln>
            <a:extLst>
              <a:ext uri="{909E8E84-426E-40dd-AFC4-6F175D3DCCD1}">
                <a14:hiddenFill xmlns="" xmlns:a14="http://schemas.microsoft.com/office/drawing/2010/main">
                  <a:solidFill>
                    <a:srgbClr val="FFFFFF"/>
                  </a:solidFill>
                </a14:hiddenFill>
              </a:ext>
            </a:extLst>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anchor="t" anchorCtr="0" compatLnSpc="1">
              <a:prstTxWarp prst="textNoShape">
                <a:avLst/>
              </a:prstTxWarp>
            </a:bodyPr>
            <a:lstStyle/>
            <a:p>
              <a:endParaRPr lang="pt-BR"/>
            </a:p>
          </p:txBody>
        </p:sp>
        <p:sp>
          <p:nvSpPr>
            <p:cNvPr id="57" name="Freeform 86">
              <a:extLst>
                <a:ext uri="{FF2B5EF4-FFF2-40B4-BE49-F238E27FC236}">
                  <a16:creationId xmlns:a16="http://schemas.microsoft.com/office/drawing/2014/main" id="{5C460442-E1D9-40A9-89D3-A5DD41CE88B7}"/>
                </a:ext>
              </a:extLst>
            </p:cNvPr>
            <p:cNvSpPr>
              <a:spLocks/>
            </p:cNvSpPr>
            <p:nvPr/>
          </p:nvSpPr>
          <p:spPr bwMode="auto">
            <a:xfrm>
              <a:off x="5383213" y="2641601"/>
              <a:ext cx="50800" cy="50800"/>
            </a:xfrm>
            <a:custGeom>
              <a:avLst/>
              <a:gdLst>
                <a:gd name="T0" fmla="*/ 0 w 32"/>
                <a:gd name="T1" fmla="*/ 0 h 32"/>
                <a:gd name="T2" fmla="*/ 0 w 32"/>
                <a:gd name="T3" fmla="*/ 32 h 32"/>
                <a:gd name="T4" fmla="*/ 32 w 32"/>
                <a:gd name="T5" fmla="*/ 32 h 32"/>
              </a:gdLst>
              <a:ahLst/>
              <a:cxnLst>
                <a:cxn ang="0">
                  <a:pos x="T0" y="T1"/>
                </a:cxn>
                <a:cxn ang="0">
                  <a:pos x="T2" y="T3"/>
                </a:cxn>
                <a:cxn ang="0">
                  <a:pos x="T4" y="T5"/>
                </a:cxn>
              </a:cxnLst>
              <a:rect l="0" t="0" r="r" b="b"/>
              <a:pathLst>
                <a:path w="32" h="32">
                  <a:moveTo>
                    <a:pt x="0" y="0"/>
                  </a:moveTo>
                  <a:lnTo>
                    <a:pt x="0" y="32"/>
                  </a:lnTo>
                  <a:lnTo>
                    <a:pt x="32" y="3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
        <p:nvSpPr>
          <p:cNvPr id="65" name="Retângulo 64">
            <a:extLst>
              <a:ext uri="{FF2B5EF4-FFF2-40B4-BE49-F238E27FC236}">
                <a16:creationId xmlns:a16="http://schemas.microsoft.com/office/drawing/2014/main" id="{F169F184-CE1E-43C4-B6C9-3CBC3EFCF702}"/>
              </a:ext>
            </a:extLst>
          </p:cNvPr>
          <p:cNvSpPr/>
          <p:nvPr/>
        </p:nvSpPr>
        <p:spPr>
          <a:xfrm>
            <a:off x="6965274" y="722477"/>
            <a:ext cx="1531188"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Contábil </a:t>
            </a:r>
          </a:p>
        </p:txBody>
      </p:sp>
      <p:sp>
        <p:nvSpPr>
          <p:cNvPr id="66" name="Retângulo 65">
            <a:extLst>
              <a:ext uri="{FF2B5EF4-FFF2-40B4-BE49-F238E27FC236}">
                <a16:creationId xmlns:a16="http://schemas.microsoft.com/office/drawing/2014/main" id="{CC7BA09B-FE6F-4CF3-B15D-33FA344A55BE}"/>
              </a:ext>
            </a:extLst>
          </p:cNvPr>
          <p:cNvSpPr/>
          <p:nvPr/>
        </p:nvSpPr>
        <p:spPr>
          <a:xfrm>
            <a:off x="7133004" y="1698998"/>
            <a:ext cx="2784737"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Operação e Fluxo</a:t>
            </a:r>
          </a:p>
        </p:txBody>
      </p:sp>
      <p:sp>
        <p:nvSpPr>
          <p:cNvPr id="67" name="Retângulo 66">
            <a:extLst>
              <a:ext uri="{FF2B5EF4-FFF2-40B4-BE49-F238E27FC236}">
                <a16:creationId xmlns:a16="http://schemas.microsoft.com/office/drawing/2014/main" id="{0A000CAE-13FD-4265-94CF-378B9946B22C}"/>
              </a:ext>
            </a:extLst>
          </p:cNvPr>
          <p:cNvSpPr/>
          <p:nvPr/>
        </p:nvSpPr>
        <p:spPr>
          <a:xfrm>
            <a:off x="7559793" y="2910509"/>
            <a:ext cx="4284256" cy="892552"/>
          </a:xfrm>
          <a:prstGeom prst="rect">
            <a:avLst/>
          </a:prstGeom>
        </p:spPr>
        <p:txBody>
          <a:bodyPr wrap="square">
            <a:spAutoFit/>
          </a:bodyPr>
          <a:lstStyle/>
          <a:p>
            <a:pPr marL="0" lvl="1">
              <a:spcBef>
                <a:spcPct val="0"/>
              </a:spcBef>
            </a:pPr>
            <a:r>
              <a:rPr lang="pt-BR" sz="2600" dirty="0">
                <a:solidFill>
                  <a:srgbClr val="F47920"/>
                </a:solidFill>
                <a:latin typeface="Trebuchet MS" panose="020B0603020202020204" pitchFamily="34" charset="0"/>
              </a:rPr>
              <a:t>Livros Auxiliares e Controles Gerenciais</a:t>
            </a:r>
          </a:p>
        </p:txBody>
      </p:sp>
      <p:sp>
        <p:nvSpPr>
          <p:cNvPr id="68" name="Retângulo 67">
            <a:extLst>
              <a:ext uri="{FF2B5EF4-FFF2-40B4-BE49-F238E27FC236}">
                <a16:creationId xmlns:a16="http://schemas.microsoft.com/office/drawing/2014/main" id="{D737584B-1F15-49F9-9C9D-118507026647}"/>
              </a:ext>
            </a:extLst>
          </p:cNvPr>
          <p:cNvSpPr/>
          <p:nvPr/>
        </p:nvSpPr>
        <p:spPr>
          <a:xfrm>
            <a:off x="8047681" y="4041509"/>
            <a:ext cx="2633093"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Relatório do PPA</a:t>
            </a:r>
          </a:p>
        </p:txBody>
      </p:sp>
    </p:spTree>
    <p:extLst>
      <p:ext uri="{BB962C8B-B14F-4D97-AF65-F5344CB8AC3E}">
        <p14:creationId xmlns:p14="http://schemas.microsoft.com/office/powerpoint/2010/main" val="717010365"/>
      </p:ext>
    </p:extLst>
  </p:cSld>
  <p:clrMapOvr>
    <a:masterClrMapping/>
  </p:clrMapOvr>
  <p:transition spd="slow">
    <p:wheel spokes="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795EEA10-6F55-4F97-B889-C2FAB5392F12}"/>
              </a:ext>
            </a:extLst>
          </p:cNvPr>
          <p:cNvSpPr>
            <a:spLocks noGrp="1"/>
          </p:cNvSpPr>
          <p:nvPr>
            <p:ph type="title"/>
          </p:nvPr>
        </p:nvSpPr>
        <p:spPr/>
        <p:txBody>
          <a:bodyPr vert="horz" lIns="91440" tIns="45720" rIns="91440" bIns="45720" rtlCol="0" anchor="ctr">
            <a:normAutofit fontScale="90000"/>
          </a:bodyPr>
          <a:lstStyle/>
          <a:p>
            <a:pPr algn="ctr">
              <a:lnSpc>
                <a:spcPct val="150000"/>
              </a:lnSpc>
            </a:pPr>
            <a:r>
              <a:rPr lang="pt-BR" sz="2900" dirty="0"/>
              <a:t>Resolução Normativa nº 430/2017 conceitos, impactos e operação</a:t>
            </a:r>
          </a:p>
        </p:txBody>
      </p:sp>
      <p:sp>
        <p:nvSpPr>
          <p:cNvPr id="8" name="CaixaDeTexto 7">
            <a:extLst>
              <a:ext uri="{FF2B5EF4-FFF2-40B4-BE49-F238E27FC236}">
                <a16:creationId xmlns:a16="http://schemas.microsoft.com/office/drawing/2014/main" id="{84E36661-2B7E-401A-B482-1CD36DD13E4D}"/>
              </a:ext>
            </a:extLst>
          </p:cNvPr>
          <p:cNvSpPr txBox="1"/>
          <p:nvPr/>
        </p:nvSpPr>
        <p:spPr>
          <a:xfrm>
            <a:off x="7090968" y="558057"/>
            <a:ext cx="4412610" cy="2956579"/>
          </a:xfrm>
          <a:prstGeom prst="rect">
            <a:avLst/>
          </a:prstGeom>
        </p:spPr>
        <p:txBody>
          <a:bodyPr vert="horz" lIns="91440" tIns="45720" rIns="91440" bIns="45720" rtlCol="0" anchor="ctr">
            <a:normAutofit fontScale="97500"/>
          </a:bodyPr>
          <a:lstStyle>
            <a:defPPr>
              <a:defRPr lang="pt-BR"/>
            </a:defPPr>
            <a:lvl1pPr algn="ctr">
              <a:lnSpc>
                <a:spcPct val="150000"/>
              </a:lnSpc>
              <a:spcBef>
                <a:spcPct val="0"/>
              </a:spcBef>
              <a:buNone/>
              <a:defRPr sz="3200">
                <a:solidFill>
                  <a:srgbClr val="F47920"/>
                </a:solidFill>
                <a:latin typeface="Trebuchet MS" panose="020B0603020202020204" pitchFamily="34" charset="0"/>
                <a:ea typeface="+mj-ea"/>
                <a:cs typeface="+mj-cs"/>
              </a:defRPr>
            </a:lvl1pPr>
          </a:lstStyle>
          <a:p>
            <a:r>
              <a:rPr lang="pt-BR" dirty="0"/>
              <a:t>Plano Individual</a:t>
            </a:r>
          </a:p>
          <a:p>
            <a:endParaRPr lang="pt-BR" dirty="0"/>
          </a:p>
          <a:p>
            <a:endParaRPr lang="pt-BR" dirty="0"/>
          </a:p>
          <a:p>
            <a:endParaRPr lang="pt-BR" dirty="0"/>
          </a:p>
        </p:txBody>
      </p:sp>
      <p:grpSp>
        <p:nvGrpSpPr>
          <p:cNvPr id="12" name="Agrupar 11">
            <a:extLst>
              <a:ext uri="{FF2B5EF4-FFF2-40B4-BE49-F238E27FC236}">
                <a16:creationId xmlns:a16="http://schemas.microsoft.com/office/drawing/2014/main" id="{BC283D34-6EFE-4B0A-AC8F-1BADFF18A61B}"/>
              </a:ext>
            </a:extLst>
          </p:cNvPr>
          <p:cNvGrpSpPr/>
          <p:nvPr/>
        </p:nvGrpSpPr>
        <p:grpSpPr>
          <a:xfrm>
            <a:off x="8078948" y="2200599"/>
            <a:ext cx="2436651" cy="2956579"/>
            <a:chOff x="10448925" y="3282951"/>
            <a:chExt cx="325438" cy="385762"/>
          </a:xfrm>
        </p:grpSpPr>
        <p:sp>
          <p:nvSpPr>
            <p:cNvPr id="13" name="Freeform 184">
              <a:extLst>
                <a:ext uri="{FF2B5EF4-FFF2-40B4-BE49-F238E27FC236}">
                  <a16:creationId xmlns:a16="http://schemas.microsoft.com/office/drawing/2014/main" id="{ED85DD9C-A72C-4C9F-BAD8-3BBA9FBFC52E}"/>
                </a:ext>
              </a:extLst>
            </p:cNvPr>
            <p:cNvSpPr>
              <a:spLocks/>
            </p:cNvSpPr>
            <p:nvPr/>
          </p:nvSpPr>
          <p:spPr bwMode="auto">
            <a:xfrm>
              <a:off x="10448925" y="3471863"/>
              <a:ext cx="325438" cy="196850"/>
            </a:xfrm>
            <a:custGeom>
              <a:avLst/>
              <a:gdLst>
                <a:gd name="T0" fmla="*/ 103 w 205"/>
                <a:gd name="T1" fmla="*/ 22 h 124"/>
                <a:gd name="T2" fmla="*/ 130 w 205"/>
                <a:gd name="T3" fmla="*/ 0 h 124"/>
                <a:gd name="T4" fmla="*/ 166 w 205"/>
                <a:gd name="T5" fmla="*/ 18 h 124"/>
                <a:gd name="T6" fmla="*/ 166 w 205"/>
                <a:gd name="T7" fmla="*/ 18 h 124"/>
                <a:gd name="T8" fmla="*/ 170 w 205"/>
                <a:gd name="T9" fmla="*/ 22 h 124"/>
                <a:gd name="T10" fmla="*/ 174 w 205"/>
                <a:gd name="T11" fmla="*/ 27 h 124"/>
                <a:gd name="T12" fmla="*/ 178 w 205"/>
                <a:gd name="T13" fmla="*/ 38 h 124"/>
                <a:gd name="T14" fmla="*/ 178 w 205"/>
                <a:gd name="T15" fmla="*/ 38 h 124"/>
                <a:gd name="T16" fmla="*/ 204 w 205"/>
                <a:gd name="T17" fmla="*/ 92 h 124"/>
                <a:gd name="T18" fmla="*/ 204 w 205"/>
                <a:gd name="T19" fmla="*/ 92 h 124"/>
                <a:gd name="T20" fmla="*/ 205 w 205"/>
                <a:gd name="T21" fmla="*/ 97 h 124"/>
                <a:gd name="T22" fmla="*/ 204 w 205"/>
                <a:gd name="T23" fmla="*/ 101 h 124"/>
                <a:gd name="T24" fmla="*/ 203 w 205"/>
                <a:gd name="T25" fmla="*/ 105 h 124"/>
                <a:gd name="T26" fmla="*/ 199 w 205"/>
                <a:gd name="T27" fmla="*/ 110 h 124"/>
                <a:gd name="T28" fmla="*/ 177 w 205"/>
                <a:gd name="T29" fmla="*/ 124 h 124"/>
                <a:gd name="T30" fmla="*/ 177 w 205"/>
                <a:gd name="T31" fmla="*/ 124 h 124"/>
                <a:gd name="T32" fmla="*/ 140 w 205"/>
                <a:gd name="T33" fmla="*/ 124 h 124"/>
                <a:gd name="T34" fmla="*/ 140 w 205"/>
                <a:gd name="T35" fmla="*/ 124 h 124"/>
                <a:gd name="T36" fmla="*/ 134 w 205"/>
                <a:gd name="T37" fmla="*/ 123 h 124"/>
                <a:gd name="T38" fmla="*/ 128 w 205"/>
                <a:gd name="T39" fmla="*/ 119 h 124"/>
                <a:gd name="T40" fmla="*/ 126 w 205"/>
                <a:gd name="T41" fmla="*/ 114 h 124"/>
                <a:gd name="T42" fmla="*/ 124 w 205"/>
                <a:gd name="T43" fmla="*/ 108 h 124"/>
                <a:gd name="T44" fmla="*/ 126 w 205"/>
                <a:gd name="T45" fmla="*/ 103 h 124"/>
                <a:gd name="T46" fmla="*/ 128 w 205"/>
                <a:gd name="T47" fmla="*/ 97 h 124"/>
                <a:gd name="T48" fmla="*/ 134 w 205"/>
                <a:gd name="T49" fmla="*/ 93 h 124"/>
                <a:gd name="T50" fmla="*/ 140 w 205"/>
                <a:gd name="T51" fmla="*/ 92 h 124"/>
                <a:gd name="T52" fmla="*/ 151 w 205"/>
                <a:gd name="T53" fmla="*/ 92 h 124"/>
                <a:gd name="T54" fmla="*/ 151 w 205"/>
                <a:gd name="T55" fmla="*/ 43 h 124"/>
                <a:gd name="T56" fmla="*/ 54 w 205"/>
                <a:gd name="T57" fmla="*/ 43 h 124"/>
                <a:gd name="T58" fmla="*/ 54 w 205"/>
                <a:gd name="T59" fmla="*/ 92 h 124"/>
                <a:gd name="T60" fmla="*/ 65 w 205"/>
                <a:gd name="T61" fmla="*/ 92 h 124"/>
                <a:gd name="T62" fmla="*/ 65 w 205"/>
                <a:gd name="T63" fmla="*/ 92 h 124"/>
                <a:gd name="T64" fmla="*/ 72 w 205"/>
                <a:gd name="T65" fmla="*/ 93 h 124"/>
                <a:gd name="T66" fmla="*/ 77 w 205"/>
                <a:gd name="T67" fmla="*/ 97 h 124"/>
                <a:gd name="T68" fmla="*/ 80 w 205"/>
                <a:gd name="T69" fmla="*/ 103 h 124"/>
                <a:gd name="T70" fmla="*/ 81 w 205"/>
                <a:gd name="T71" fmla="*/ 108 h 124"/>
                <a:gd name="T72" fmla="*/ 80 w 205"/>
                <a:gd name="T73" fmla="*/ 114 h 124"/>
                <a:gd name="T74" fmla="*/ 77 w 205"/>
                <a:gd name="T75" fmla="*/ 119 h 124"/>
                <a:gd name="T76" fmla="*/ 72 w 205"/>
                <a:gd name="T77" fmla="*/ 123 h 124"/>
                <a:gd name="T78" fmla="*/ 65 w 205"/>
                <a:gd name="T79" fmla="*/ 124 h 124"/>
                <a:gd name="T80" fmla="*/ 65 w 205"/>
                <a:gd name="T81" fmla="*/ 124 h 124"/>
                <a:gd name="T82" fmla="*/ 28 w 205"/>
                <a:gd name="T83" fmla="*/ 124 h 124"/>
                <a:gd name="T84" fmla="*/ 7 w 205"/>
                <a:gd name="T85" fmla="*/ 110 h 124"/>
                <a:gd name="T86" fmla="*/ 7 w 205"/>
                <a:gd name="T87" fmla="*/ 110 h 124"/>
                <a:gd name="T88" fmla="*/ 3 w 205"/>
                <a:gd name="T89" fmla="*/ 105 h 124"/>
                <a:gd name="T90" fmla="*/ 1 w 205"/>
                <a:gd name="T91" fmla="*/ 101 h 124"/>
                <a:gd name="T92" fmla="*/ 0 w 205"/>
                <a:gd name="T93" fmla="*/ 97 h 124"/>
                <a:gd name="T94" fmla="*/ 1 w 205"/>
                <a:gd name="T95" fmla="*/ 92 h 124"/>
                <a:gd name="T96" fmla="*/ 1 w 205"/>
                <a:gd name="T97" fmla="*/ 92 h 124"/>
                <a:gd name="T98" fmla="*/ 27 w 205"/>
                <a:gd name="T99" fmla="*/ 38 h 124"/>
                <a:gd name="T100" fmla="*/ 27 w 205"/>
                <a:gd name="T101" fmla="*/ 38 h 124"/>
                <a:gd name="T102" fmla="*/ 31 w 205"/>
                <a:gd name="T103" fmla="*/ 27 h 124"/>
                <a:gd name="T104" fmla="*/ 35 w 205"/>
                <a:gd name="T105" fmla="*/ 22 h 124"/>
                <a:gd name="T106" fmla="*/ 39 w 205"/>
                <a:gd name="T107" fmla="*/ 18 h 124"/>
                <a:gd name="T108" fmla="*/ 76 w 205"/>
                <a:gd name="T109" fmla="*/ 0 h 124"/>
                <a:gd name="T110" fmla="*/ 103 w 205"/>
                <a:gd name="T111" fmla="*/ 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124">
                  <a:moveTo>
                    <a:pt x="103" y="22"/>
                  </a:moveTo>
                  <a:lnTo>
                    <a:pt x="130" y="0"/>
                  </a:lnTo>
                  <a:lnTo>
                    <a:pt x="166" y="18"/>
                  </a:lnTo>
                  <a:lnTo>
                    <a:pt x="166" y="18"/>
                  </a:lnTo>
                  <a:lnTo>
                    <a:pt x="170" y="22"/>
                  </a:lnTo>
                  <a:lnTo>
                    <a:pt x="174" y="27"/>
                  </a:lnTo>
                  <a:lnTo>
                    <a:pt x="178" y="38"/>
                  </a:lnTo>
                  <a:lnTo>
                    <a:pt x="178" y="38"/>
                  </a:lnTo>
                  <a:lnTo>
                    <a:pt x="204" y="92"/>
                  </a:lnTo>
                  <a:lnTo>
                    <a:pt x="204" y="92"/>
                  </a:lnTo>
                  <a:lnTo>
                    <a:pt x="205" y="97"/>
                  </a:lnTo>
                  <a:lnTo>
                    <a:pt x="204" y="101"/>
                  </a:lnTo>
                  <a:lnTo>
                    <a:pt x="203" y="105"/>
                  </a:lnTo>
                  <a:lnTo>
                    <a:pt x="199" y="110"/>
                  </a:lnTo>
                  <a:lnTo>
                    <a:pt x="177" y="124"/>
                  </a:lnTo>
                  <a:lnTo>
                    <a:pt x="177" y="124"/>
                  </a:lnTo>
                  <a:lnTo>
                    <a:pt x="140" y="124"/>
                  </a:lnTo>
                  <a:lnTo>
                    <a:pt x="140" y="124"/>
                  </a:lnTo>
                  <a:lnTo>
                    <a:pt x="134" y="123"/>
                  </a:lnTo>
                  <a:lnTo>
                    <a:pt x="128" y="119"/>
                  </a:lnTo>
                  <a:lnTo>
                    <a:pt x="126" y="114"/>
                  </a:lnTo>
                  <a:lnTo>
                    <a:pt x="124" y="108"/>
                  </a:lnTo>
                  <a:lnTo>
                    <a:pt x="126" y="103"/>
                  </a:lnTo>
                  <a:lnTo>
                    <a:pt x="128" y="97"/>
                  </a:lnTo>
                  <a:lnTo>
                    <a:pt x="134" y="93"/>
                  </a:lnTo>
                  <a:lnTo>
                    <a:pt x="140" y="92"/>
                  </a:lnTo>
                  <a:lnTo>
                    <a:pt x="151" y="92"/>
                  </a:lnTo>
                  <a:lnTo>
                    <a:pt x="151" y="43"/>
                  </a:lnTo>
                  <a:lnTo>
                    <a:pt x="54" y="43"/>
                  </a:lnTo>
                  <a:lnTo>
                    <a:pt x="54" y="92"/>
                  </a:lnTo>
                  <a:lnTo>
                    <a:pt x="65" y="92"/>
                  </a:lnTo>
                  <a:lnTo>
                    <a:pt x="65" y="92"/>
                  </a:lnTo>
                  <a:lnTo>
                    <a:pt x="72" y="93"/>
                  </a:lnTo>
                  <a:lnTo>
                    <a:pt x="77" y="97"/>
                  </a:lnTo>
                  <a:lnTo>
                    <a:pt x="80" y="103"/>
                  </a:lnTo>
                  <a:lnTo>
                    <a:pt x="81" y="108"/>
                  </a:lnTo>
                  <a:lnTo>
                    <a:pt x="80" y="114"/>
                  </a:lnTo>
                  <a:lnTo>
                    <a:pt x="77" y="119"/>
                  </a:lnTo>
                  <a:lnTo>
                    <a:pt x="72" y="123"/>
                  </a:lnTo>
                  <a:lnTo>
                    <a:pt x="65" y="124"/>
                  </a:lnTo>
                  <a:lnTo>
                    <a:pt x="65" y="124"/>
                  </a:lnTo>
                  <a:lnTo>
                    <a:pt x="28" y="124"/>
                  </a:lnTo>
                  <a:lnTo>
                    <a:pt x="7" y="110"/>
                  </a:lnTo>
                  <a:lnTo>
                    <a:pt x="7" y="110"/>
                  </a:lnTo>
                  <a:lnTo>
                    <a:pt x="3" y="105"/>
                  </a:lnTo>
                  <a:lnTo>
                    <a:pt x="1" y="101"/>
                  </a:lnTo>
                  <a:lnTo>
                    <a:pt x="0" y="97"/>
                  </a:lnTo>
                  <a:lnTo>
                    <a:pt x="1" y="92"/>
                  </a:lnTo>
                  <a:lnTo>
                    <a:pt x="1" y="92"/>
                  </a:lnTo>
                  <a:lnTo>
                    <a:pt x="27" y="38"/>
                  </a:lnTo>
                  <a:lnTo>
                    <a:pt x="27" y="38"/>
                  </a:lnTo>
                  <a:lnTo>
                    <a:pt x="31" y="27"/>
                  </a:lnTo>
                  <a:lnTo>
                    <a:pt x="35" y="22"/>
                  </a:lnTo>
                  <a:lnTo>
                    <a:pt x="39" y="18"/>
                  </a:lnTo>
                  <a:lnTo>
                    <a:pt x="76" y="0"/>
                  </a:lnTo>
                  <a:lnTo>
                    <a:pt x="103" y="22"/>
                  </a:lnTo>
                </a:path>
              </a:pathLst>
            </a:custGeom>
            <a:ln>
              <a:headEnd/>
              <a:tailEnd/>
            </a:ln>
            <a:extLst>
              <a:ext uri="{909E8E84-426E-40dd-AFC4-6F175D3DCCD1}">
                <a14:hiddenFill xmlns="" xmlns:a14="http://schemas.microsoft.com/office/drawing/2010/main">
                  <a:solidFill>
                    <a:srgbClr val="FFFFFF"/>
                  </a:solidFill>
                </a14:hiddenFill>
              </a:ext>
            </a:extLst>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endParaRPr lang="pt-BR"/>
            </a:p>
          </p:txBody>
        </p:sp>
        <p:sp>
          <p:nvSpPr>
            <p:cNvPr id="16" name="Freeform 185">
              <a:extLst>
                <a:ext uri="{FF2B5EF4-FFF2-40B4-BE49-F238E27FC236}">
                  <a16:creationId xmlns:a16="http://schemas.microsoft.com/office/drawing/2014/main" id="{19AD7CB9-458A-4E51-A5DC-DED607BBF2F4}"/>
                </a:ext>
              </a:extLst>
            </p:cNvPr>
            <p:cNvSpPr>
              <a:spLocks/>
            </p:cNvSpPr>
            <p:nvPr/>
          </p:nvSpPr>
          <p:spPr bwMode="auto">
            <a:xfrm>
              <a:off x="10552113" y="3282951"/>
              <a:ext cx="119063" cy="153988"/>
            </a:xfrm>
            <a:custGeom>
              <a:avLst/>
              <a:gdLst>
                <a:gd name="T0" fmla="*/ 38 w 75"/>
                <a:gd name="T1" fmla="*/ 0 h 97"/>
                <a:gd name="T2" fmla="*/ 38 w 75"/>
                <a:gd name="T3" fmla="*/ 0 h 97"/>
                <a:gd name="T4" fmla="*/ 31 w 75"/>
                <a:gd name="T5" fmla="*/ 0 h 97"/>
                <a:gd name="T6" fmla="*/ 23 w 75"/>
                <a:gd name="T7" fmla="*/ 3 h 97"/>
                <a:gd name="T8" fmla="*/ 16 w 75"/>
                <a:gd name="T9" fmla="*/ 6 h 97"/>
                <a:gd name="T10" fmla="*/ 11 w 75"/>
                <a:gd name="T11" fmla="*/ 11 h 97"/>
                <a:gd name="T12" fmla="*/ 7 w 75"/>
                <a:gd name="T13" fmla="*/ 18 h 97"/>
                <a:gd name="T14" fmla="*/ 3 w 75"/>
                <a:gd name="T15" fmla="*/ 26 h 97"/>
                <a:gd name="T16" fmla="*/ 1 w 75"/>
                <a:gd name="T17" fmla="*/ 37 h 97"/>
                <a:gd name="T18" fmla="*/ 0 w 75"/>
                <a:gd name="T19" fmla="*/ 49 h 97"/>
                <a:gd name="T20" fmla="*/ 0 w 75"/>
                <a:gd name="T21" fmla="*/ 49 h 97"/>
                <a:gd name="T22" fmla="*/ 1 w 75"/>
                <a:gd name="T23" fmla="*/ 61 h 97"/>
                <a:gd name="T24" fmla="*/ 3 w 75"/>
                <a:gd name="T25" fmla="*/ 72 h 97"/>
                <a:gd name="T26" fmla="*/ 7 w 75"/>
                <a:gd name="T27" fmla="*/ 80 h 97"/>
                <a:gd name="T28" fmla="*/ 11 w 75"/>
                <a:gd name="T29" fmla="*/ 87 h 97"/>
                <a:gd name="T30" fmla="*/ 16 w 75"/>
                <a:gd name="T31" fmla="*/ 92 h 97"/>
                <a:gd name="T32" fmla="*/ 23 w 75"/>
                <a:gd name="T33" fmla="*/ 95 h 97"/>
                <a:gd name="T34" fmla="*/ 30 w 75"/>
                <a:gd name="T35" fmla="*/ 97 h 97"/>
                <a:gd name="T36" fmla="*/ 38 w 75"/>
                <a:gd name="T37" fmla="*/ 97 h 97"/>
                <a:gd name="T38" fmla="*/ 38 w 75"/>
                <a:gd name="T39" fmla="*/ 97 h 97"/>
                <a:gd name="T40" fmla="*/ 46 w 75"/>
                <a:gd name="T41" fmla="*/ 97 h 97"/>
                <a:gd name="T42" fmla="*/ 53 w 75"/>
                <a:gd name="T43" fmla="*/ 95 h 97"/>
                <a:gd name="T44" fmla="*/ 59 w 75"/>
                <a:gd name="T45" fmla="*/ 92 h 97"/>
                <a:gd name="T46" fmla="*/ 65 w 75"/>
                <a:gd name="T47" fmla="*/ 87 h 97"/>
                <a:gd name="T48" fmla="*/ 69 w 75"/>
                <a:gd name="T49" fmla="*/ 80 h 97"/>
                <a:gd name="T50" fmla="*/ 73 w 75"/>
                <a:gd name="T51" fmla="*/ 72 h 97"/>
                <a:gd name="T52" fmla="*/ 74 w 75"/>
                <a:gd name="T53" fmla="*/ 61 h 97"/>
                <a:gd name="T54" fmla="*/ 75 w 75"/>
                <a:gd name="T55" fmla="*/ 49 h 97"/>
                <a:gd name="T56" fmla="*/ 75 w 75"/>
                <a:gd name="T57" fmla="*/ 49 h 97"/>
                <a:gd name="T58" fmla="*/ 74 w 75"/>
                <a:gd name="T59" fmla="*/ 37 h 97"/>
                <a:gd name="T60" fmla="*/ 73 w 75"/>
                <a:gd name="T61" fmla="*/ 26 h 97"/>
                <a:gd name="T62" fmla="*/ 69 w 75"/>
                <a:gd name="T63" fmla="*/ 18 h 97"/>
                <a:gd name="T64" fmla="*/ 65 w 75"/>
                <a:gd name="T65" fmla="*/ 11 h 97"/>
                <a:gd name="T66" fmla="*/ 59 w 75"/>
                <a:gd name="T67" fmla="*/ 6 h 97"/>
                <a:gd name="T68" fmla="*/ 53 w 75"/>
                <a:gd name="T69" fmla="*/ 3 h 97"/>
                <a:gd name="T70" fmla="*/ 46 w 75"/>
                <a:gd name="T71" fmla="*/ 0 h 97"/>
                <a:gd name="T72" fmla="*/ 38 w 75"/>
                <a:gd name="T73" fmla="*/ 0 h 97"/>
                <a:gd name="T74" fmla="*/ 38 w 75"/>
                <a:gd name="T7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97">
                  <a:moveTo>
                    <a:pt x="38" y="0"/>
                  </a:moveTo>
                  <a:lnTo>
                    <a:pt x="38" y="0"/>
                  </a:lnTo>
                  <a:lnTo>
                    <a:pt x="31" y="0"/>
                  </a:lnTo>
                  <a:lnTo>
                    <a:pt x="23" y="3"/>
                  </a:lnTo>
                  <a:lnTo>
                    <a:pt x="16" y="6"/>
                  </a:lnTo>
                  <a:lnTo>
                    <a:pt x="11" y="11"/>
                  </a:lnTo>
                  <a:lnTo>
                    <a:pt x="7" y="18"/>
                  </a:lnTo>
                  <a:lnTo>
                    <a:pt x="3" y="26"/>
                  </a:lnTo>
                  <a:lnTo>
                    <a:pt x="1" y="37"/>
                  </a:lnTo>
                  <a:lnTo>
                    <a:pt x="0" y="49"/>
                  </a:lnTo>
                  <a:lnTo>
                    <a:pt x="0" y="49"/>
                  </a:lnTo>
                  <a:lnTo>
                    <a:pt x="1" y="61"/>
                  </a:lnTo>
                  <a:lnTo>
                    <a:pt x="3" y="72"/>
                  </a:lnTo>
                  <a:lnTo>
                    <a:pt x="7" y="80"/>
                  </a:lnTo>
                  <a:lnTo>
                    <a:pt x="11" y="87"/>
                  </a:lnTo>
                  <a:lnTo>
                    <a:pt x="16" y="92"/>
                  </a:lnTo>
                  <a:lnTo>
                    <a:pt x="23" y="95"/>
                  </a:lnTo>
                  <a:lnTo>
                    <a:pt x="30" y="97"/>
                  </a:lnTo>
                  <a:lnTo>
                    <a:pt x="38" y="97"/>
                  </a:lnTo>
                  <a:lnTo>
                    <a:pt x="38" y="97"/>
                  </a:lnTo>
                  <a:lnTo>
                    <a:pt x="46" y="97"/>
                  </a:lnTo>
                  <a:lnTo>
                    <a:pt x="53" y="95"/>
                  </a:lnTo>
                  <a:lnTo>
                    <a:pt x="59" y="92"/>
                  </a:lnTo>
                  <a:lnTo>
                    <a:pt x="65" y="87"/>
                  </a:lnTo>
                  <a:lnTo>
                    <a:pt x="69" y="80"/>
                  </a:lnTo>
                  <a:lnTo>
                    <a:pt x="73" y="72"/>
                  </a:lnTo>
                  <a:lnTo>
                    <a:pt x="74" y="61"/>
                  </a:lnTo>
                  <a:lnTo>
                    <a:pt x="75" y="49"/>
                  </a:lnTo>
                  <a:lnTo>
                    <a:pt x="75" y="49"/>
                  </a:lnTo>
                  <a:lnTo>
                    <a:pt x="74" y="37"/>
                  </a:lnTo>
                  <a:lnTo>
                    <a:pt x="73" y="26"/>
                  </a:lnTo>
                  <a:lnTo>
                    <a:pt x="69" y="18"/>
                  </a:lnTo>
                  <a:lnTo>
                    <a:pt x="65" y="11"/>
                  </a:lnTo>
                  <a:lnTo>
                    <a:pt x="59" y="6"/>
                  </a:lnTo>
                  <a:lnTo>
                    <a:pt x="53" y="3"/>
                  </a:lnTo>
                  <a:lnTo>
                    <a:pt x="46" y="0"/>
                  </a:lnTo>
                  <a:lnTo>
                    <a:pt x="38" y="0"/>
                  </a:lnTo>
                  <a:lnTo>
                    <a:pt x="38"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Tree>
    <p:extLst>
      <p:ext uri="{BB962C8B-B14F-4D97-AF65-F5344CB8AC3E}">
        <p14:creationId xmlns:p14="http://schemas.microsoft.com/office/powerpoint/2010/main" val="1094692780"/>
      </p:ext>
    </p:extLst>
  </p:cSld>
  <p:clrMapOvr>
    <a:masterClrMapping/>
  </p:clrMapOvr>
  <p:transition spd="slow">
    <p:wheel spokes="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ângulo 8">
            <a:extLst>
              <a:ext uri="{FF2B5EF4-FFF2-40B4-BE49-F238E27FC236}">
                <a16:creationId xmlns:a16="http://schemas.microsoft.com/office/drawing/2014/main" id="{5AB2B51B-FAE2-4780-AC79-9F0768B9A0CD}"/>
              </a:ext>
            </a:extLst>
          </p:cNvPr>
          <p:cNvSpPr/>
          <p:nvPr/>
        </p:nvSpPr>
        <p:spPr>
          <a:xfrm>
            <a:off x="0" y="1200302"/>
            <a:ext cx="12017828" cy="3930756"/>
          </a:xfrm>
          <a:prstGeom prst="rect">
            <a:avLst/>
          </a:prstGeom>
        </p:spPr>
        <p:txBody>
          <a:bodyPr wrap="square">
            <a:spAutoFit/>
          </a:bodyPr>
          <a:lstStyle/>
          <a:p>
            <a:pPr marL="449569" algn="just" defTabSz="914377">
              <a:lnSpc>
                <a:spcPct val="150000"/>
              </a:lnSpc>
              <a:defRPr/>
            </a:pPr>
            <a:r>
              <a:rPr lang="pt-BR" sz="1400" b="1" dirty="0">
                <a:solidFill>
                  <a:srgbClr val="005028"/>
                </a:solidFill>
                <a:latin typeface="Trebuchet MS" panose="020B0603020202020204" pitchFamily="34" charset="0"/>
              </a:rPr>
              <a:t>UB</a:t>
            </a:r>
            <a:r>
              <a:rPr lang="pt-BR" sz="1400" dirty="0">
                <a:solidFill>
                  <a:srgbClr val="005028"/>
                </a:solidFill>
                <a:latin typeface="Trebuchet MS" panose="020B0603020202020204" pitchFamily="34" charset="0"/>
              </a:rPr>
              <a:t>: </a:t>
            </a:r>
            <a:r>
              <a:rPr lang="pt-BR" sz="1400" i="1" dirty="0">
                <a:solidFill>
                  <a:srgbClr val="5B5C65"/>
                </a:solidFill>
                <a:latin typeface="Trebuchet MS" panose="020B0603020202020204" pitchFamily="34" charset="0"/>
              </a:rPr>
              <a:t>Considerando que existe a situação fática e muito comum de </a:t>
            </a:r>
            <a:r>
              <a:rPr lang="pt-BR" sz="1400" i="1" dirty="0">
                <a:solidFill>
                  <a:schemeClr val="accent2">
                    <a:lumMod val="75000"/>
                  </a:schemeClr>
                </a:solidFill>
                <a:latin typeface="Trebuchet MS" panose="020B0603020202020204" pitchFamily="34" charset="0"/>
              </a:rPr>
              <a:t>beneficiários de planos individuais e familiares de planos de Operadoras contratadas</a:t>
            </a:r>
            <a:r>
              <a:rPr lang="pt-BR" sz="1400" i="1" dirty="0">
                <a:solidFill>
                  <a:srgbClr val="5B5C65"/>
                </a:solidFill>
                <a:latin typeface="Trebuchet MS" panose="020B0603020202020204" pitchFamily="34" charset="0"/>
              </a:rPr>
              <a:t> que se transferem de endereços para outras regiões do País, sendo os mesmos atendidos de forma continuada na rede direta de outra Operadora (prestadora), podemos inferir que essa operação também é de “corresponsabilidade pela gestão de riscos decorrentes do atendimento dos beneficiários” (artigo 2º, item  I, artigo 3º, item I e artigo 5º), pois nesses casos existe o atendimento compartilhado continuamente? Ou, apenas contratos coletivos, como ocorre na oferta conjunta de planos (artigo 2, III e artigo 13)?</a:t>
            </a:r>
          </a:p>
          <a:p>
            <a:pPr marL="449569" algn="just" defTabSz="914377">
              <a:lnSpc>
                <a:spcPct val="150000"/>
              </a:lnSpc>
              <a:defRPr/>
            </a:pPr>
            <a:endParaRPr lang="pt-BR" sz="1400" dirty="0">
              <a:solidFill>
                <a:srgbClr val="5B5C65"/>
              </a:solidFill>
              <a:latin typeface="Trebuchet MS" panose="020B0603020202020204" pitchFamily="34" charset="0"/>
            </a:endParaRPr>
          </a:p>
          <a:p>
            <a:pPr marL="449569" algn="just" defTabSz="914377">
              <a:lnSpc>
                <a:spcPct val="150000"/>
              </a:lnSpc>
              <a:defRPr/>
            </a:pPr>
            <a:r>
              <a:rPr lang="pt-BR" sz="1400" b="1" dirty="0">
                <a:solidFill>
                  <a:srgbClr val="693C0F"/>
                </a:solidFill>
                <a:latin typeface="Trebuchet MS" panose="020B0603020202020204" pitchFamily="34" charset="0"/>
              </a:rPr>
              <a:t>ANS: </a:t>
            </a:r>
            <a:r>
              <a:rPr lang="pt-BR" sz="1400" dirty="0">
                <a:solidFill>
                  <a:srgbClr val="5B5C65"/>
                </a:solidFill>
                <a:latin typeface="Trebuchet MS" panose="020B0603020202020204" pitchFamily="34" charset="0"/>
              </a:rPr>
              <a:t>Ratificando o descrito para a situação anterior, </a:t>
            </a:r>
            <a:r>
              <a:rPr lang="pt-BR" sz="1400" u="sng" dirty="0">
                <a:solidFill>
                  <a:schemeClr val="accent2">
                    <a:lumMod val="75000"/>
                  </a:schemeClr>
                </a:solidFill>
                <a:latin typeface="Trebuchet MS" panose="020B0603020202020204" pitchFamily="34" charset="0"/>
              </a:rPr>
              <a:t>se há acordo entre as OPS para viabilizar o atendimento dos beneficiários de forma continuada, esse deve seguir a RN nº 430</a:t>
            </a:r>
            <a:r>
              <a:rPr lang="pt-BR" sz="1400" dirty="0">
                <a:solidFill>
                  <a:srgbClr val="5B5C65"/>
                </a:solidFill>
                <a:latin typeface="Trebuchet MS" panose="020B0603020202020204" pitchFamily="34" charset="0"/>
              </a:rPr>
              <a:t>. Importante destacar que em </a:t>
            </a:r>
            <a:r>
              <a:rPr lang="pt-BR" sz="1400" b="1" u="sng" dirty="0">
                <a:solidFill>
                  <a:schemeClr val="accent2">
                    <a:lumMod val="75000"/>
                  </a:schemeClr>
                </a:solidFill>
                <a:latin typeface="Trebuchet MS" panose="020B0603020202020204" pitchFamily="34" charset="0"/>
              </a:rPr>
              <a:t>TODAS AS SITUAÇÕES</a:t>
            </a:r>
            <a:r>
              <a:rPr lang="pt-BR" sz="1400" dirty="0">
                <a:solidFill>
                  <a:srgbClr val="5B5C65"/>
                </a:solidFill>
                <a:latin typeface="Trebuchet MS" panose="020B0603020202020204" pitchFamily="34" charset="0"/>
              </a:rPr>
              <a:t>, o vínculo do beneficiário é mantido e a operadora contratada continua responsável pelos beneficiários que possuem contratos de planos de saúde, cujos produtos devem estar registrados na ANS, não podendo restringir o atendimento na rede de seu produto, ainda que haja acordo com outra OPS para atendimento em determinada  localidade.</a:t>
            </a:r>
          </a:p>
          <a:p>
            <a:pPr marL="449569" algn="just" defTabSz="914377">
              <a:lnSpc>
                <a:spcPct val="150000"/>
              </a:lnSpc>
              <a:defRPr/>
            </a:pPr>
            <a:endParaRPr lang="pt-BR" sz="1400" dirty="0">
              <a:solidFill>
                <a:srgbClr val="5B5C65"/>
              </a:solidFill>
              <a:latin typeface="Trebuchet MS" panose="020B0603020202020204" pitchFamily="34" charset="0"/>
            </a:endParaRPr>
          </a:p>
        </p:txBody>
      </p:sp>
      <p:sp>
        <p:nvSpPr>
          <p:cNvPr id="7" name="Título 2">
            <a:extLst>
              <a:ext uri="{FF2B5EF4-FFF2-40B4-BE49-F238E27FC236}">
                <a16:creationId xmlns:a16="http://schemas.microsoft.com/office/drawing/2014/main" id="{680B20C5-A640-4BB6-8097-23070E97D1D2}"/>
              </a:ext>
            </a:extLst>
          </p:cNvPr>
          <p:cNvSpPr>
            <a:spLocks noGrp="1"/>
          </p:cNvSpPr>
          <p:nvPr>
            <p:ph type="title"/>
          </p:nvPr>
        </p:nvSpPr>
        <p:spPr>
          <a:xfrm>
            <a:off x="269033" y="227812"/>
            <a:ext cx="10515600" cy="755835"/>
          </a:xfrm>
        </p:spPr>
        <p:txBody>
          <a:bodyPr vert="horz" lIns="91440" tIns="45720" rIns="91440" bIns="45720" rtlCol="0" anchor="ctr">
            <a:normAutofit/>
          </a:bodyPr>
          <a:lstStyle/>
          <a:p>
            <a:r>
              <a:rPr lang="en-US" dirty="0">
                <a:solidFill>
                  <a:srgbClr val="FFC409"/>
                </a:solidFill>
                <a:latin typeface="Trebuchet MS" panose="020B0603020202020204" pitchFamily="34" charset="0"/>
              </a:rPr>
              <a:t>Plano Individual </a:t>
            </a:r>
            <a:endParaRPr lang="pt-BR" dirty="0">
              <a:solidFill>
                <a:srgbClr val="FFC409"/>
              </a:solidFill>
              <a:latin typeface="Trebuchet MS" panose="020B0603020202020204" pitchFamily="34" charset="0"/>
            </a:endParaRPr>
          </a:p>
        </p:txBody>
      </p:sp>
      <p:sp>
        <p:nvSpPr>
          <p:cNvPr id="4" name="Título 1">
            <a:extLst>
              <a:ext uri="{FF2B5EF4-FFF2-40B4-BE49-F238E27FC236}">
                <a16:creationId xmlns:a16="http://schemas.microsoft.com/office/drawing/2014/main" id="{21B980DD-EB1A-4A3D-9D97-F81BC86B0D35}"/>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03648151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a:extLst>
              <a:ext uri="{FF2B5EF4-FFF2-40B4-BE49-F238E27FC236}">
                <a16:creationId xmlns:a16="http://schemas.microsoft.com/office/drawing/2014/main" id="{84E36661-2B7E-401A-B482-1CD36DD13E4D}"/>
              </a:ext>
            </a:extLst>
          </p:cNvPr>
          <p:cNvSpPr txBox="1"/>
          <p:nvPr/>
        </p:nvSpPr>
        <p:spPr>
          <a:xfrm>
            <a:off x="6017703" y="472421"/>
            <a:ext cx="4412610" cy="2956579"/>
          </a:xfrm>
          <a:prstGeom prst="rect">
            <a:avLst/>
          </a:prstGeom>
        </p:spPr>
        <p:txBody>
          <a:bodyPr vert="horz" lIns="91440" tIns="45720" rIns="91440" bIns="45720" rtlCol="0" anchor="ctr">
            <a:normAutofit fontScale="97500"/>
          </a:bodyPr>
          <a:lstStyle>
            <a:defPPr>
              <a:defRPr lang="pt-BR"/>
            </a:defPPr>
            <a:lvl1pPr algn="ctr">
              <a:lnSpc>
                <a:spcPct val="150000"/>
              </a:lnSpc>
              <a:spcBef>
                <a:spcPct val="0"/>
              </a:spcBef>
              <a:buNone/>
              <a:defRPr sz="3200">
                <a:solidFill>
                  <a:srgbClr val="F47920"/>
                </a:solidFill>
                <a:latin typeface="Trebuchet MS" panose="020B0603020202020204" pitchFamily="34" charset="0"/>
                <a:ea typeface="+mj-ea"/>
                <a:cs typeface="+mj-cs"/>
              </a:defRPr>
            </a:lvl1pPr>
          </a:lstStyle>
          <a:p>
            <a:r>
              <a:rPr lang="pt-BR" dirty="0"/>
              <a:t>Autogestões</a:t>
            </a:r>
          </a:p>
          <a:p>
            <a:endParaRPr lang="pt-BR" dirty="0"/>
          </a:p>
          <a:p>
            <a:endParaRPr lang="pt-BR" dirty="0"/>
          </a:p>
          <a:p>
            <a:endParaRPr lang="pt-BR" dirty="0"/>
          </a:p>
        </p:txBody>
      </p:sp>
      <p:sp>
        <p:nvSpPr>
          <p:cNvPr id="6" name="Título 1">
            <a:extLst>
              <a:ext uri="{FF2B5EF4-FFF2-40B4-BE49-F238E27FC236}">
                <a16:creationId xmlns:a16="http://schemas.microsoft.com/office/drawing/2014/main" id="{766C86C3-F26C-4E87-9725-0F7332C3EB25}"/>
              </a:ext>
            </a:extLst>
          </p:cNvPr>
          <p:cNvSpPr txBox="1">
            <a:spLocks/>
          </p:cNvSpPr>
          <p:nvPr/>
        </p:nvSpPr>
        <p:spPr>
          <a:xfrm>
            <a:off x="399034" y="1288079"/>
            <a:ext cx="3724712" cy="4116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pPr algn="ctr">
              <a:lnSpc>
                <a:spcPct val="150000"/>
              </a:lnSpc>
            </a:pPr>
            <a:r>
              <a:rPr lang="pt-BR" sz="2900" dirty="0">
                <a:solidFill>
                  <a:schemeClr val="bg1"/>
                </a:solidFill>
              </a:rPr>
              <a:t>Resolução Normativa nº 430/2017 conceitos, impactos e operação</a:t>
            </a:r>
          </a:p>
        </p:txBody>
      </p:sp>
      <p:grpSp>
        <p:nvGrpSpPr>
          <p:cNvPr id="7" name="Agrupar 6">
            <a:extLst>
              <a:ext uri="{FF2B5EF4-FFF2-40B4-BE49-F238E27FC236}">
                <a16:creationId xmlns:a16="http://schemas.microsoft.com/office/drawing/2014/main" id="{0C54D70C-49E7-45FD-8A90-091951E06CEF}"/>
              </a:ext>
            </a:extLst>
          </p:cNvPr>
          <p:cNvGrpSpPr/>
          <p:nvPr/>
        </p:nvGrpSpPr>
        <p:grpSpPr>
          <a:xfrm>
            <a:off x="6587412" y="1726618"/>
            <a:ext cx="3293706" cy="3125300"/>
            <a:chOff x="9023350" y="2630488"/>
            <a:chExt cx="404813" cy="360363"/>
          </a:xfrm>
        </p:grpSpPr>
        <p:sp>
          <p:nvSpPr>
            <p:cNvPr id="9" name="Freeform 168">
              <a:extLst>
                <a:ext uri="{FF2B5EF4-FFF2-40B4-BE49-F238E27FC236}">
                  <a16:creationId xmlns:a16="http://schemas.microsoft.com/office/drawing/2014/main" id="{F935E7BA-DF27-4B21-87C7-92A80C693F39}"/>
                </a:ext>
              </a:extLst>
            </p:cNvPr>
            <p:cNvSpPr>
              <a:spLocks/>
            </p:cNvSpPr>
            <p:nvPr/>
          </p:nvSpPr>
          <p:spPr bwMode="auto">
            <a:xfrm>
              <a:off x="9040813" y="2803526"/>
              <a:ext cx="188913" cy="119063"/>
            </a:xfrm>
            <a:custGeom>
              <a:avLst/>
              <a:gdLst>
                <a:gd name="T0" fmla="*/ 60 w 119"/>
                <a:gd name="T1" fmla="*/ 0 h 75"/>
                <a:gd name="T2" fmla="*/ 60 w 119"/>
                <a:gd name="T3" fmla="*/ 0 h 75"/>
                <a:gd name="T4" fmla="*/ 60 w 119"/>
                <a:gd name="T5" fmla="*/ 0 h 75"/>
                <a:gd name="T6" fmla="*/ 46 w 119"/>
                <a:gd name="T7" fmla="*/ 1 h 75"/>
                <a:gd name="T8" fmla="*/ 31 w 119"/>
                <a:gd name="T9" fmla="*/ 5 h 75"/>
                <a:gd name="T10" fmla="*/ 25 w 119"/>
                <a:gd name="T11" fmla="*/ 8 h 75"/>
                <a:gd name="T12" fmla="*/ 18 w 119"/>
                <a:gd name="T13" fmla="*/ 12 h 75"/>
                <a:gd name="T14" fmla="*/ 14 w 119"/>
                <a:gd name="T15" fmla="*/ 16 h 75"/>
                <a:gd name="T16" fmla="*/ 11 w 119"/>
                <a:gd name="T17" fmla="*/ 21 h 75"/>
                <a:gd name="T18" fmla="*/ 11 w 119"/>
                <a:gd name="T19" fmla="*/ 21 h 75"/>
                <a:gd name="T20" fmla="*/ 4 w 119"/>
                <a:gd name="T21" fmla="*/ 51 h 75"/>
                <a:gd name="T22" fmla="*/ 0 w 119"/>
                <a:gd name="T23" fmla="*/ 75 h 75"/>
                <a:gd name="T24" fmla="*/ 119 w 119"/>
                <a:gd name="T25" fmla="*/ 75 h 75"/>
                <a:gd name="T26" fmla="*/ 119 w 119"/>
                <a:gd name="T27" fmla="*/ 75 h 75"/>
                <a:gd name="T28" fmla="*/ 115 w 119"/>
                <a:gd name="T29" fmla="*/ 51 h 75"/>
                <a:gd name="T30" fmla="*/ 108 w 119"/>
                <a:gd name="T31" fmla="*/ 21 h 75"/>
                <a:gd name="T32" fmla="*/ 108 w 119"/>
                <a:gd name="T33" fmla="*/ 21 h 75"/>
                <a:gd name="T34" fmla="*/ 106 w 119"/>
                <a:gd name="T35" fmla="*/ 16 h 75"/>
                <a:gd name="T36" fmla="*/ 102 w 119"/>
                <a:gd name="T37" fmla="*/ 12 h 75"/>
                <a:gd name="T38" fmla="*/ 95 w 119"/>
                <a:gd name="T39" fmla="*/ 8 h 75"/>
                <a:gd name="T40" fmla="*/ 88 w 119"/>
                <a:gd name="T41" fmla="*/ 5 h 75"/>
                <a:gd name="T42" fmla="*/ 72 w 119"/>
                <a:gd name="T43" fmla="*/ 1 h 75"/>
                <a:gd name="T44" fmla="*/ 60 w 119"/>
                <a:gd name="T45" fmla="*/ 0 h 75"/>
                <a:gd name="T46" fmla="*/ 60 w 119"/>
                <a:gd name="T4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75">
                  <a:moveTo>
                    <a:pt x="60" y="0"/>
                  </a:moveTo>
                  <a:lnTo>
                    <a:pt x="60" y="0"/>
                  </a:lnTo>
                  <a:lnTo>
                    <a:pt x="60" y="0"/>
                  </a:lnTo>
                  <a:lnTo>
                    <a:pt x="46" y="1"/>
                  </a:lnTo>
                  <a:lnTo>
                    <a:pt x="31" y="5"/>
                  </a:lnTo>
                  <a:lnTo>
                    <a:pt x="25" y="8"/>
                  </a:lnTo>
                  <a:lnTo>
                    <a:pt x="18" y="12"/>
                  </a:lnTo>
                  <a:lnTo>
                    <a:pt x="14" y="16"/>
                  </a:lnTo>
                  <a:lnTo>
                    <a:pt x="11" y="21"/>
                  </a:lnTo>
                  <a:lnTo>
                    <a:pt x="11" y="21"/>
                  </a:lnTo>
                  <a:lnTo>
                    <a:pt x="4" y="51"/>
                  </a:lnTo>
                  <a:lnTo>
                    <a:pt x="0" y="75"/>
                  </a:lnTo>
                  <a:lnTo>
                    <a:pt x="119" y="75"/>
                  </a:lnTo>
                  <a:lnTo>
                    <a:pt x="119" y="75"/>
                  </a:lnTo>
                  <a:lnTo>
                    <a:pt x="115" y="51"/>
                  </a:lnTo>
                  <a:lnTo>
                    <a:pt x="108" y="21"/>
                  </a:lnTo>
                  <a:lnTo>
                    <a:pt x="108" y="21"/>
                  </a:lnTo>
                  <a:lnTo>
                    <a:pt x="106" y="16"/>
                  </a:lnTo>
                  <a:lnTo>
                    <a:pt x="102" y="12"/>
                  </a:lnTo>
                  <a:lnTo>
                    <a:pt x="95" y="8"/>
                  </a:lnTo>
                  <a:lnTo>
                    <a:pt x="88" y="5"/>
                  </a:lnTo>
                  <a:lnTo>
                    <a:pt x="72" y="1"/>
                  </a:lnTo>
                  <a:lnTo>
                    <a:pt x="60" y="0"/>
                  </a:lnTo>
                  <a:lnTo>
                    <a:pt x="6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0" name="Rectangle 169">
              <a:extLst>
                <a:ext uri="{FF2B5EF4-FFF2-40B4-BE49-F238E27FC236}">
                  <a16:creationId xmlns:a16="http://schemas.microsoft.com/office/drawing/2014/main" id="{25CD653E-A9FF-488F-B6FE-F77D99D4FEB5}"/>
                </a:ext>
              </a:extLst>
            </p:cNvPr>
            <p:cNvSpPr>
              <a:spLocks noChangeArrowheads="1"/>
            </p:cNvSpPr>
            <p:nvPr/>
          </p:nvSpPr>
          <p:spPr bwMode="auto">
            <a:xfrm>
              <a:off x="9083675" y="2854326"/>
              <a:ext cx="103188" cy="68263"/>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1" name="Line 170">
              <a:extLst>
                <a:ext uri="{FF2B5EF4-FFF2-40B4-BE49-F238E27FC236}">
                  <a16:creationId xmlns:a16="http://schemas.microsoft.com/office/drawing/2014/main" id="{55528DE8-4AD5-49EC-8D2E-133D2740DF6C}"/>
                </a:ext>
              </a:extLst>
            </p:cNvPr>
            <p:cNvSpPr>
              <a:spLocks noChangeShapeType="1"/>
            </p:cNvSpPr>
            <p:nvPr/>
          </p:nvSpPr>
          <p:spPr bwMode="auto">
            <a:xfrm>
              <a:off x="9023350" y="2922588"/>
              <a:ext cx="266700" cy="0"/>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2" name="Freeform 171">
              <a:extLst>
                <a:ext uri="{FF2B5EF4-FFF2-40B4-BE49-F238E27FC236}">
                  <a16:creationId xmlns:a16="http://schemas.microsoft.com/office/drawing/2014/main" id="{1F30DC0A-5E69-443D-888D-BFE0A6F971B1}"/>
                </a:ext>
              </a:extLst>
            </p:cNvPr>
            <p:cNvSpPr>
              <a:spLocks/>
            </p:cNvSpPr>
            <p:nvPr/>
          </p:nvSpPr>
          <p:spPr bwMode="auto">
            <a:xfrm>
              <a:off x="9315450" y="2630488"/>
              <a:ext cx="69850" cy="85725"/>
            </a:xfrm>
            <a:custGeom>
              <a:avLst/>
              <a:gdLst>
                <a:gd name="T0" fmla="*/ 22 w 44"/>
                <a:gd name="T1" fmla="*/ 54 h 54"/>
                <a:gd name="T2" fmla="*/ 22 w 44"/>
                <a:gd name="T3" fmla="*/ 54 h 54"/>
                <a:gd name="T4" fmla="*/ 18 w 44"/>
                <a:gd name="T5" fmla="*/ 54 h 54"/>
                <a:gd name="T6" fmla="*/ 14 w 44"/>
                <a:gd name="T7" fmla="*/ 53 h 54"/>
                <a:gd name="T8" fmla="*/ 10 w 44"/>
                <a:gd name="T9" fmla="*/ 50 h 54"/>
                <a:gd name="T10" fmla="*/ 7 w 44"/>
                <a:gd name="T11" fmla="*/ 48 h 54"/>
                <a:gd name="T12" fmla="*/ 4 w 44"/>
                <a:gd name="T13" fmla="*/ 44 h 54"/>
                <a:gd name="T14" fmla="*/ 2 w 44"/>
                <a:gd name="T15" fmla="*/ 41 h 54"/>
                <a:gd name="T16" fmla="*/ 0 w 44"/>
                <a:gd name="T17" fmla="*/ 36 h 54"/>
                <a:gd name="T18" fmla="*/ 0 w 44"/>
                <a:gd name="T19" fmla="*/ 32 h 54"/>
                <a:gd name="T20" fmla="*/ 0 w 44"/>
                <a:gd name="T21" fmla="*/ 23 h 54"/>
                <a:gd name="T22" fmla="*/ 0 w 44"/>
                <a:gd name="T23" fmla="*/ 23 h 54"/>
                <a:gd name="T24" fmla="*/ 0 w 44"/>
                <a:gd name="T25" fmla="*/ 19 h 54"/>
                <a:gd name="T26" fmla="*/ 2 w 44"/>
                <a:gd name="T27" fmla="*/ 14 h 54"/>
                <a:gd name="T28" fmla="*/ 4 w 44"/>
                <a:gd name="T29" fmla="*/ 11 h 54"/>
                <a:gd name="T30" fmla="*/ 7 w 44"/>
                <a:gd name="T31" fmla="*/ 7 h 54"/>
                <a:gd name="T32" fmla="*/ 10 w 44"/>
                <a:gd name="T33" fmla="*/ 4 h 54"/>
                <a:gd name="T34" fmla="*/ 14 w 44"/>
                <a:gd name="T35" fmla="*/ 2 h 54"/>
                <a:gd name="T36" fmla="*/ 18 w 44"/>
                <a:gd name="T37" fmla="*/ 0 h 54"/>
                <a:gd name="T38" fmla="*/ 22 w 44"/>
                <a:gd name="T39" fmla="*/ 0 h 54"/>
                <a:gd name="T40" fmla="*/ 22 w 44"/>
                <a:gd name="T41" fmla="*/ 0 h 54"/>
                <a:gd name="T42" fmla="*/ 26 w 44"/>
                <a:gd name="T43" fmla="*/ 0 h 54"/>
                <a:gd name="T44" fmla="*/ 30 w 44"/>
                <a:gd name="T45" fmla="*/ 2 h 54"/>
                <a:gd name="T46" fmla="*/ 34 w 44"/>
                <a:gd name="T47" fmla="*/ 4 h 54"/>
                <a:gd name="T48" fmla="*/ 37 w 44"/>
                <a:gd name="T49" fmla="*/ 7 h 54"/>
                <a:gd name="T50" fmla="*/ 39 w 44"/>
                <a:gd name="T51" fmla="*/ 11 h 54"/>
                <a:gd name="T52" fmla="*/ 42 w 44"/>
                <a:gd name="T53" fmla="*/ 14 h 54"/>
                <a:gd name="T54" fmla="*/ 44 w 44"/>
                <a:gd name="T55" fmla="*/ 19 h 54"/>
                <a:gd name="T56" fmla="*/ 44 w 44"/>
                <a:gd name="T57" fmla="*/ 23 h 54"/>
                <a:gd name="T58" fmla="*/ 44 w 44"/>
                <a:gd name="T59" fmla="*/ 32 h 54"/>
                <a:gd name="T60" fmla="*/ 44 w 44"/>
                <a:gd name="T61" fmla="*/ 32 h 54"/>
                <a:gd name="T62" fmla="*/ 44 w 44"/>
                <a:gd name="T63" fmla="*/ 36 h 54"/>
                <a:gd name="T64" fmla="*/ 42 w 44"/>
                <a:gd name="T65" fmla="*/ 41 h 54"/>
                <a:gd name="T66" fmla="*/ 39 w 44"/>
                <a:gd name="T67" fmla="*/ 44 h 54"/>
                <a:gd name="T68" fmla="*/ 37 w 44"/>
                <a:gd name="T69" fmla="*/ 48 h 54"/>
                <a:gd name="T70" fmla="*/ 34 w 44"/>
                <a:gd name="T71" fmla="*/ 50 h 54"/>
                <a:gd name="T72" fmla="*/ 30 w 44"/>
                <a:gd name="T73" fmla="*/ 53 h 54"/>
                <a:gd name="T74" fmla="*/ 26 w 44"/>
                <a:gd name="T75" fmla="*/ 54 h 54"/>
                <a:gd name="T76" fmla="*/ 22 w 44"/>
                <a:gd name="T77" fmla="*/ 54 h 54"/>
                <a:gd name="T78" fmla="*/ 22 w 44"/>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54">
                  <a:moveTo>
                    <a:pt x="22" y="54"/>
                  </a:moveTo>
                  <a:lnTo>
                    <a:pt x="22" y="54"/>
                  </a:lnTo>
                  <a:lnTo>
                    <a:pt x="18" y="54"/>
                  </a:lnTo>
                  <a:lnTo>
                    <a:pt x="14" y="53"/>
                  </a:lnTo>
                  <a:lnTo>
                    <a:pt x="10" y="50"/>
                  </a:lnTo>
                  <a:lnTo>
                    <a:pt x="7" y="48"/>
                  </a:lnTo>
                  <a:lnTo>
                    <a:pt x="4" y="44"/>
                  </a:lnTo>
                  <a:lnTo>
                    <a:pt x="2" y="41"/>
                  </a:lnTo>
                  <a:lnTo>
                    <a:pt x="0" y="36"/>
                  </a:lnTo>
                  <a:lnTo>
                    <a:pt x="0" y="32"/>
                  </a:lnTo>
                  <a:lnTo>
                    <a:pt x="0" y="23"/>
                  </a:lnTo>
                  <a:lnTo>
                    <a:pt x="0" y="23"/>
                  </a:lnTo>
                  <a:lnTo>
                    <a:pt x="0" y="19"/>
                  </a:lnTo>
                  <a:lnTo>
                    <a:pt x="2" y="14"/>
                  </a:lnTo>
                  <a:lnTo>
                    <a:pt x="4" y="11"/>
                  </a:lnTo>
                  <a:lnTo>
                    <a:pt x="7" y="7"/>
                  </a:lnTo>
                  <a:lnTo>
                    <a:pt x="10" y="4"/>
                  </a:lnTo>
                  <a:lnTo>
                    <a:pt x="14" y="2"/>
                  </a:lnTo>
                  <a:lnTo>
                    <a:pt x="18" y="0"/>
                  </a:lnTo>
                  <a:lnTo>
                    <a:pt x="22" y="0"/>
                  </a:lnTo>
                  <a:lnTo>
                    <a:pt x="22" y="0"/>
                  </a:lnTo>
                  <a:lnTo>
                    <a:pt x="26" y="0"/>
                  </a:lnTo>
                  <a:lnTo>
                    <a:pt x="30" y="2"/>
                  </a:lnTo>
                  <a:lnTo>
                    <a:pt x="34" y="4"/>
                  </a:lnTo>
                  <a:lnTo>
                    <a:pt x="37" y="7"/>
                  </a:lnTo>
                  <a:lnTo>
                    <a:pt x="39" y="11"/>
                  </a:lnTo>
                  <a:lnTo>
                    <a:pt x="42" y="14"/>
                  </a:lnTo>
                  <a:lnTo>
                    <a:pt x="44" y="19"/>
                  </a:lnTo>
                  <a:lnTo>
                    <a:pt x="44" y="23"/>
                  </a:lnTo>
                  <a:lnTo>
                    <a:pt x="44" y="32"/>
                  </a:lnTo>
                  <a:lnTo>
                    <a:pt x="44" y="32"/>
                  </a:lnTo>
                  <a:lnTo>
                    <a:pt x="44" y="36"/>
                  </a:lnTo>
                  <a:lnTo>
                    <a:pt x="42" y="41"/>
                  </a:lnTo>
                  <a:lnTo>
                    <a:pt x="39" y="44"/>
                  </a:lnTo>
                  <a:lnTo>
                    <a:pt x="37" y="48"/>
                  </a:lnTo>
                  <a:lnTo>
                    <a:pt x="34" y="50"/>
                  </a:lnTo>
                  <a:lnTo>
                    <a:pt x="30" y="53"/>
                  </a:lnTo>
                  <a:lnTo>
                    <a:pt x="26"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3" name="Freeform 172">
              <a:extLst>
                <a:ext uri="{FF2B5EF4-FFF2-40B4-BE49-F238E27FC236}">
                  <a16:creationId xmlns:a16="http://schemas.microsoft.com/office/drawing/2014/main" id="{707A7C68-7AF9-40AB-8AF6-91B912D59E53}"/>
                </a:ext>
              </a:extLst>
            </p:cNvPr>
            <p:cNvSpPr>
              <a:spLocks/>
            </p:cNvSpPr>
            <p:nvPr/>
          </p:nvSpPr>
          <p:spPr bwMode="auto">
            <a:xfrm>
              <a:off x="9215438" y="2743201"/>
              <a:ext cx="212725" cy="247650"/>
            </a:xfrm>
            <a:custGeom>
              <a:avLst/>
              <a:gdLst>
                <a:gd name="T0" fmla="*/ 58 w 134"/>
                <a:gd name="T1" fmla="*/ 156 h 156"/>
                <a:gd name="T2" fmla="*/ 58 w 134"/>
                <a:gd name="T3" fmla="*/ 38 h 156"/>
                <a:gd name="T4" fmla="*/ 58 w 134"/>
                <a:gd name="T5" fmla="*/ 38 h 156"/>
                <a:gd name="T6" fmla="*/ 48 w 134"/>
                <a:gd name="T7" fmla="*/ 43 h 156"/>
                <a:gd name="T8" fmla="*/ 42 w 134"/>
                <a:gd name="T9" fmla="*/ 47 h 156"/>
                <a:gd name="T10" fmla="*/ 36 w 134"/>
                <a:gd name="T11" fmla="*/ 48 h 156"/>
                <a:gd name="T12" fmla="*/ 36 w 134"/>
                <a:gd name="T13" fmla="*/ 48 h 156"/>
                <a:gd name="T14" fmla="*/ 32 w 134"/>
                <a:gd name="T15" fmla="*/ 47 h 156"/>
                <a:gd name="T16" fmla="*/ 27 w 134"/>
                <a:gd name="T17" fmla="*/ 46 h 156"/>
                <a:gd name="T18" fmla="*/ 21 w 134"/>
                <a:gd name="T19" fmla="*/ 42 h 156"/>
                <a:gd name="T20" fmla="*/ 15 w 134"/>
                <a:gd name="T21" fmla="*/ 38 h 156"/>
                <a:gd name="T22" fmla="*/ 15 w 134"/>
                <a:gd name="T23" fmla="*/ 38 h 156"/>
                <a:gd name="T24" fmla="*/ 1 w 134"/>
                <a:gd name="T25" fmla="*/ 27 h 156"/>
                <a:gd name="T26" fmla="*/ 1 w 134"/>
                <a:gd name="T27" fmla="*/ 27 h 156"/>
                <a:gd name="T28" fmla="*/ 0 w 134"/>
                <a:gd name="T29" fmla="*/ 24 h 156"/>
                <a:gd name="T30" fmla="*/ 0 w 134"/>
                <a:gd name="T31" fmla="*/ 21 h 156"/>
                <a:gd name="T32" fmla="*/ 0 w 134"/>
                <a:gd name="T33" fmla="*/ 19 h 156"/>
                <a:gd name="T34" fmla="*/ 1 w 134"/>
                <a:gd name="T35" fmla="*/ 17 h 156"/>
                <a:gd name="T36" fmla="*/ 2 w 134"/>
                <a:gd name="T37" fmla="*/ 15 h 156"/>
                <a:gd name="T38" fmla="*/ 5 w 134"/>
                <a:gd name="T39" fmla="*/ 13 h 156"/>
                <a:gd name="T40" fmla="*/ 7 w 134"/>
                <a:gd name="T41" fmla="*/ 13 h 156"/>
                <a:gd name="T42" fmla="*/ 11 w 134"/>
                <a:gd name="T43" fmla="*/ 13 h 156"/>
                <a:gd name="T44" fmla="*/ 11 w 134"/>
                <a:gd name="T45" fmla="*/ 13 h 156"/>
                <a:gd name="T46" fmla="*/ 31 w 134"/>
                <a:gd name="T47" fmla="*/ 21 h 156"/>
                <a:gd name="T48" fmla="*/ 31 w 134"/>
                <a:gd name="T49" fmla="*/ 21 h 156"/>
                <a:gd name="T50" fmla="*/ 38 w 134"/>
                <a:gd name="T51" fmla="*/ 15 h 156"/>
                <a:gd name="T52" fmla="*/ 44 w 134"/>
                <a:gd name="T53" fmla="*/ 8 h 156"/>
                <a:gd name="T54" fmla="*/ 50 w 134"/>
                <a:gd name="T55" fmla="*/ 4 h 156"/>
                <a:gd name="T56" fmla="*/ 55 w 134"/>
                <a:gd name="T57" fmla="*/ 2 h 156"/>
                <a:gd name="T58" fmla="*/ 62 w 134"/>
                <a:gd name="T59" fmla="*/ 0 h 156"/>
                <a:gd name="T60" fmla="*/ 69 w 134"/>
                <a:gd name="T61" fmla="*/ 0 h 156"/>
                <a:gd name="T62" fmla="*/ 69 w 134"/>
                <a:gd name="T63" fmla="*/ 0 h 156"/>
                <a:gd name="T64" fmla="*/ 107 w 134"/>
                <a:gd name="T65" fmla="*/ 0 h 156"/>
                <a:gd name="T66" fmla="*/ 107 w 134"/>
                <a:gd name="T67" fmla="*/ 0 h 156"/>
                <a:gd name="T68" fmla="*/ 113 w 134"/>
                <a:gd name="T69" fmla="*/ 0 h 156"/>
                <a:gd name="T70" fmla="*/ 119 w 134"/>
                <a:gd name="T71" fmla="*/ 1 h 156"/>
                <a:gd name="T72" fmla="*/ 124 w 134"/>
                <a:gd name="T73" fmla="*/ 4 h 156"/>
                <a:gd name="T74" fmla="*/ 127 w 134"/>
                <a:gd name="T75" fmla="*/ 6 h 156"/>
                <a:gd name="T76" fmla="*/ 129 w 134"/>
                <a:gd name="T77" fmla="*/ 12 h 156"/>
                <a:gd name="T78" fmla="*/ 132 w 134"/>
                <a:gd name="T79" fmla="*/ 17 h 156"/>
                <a:gd name="T80" fmla="*/ 134 w 134"/>
                <a:gd name="T81" fmla="*/ 24 h 156"/>
                <a:gd name="T82" fmla="*/ 134 w 134"/>
                <a:gd name="T83" fmla="*/ 32 h 156"/>
                <a:gd name="T84" fmla="*/ 134 w 134"/>
                <a:gd name="T85" fmla="*/ 65 h 156"/>
                <a:gd name="T86" fmla="*/ 134 w 134"/>
                <a:gd name="T87" fmla="*/ 65 h 156"/>
                <a:gd name="T88" fmla="*/ 132 w 134"/>
                <a:gd name="T89" fmla="*/ 71 h 156"/>
                <a:gd name="T90" fmla="*/ 129 w 134"/>
                <a:gd name="T91" fmla="*/ 77 h 156"/>
                <a:gd name="T92" fmla="*/ 124 w 134"/>
                <a:gd name="T93" fmla="*/ 79 h 156"/>
                <a:gd name="T94" fmla="*/ 117 w 134"/>
                <a:gd name="T95" fmla="*/ 81 h 156"/>
                <a:gd name="T96" fmla="*/ 112 w 134"/>
                <a:gd name="T97" fmla="*/ 8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 h="156">
                  <a:moveTo>
                    <a:pt x="58" y="156"/>
                  </a:moveTo>
                  <a:lnTo>
                    <a:pt x="58" y="38"/>
                  </a:lnTo>
                  <a:lnTo>
                    <a:pt x="58" y="38"/>
                  </a:lnTo>
                  <a:lnTo>
                    <a:pt x="48" y="43"/>
                  </a:lnTo>
                  <a:lnTo>
                    <a:pt x="42" y="47"/>
                  </a:lnTo>
                  <a:lnTo>
                    <a:pt x="36" y="48"/>
                  </a:lnTo>
                  <a:lnTo>
                    <a:pt x="36" y="48"/>
                  </a:lnTo>
                  <a:lnTo>
                    <a:pt x="32" y="47"/>
                  </a:lnTo>
                  <a:lnTo>
                    <a:pt x="27" y="46"/>
                  </a:lnTo>
                  <a:lnTo>
                    <a:pt x="21" y="42"/>
                  </a:lnTo>
                  <a:lnTo>
                    <a:pt x="15" y="38"/>
                  </a:lnTo>
                  <a:lnTo>
                    <a:pt x="15" y="38"/>
                  </a:lnTo>
                  <a:lnTo>
                    <a:pt x="1" y="27"/>
                  </a:lnTo>
                  <a:lnTo>
                    <a:pt x="1" y="27"/>
                  </a:lnTo>
                  <a:lnTo>
                    <a:pt x="0" y="24"/>
                  </a:lnTo>
                  <a:lnTo>
                    <a:pt x="0" y="21"/>
                  </a:lnTo>
                  <a:lnTo>
                    <a:pt x="0" y="19"/>
                  </a:lnTo>
                  <a:lnTo>
                    <a:pt x="1" y="17"/>
                  </a:lnTo>
                  <a:lnTo>
                    <a:pt x="2" y="15"/>
                  </a:lnTo>
                  <a:lnTo>
                    <a:pt x="5" y="13"/>
                  </a:lnTo>
                  <a:lnTo>
                    <a:pt x="7" y="13"/>
                  </a:lnTo>
                  <a:lnTo>
                    <a:pt x="11" y="13"/>
                  </a:lnTo>
                  <a:lnTo>
                    <a:pt x="11" y="13"/>
                  </a:lnTo>
                  <a:lnTo>
                    <a:pt x="31" y="21"/>
                  </a:lnTo>
                  <a:lnTo>
                    <a:pt x="31" y="21"/>
                  </a:lnTo>
                  <a:lnTo>
                    <a:pt x="38" y="15"/>
                  </a:lnTo>
                  <a:lnTo>
                    <a:pt x="44" y="8"/>
                  </a:lnTo>
                  <a:lnTo>
                    <a:pt x="50" y="4"/>
                  </a:lnTo>
                  <a:lnTo>
                    <a:pt x="55" y="2"/>
                  </a:lnTo>
                  <a:lnTo>
                    <a:pt x="62" y="0"/>
                  </a:lnTo>
                  <a:lnTo>
                    <a:pt x="69" y="0"/>
                  </a:lnTo>
                  <a:lnTo>
                    <a:pt x="69" y="0"/>
                  </a:lnTo>
                  <a:lnTo>
                    <a:pt x="107" y="0"/>
                  </a:lnTo>
                  <a:lnTo>
                    <a:pt x="107" y="0"/>
                  </a:lnTo>
                  <a:lnTo>
                    <a:pt x="113" y="0"/>
                  </a:lnTo>
                  <a:lnTo>
                    <a:pt x="119" y="1"/>
                  </a:lnTo>
                  <a:lnTo>
                    <a:pt x="124" y="4"/>
                  </a:lnTo>
                  <a:lnTo>
                    <a:pt x="127" y="6"/>
                  </a:lnTo>
                  <a:lnTo>
                    <a:pt x="129" y="12"/>
                  </a:lnTo>
                  <a:lnTo>
                    <a:pt x="132" y="17"/>
                  </a:lnTo>
                  <a:lnTo>
                    <a:pt x="134" y="24"/>
                  </a:lnTo>
                  <a:lnTo>
                    <a:pt x="134" y="32"/>
                  </a:lnTo>
                  <a:lnTo>
                    <a:pt x="134" y="65"/>
                  </a:lnTo>
                  <a:lnTo>
                    <a:pt x="134" y="65"/>
                  </a:lnTo>
                  <a:lnTo>
                    <a:pt x="132" y="71"/>
                  </a:lnTo>
                  <a:lnTo>
                    <a:pt x="129" y="77"/>
                  </a:lnTo>
                  <a:lnTo>
                    <a:pt x="124" y="79"/>
                  </a:lnTo>
                  <a:lnTo>
                    <a:pt x="117" y="81"/>
                  </a:lnTo>
                  <a:lnTo>
                    <a:pt x="112" y="81"/>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4" name="Line 173">
              <a:extLst>
                <a:ext uri="{FF2B5EF4-FFF2-40B4-BE49-F238E27FC236}">
                  <a16:creationId xmlns:a16="http://schemas.microsoft.com/office/drawing/2014/main" id="{6CF55D40-2339-4D22-8AC9-BD55AB03D3A3}"/>
                </a:ext>
              </a:extLst>
            </p:cNvPr>
            <p:cNvSpPr>
              <a:spLocks noChangeShapeType="1"/>
            </p:cNvSpPr>
            <p:nvPr/>
          </p:nvSpPr>
          <p:spPr bwMode="auto">
            <a:xfrm>
              <a:off x="9350375" y="2871788"/>
              <a:ext cx="0" cy="119063"/>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5" name="Line 174">
              <a:extLst>
                <a:ext uri="{FF2B5EF4-FFF2-40B4-BE49-F238E27FC236}">
                  <a16:creationId xmlns:a16="http://schemas.microsoft.com/office/drawing/2014/main" id="{E3CC2ED2-A1DE-4B0F-9DF8-06F4E3EC690E}"/>
                </a:ext>
              </a:extLst>
            </p:cNvPr>
            <p:cNvSpPr>
              <a:spLocks noChangeShapeType="1"/>
            </p:cNvSpPr>
            <p:nvPr/>
          </p:nvSpPr>
          <p:spPr bwMode="auto">
            <a:xfrm>
              <a:off x="9393238" y="2794001"/>
              <a:ext cx="0" cy="196850"/>
            </a:xfrm>
            <a:prstGeom prst="line">
              <a:avLst/>
            </a:prstGeom>
            <a:ln>
              <a:headEnd/>
              <a:tailEnd/>
            </a:ln>
            <a:extLst>
              <a:ext uri="{909E8E84-426E-40dd-AFC4-6F175D3DCCD1}">
                <a14:hiddenFill xmlns="" xmlns:a14="http://schemas.microsoft.com/office/drawing/2010/main">
                  <a:no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6" name="Freeform 175">
              <a:extLst>
                <a:ext uri="{FF2B5EF4-FFF2-40B4-BE49-F238E27FC236}">
                  <a16:creationId xmlns:a16="http://schemas.microsoft.com/office/drawing/2014/main" id="{D7C55FB1-942A-46BD-A6FA-6C8BB0EEECF9}"/>
                </a:ext>
              </a:extLst>
            </p:cNvPr>
            <p:cNvSpPr>
              <a:spLocks/>
            </p:cNvSpPr>
            <p:nvPr/>
          </p:nvSpPr>
          <p:spPr bwMode="auto">
            <a:xfrm>
              <a:off x="9101138" y="2690813"/>
              <a:ext cx="68263" cy="85725"/>
            </a:xfrm>
            <a:custGeom>
              <a:avLst/>
              <a:gdLst>
                <a:gd name="T0" fmla="*/ 22 w 43"/>
                <a:gd name="T1" fmla="*/ 54 h 54"/>
                <a:gd name="T2" fmla="*/ 22 w 43"/>
                <a:gd name="T3" fmla="*/ 54 h 54"/>
                <a:gd name="T4" fmla="*/ 18 w 43"/>
                <a:gd name="T5" fmla="*/ 54 h 54"/>
                <a:gd name="T6" fmla="*/ 14 w 43"/>
                <a:gd name="T7" fmla="*/ 53 h 54"/>
                <a:gd name="T8" fmla="*/ 10 w 43"/>
                <a:gd name="T9" fmla="*/ 50 h 54"/>
                <a:gd name="T10" fmla="*/ 7 w 43"/>
                <a:gd name="T11" fmla="*/ 48 h 54"/>
                <a:gd name="T12" fmla="*/ 4 w 43"/>
                <a:gd name="T13" fmla="*/ 44 h 54"/>
                <a:gd name="T14" fmla="*/ 1 w 43"/>
                <a:gd name="T15" fmla="*/ 41 h 54"/>
                <a:gd name="T16" fmla="*/ 0 w 43"/>
                <a:gd name="T17" fmla="*/ 35 h 54"/>
                <a:gd name="T18" fmla="*/ 0 w 43"/>
                <a:gd name="T19" fmla="*/ 31 h 54"/>
                <a:gd name="T20" fmla="*/ 0 w 43"/>
                <a:gd name="T21" fmla="*/ 23 h 54"/>
                <a:gd name="T22" fmla="*/ 0 w 43"/>
                <a:gd name="T23" fmla="*/ 23 h 54"/>
                <a:gd name="T24" fmla="*/ 0 w 43"/>
                <a:gd name="T25" fmla="*/ 19 h 54"/>
                <a:gd name="T26" fmla="*/ 1 w 43"/>
                <a:gd name="T27" fmla="*/ 14 h 54"/>
                <a:gd name="T28" fmla="*/ 4 w 43"/>
                <a:gd name="T29" fmla="*/ 11 h 54"/>
                <a:gd name="T30" fmla="*/ 7 w 43"/>
                <a:gd name="T31" fmla="*/ 7 h 54"/>
                <a:gd name="T32" fmla="*/ 10 w 43"/>
                <a:gd name="T33" fmla="*/ 4 h 54"/>
                <a:gd name="T34" fmla="*/ 14 w 43"/>
                <a:gd name="T35" fmla="*/ 2 h 54"/>
                <a:gd name="T36" fmla="*/ 18 w 43"/>
                <a:gd name="T37" fmla="*/ 0 h 54"/>
                <a:gd name="T38" fmla="*/ 22 w 43"/>
                <a:gd name="T39" fmla="*/ 0 h 54"/>
                <a:gd name="T40" fmla="*/ 22 w 43"/>
                <a:gd name="T41" fmla="*/ 0 h 54"/>
                <a:gd name="T42" fmla="*/ 26 w 43"/>
                <a:gd name="T43" fmla="*/ 0 h 54"/>
                <a:gd name="T44" fmla="*/ 30 w 43"/>
                <a:gd name="T45" fmla="*/ 2 h 54"/>
                <a:gd name="T46" fmla="*/ 34 w 43"/>
                <a:gd name="T47" fmla="*/ 4 h 54"/>
                <a:gd name="T48" fmla="*/ 37 w 43"/>
                <a:gd name="T49" fmla="*/ 7 h 54"/>
                <a:gd name="T50" fmla="*/ 39 w 43"/>
                <a:gd name="T51" fmla="*/ 11 h 54"/>
                <a:gd name="T52" fmla="*/ 42 w 43"/>
                <a:gd name="T53" fmla="*/ 14 h 54"/>
                <a:gd name="T54" fmla="*/ 43 w 43"/>
                <a:gd name="T55" fmla="*/ 19 h 54"/>
                <a:gd name="T56" fmla="*/ 43 w 43"/>
                <a:gd name="T57" fmla="*/ 23 h 54"/>
                <a:gd name="T58" fmla="*/ 43 w 43"/>
                <a:gd name="T59" fmla="*/ 31 h 54"/>
                <a:gd name="T60" fmla="*/ 43 w 43"/>
                <a:gd name="T61" fmla="*/ 31 h 54"/>
                <a:gd name="T62" fmla="*/ 43 w 43"/>
                <a:gd name="T63" fmla="*/ 35 h 54"/>
                <a:gd name="T64" fmla="*/ 42 w 43"/>
                <a:gd name="T65" fmla="*/ 41 h 54"/>
                <a:gd name="T66" fmla="*/ 39 w 43"/>
                <a:gd name="T67" fmla="*/ 44 h 54"/>
                <a:gd name="T68" fmla="*/ 37 w 43"/>
                <a:gd name="T69" fmla="*/ 48 h 54"/>
                <a:gd name="T70" fmla="*/ 34 w 43"/>
                <a:gd name="T71" fmla="*/ 50 h 54"/>
                <a:gd name="T72" fmla="*/ 30 w 43"/>
                <a:gd name="T73" fmla="*/ 53 h 54"/>
                <a:gd name="T74" fmla="*/ 26 w 43"/>
                <a:gd name="T75" fmla="*/ 54 h 54"/>
                <a:gd name="T76" fmla="*/ 22 w 43"/>
                <a:gd name="T77" fmla="*/ 54 h 54"/>
                <a:gd name="T78" fmla="*/ 22 w 43"/>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4">
                  <a:moveTo>
                    <a:pt x="22" y="54"/>
                  </a:moveTo>
                  <a:lnTo>
                    <a:pt x="22" y="54"/>
                  </a:lnTo>
                  <a:lnTo>
                    <a:pt x="18" y="54"/>
                  </a:lnTo>
                  <a:lnTo>
                    <a:pt x="14" y="53"/>
                  </a:lnTo>
                  <a:lnTo>
                    <a:pt x="10" y="50"/>
                  </a:lnTo>
                  <a:lnTo>
                    <a:pt x="7" y="48"/>
                  </a:lnTo>
                  <a:lnTo>
                    <a:pt x="4" y="44"/>
                  </a:lnTo>
                  <a:lnTo>
                    <a:pt x="1" y="41"/>
                  </a:lnTo>
                  <a:lnTo>
                    <a:pt x="0" y="35"/>
                  </a:lnTo>
                  <a:lnTo>
                    <a:pt x="0" y="31"/>
                  </a:lnTo>
                  <a:lnTo>
                    <a:pt x="0" y="23"/>
                  </a:lnTo>
                  <a:lnTo>
                    <a:pt x="0" y="23"/>
                  </a:lnTo>
                  <a:lnTo>
                    <a:pt x="0" y="19"/>
                  </a:lnTo>
                  <a:lnTo>
                    <a:pt x="1" y="14"/>
                  </a:lnTo>
                  <a:lnTo>
                    <a:pt x="4" y="11"/>
                  </a:lnTo>
                  <a:lnTo>
                    <a:pt x="7" y="7"/>
                  </a:lnTo>
                  <a:lnTo>
                    <a:pt x="10" y="4"/>
                  </a:lnTo>
                  <a:lnTo>
                    <a:pt x="14" y="2"/>
                  </a:lnTo>
                  <a:lnTo>
                    <a:pt x="18" y="0"/>
                  </a:lnTo>
                  <a:lnTo>
                    <a:pt x="22" y="0"/>
                  </a:lnTo>
                  <a:lnTo>
                    <a:pt x="22" y="0"/>
                  </a:lnTo>
                  <a:lnTo>
                    <a:pt x="26" y="0"/>
                  </a:lnTo>
                  <a:lnTo>
                    <a:pt x="30" y="2"/>
                  </a:lnTo>
                  <a:lnTo>
                    <a:pt x="34" y="4"/>
                  </a:lnTo>
                  <a:lnTo>
                    <a:pt x="37" y="7"/>
                  </a:lnTo>
                  <a:lnTo>
                    <a:pt x="39" y="11"/>
                  </a:lnTo>
                  <a:lnTo>
                    <a:pt x="42" y="14"/>
                  </a:lnTo>
                  <a:lnTo>
                    <a:pt x="43" y="19"/>
                  </a:lnTo>
                  <a:lnTo>
                    <a:pt x="43" y="23"/>
                  </a:lnTo>
                  <a:lnTo>
                    <a:pt x="43" y="31"/>
                  </a:lnTo>
                  <a:lnTo>
                    <a:pt x="43" y="31"/>
                  </a:lnTo>
                  <a:lnTo>
                    <a:pt x="43" y="35"/>
                  </a:lnTo>
                  <a:lnTo>
                    <a:pt x="42" y="41"/>
                  </a:lnTo>
                  <a:lnTo>
                    <a:pt x="39" y="44"/>
                  </a:lnTo>
                  <a:lnTo>
                    <a:pt x="37" y="48"/>
                  </a:lnTo>
                  <a:lnTo>
                    <a:pt x="34" y="50"/>
                  </a:lnTo>
                  <a:lnTo>
                    <a:pt x="30" y="53"/>
                  </a:lnTo>
                  <a:lnTo>
                    <a:pt x="26"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Tree>
    <p:extLst>
      <p:ext uri="{BB962C8B-B14F-4D97-AF65-F5344CB8AC3E}">
        <p14:creationId xmlns:p14="http://schemas.microsoft.com/office/powerpoint/2010/main" val="663786575"/>
      </p:ext>
    </p:extLst>
  </p:cSld>
  <p:clrMapOvr>
    <a:masterClrMapping/>
  </p:clrMapOvr>
  <p:transition spd="slow">
    <p:wheel spokes="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5E5C23-669E-4653-A7A3-F4E463D6CD1A}"/>
              </a:ext>
            </a:extLst>
          </p:cNvPr>
          <p:cNvSpPr>
            <a:spLocks noGrp="1"/>
          </p:cNvSpPr>
          <p:nvPr>
            <p:ph type="title"/>
          </p:nvPr>
        </p:nvSpPr>
        <p:spPr>
          <a:xfrm>
            <a:off x="112824" y="224030"/>
            <a:ext cx="10515600" cy="437536"/>
          </a:xfrm>
        </p:spPr>
        <p:txBody>
          <a:bodyPr vert="horz" lIns="91440" tIns="45720" rIns="91440" bIns="45720" rtlCol="0" anchor="ctr">
            <a:normAutofit fontScale="90000"/>
          </a:bodyPr>
          <a:lstStyle/>
          <a:p>
            <a:r>
              <a:rPr lang="pt-BR" dirty="0">
                <a:solidFill>
                  <a:srgbClr val="FFC409"/>
                </a:solidFill>
                <a:latin typeface="Trebuchet MS" panose="020B0603020202020204" pitchFamily="34" charset="0"/>
              </a:rPr>
              <a:t>Contratos de Cessão de Rede com Autogestões</a:t>
            </a:r>
          </a:p>
        </p:txBody>
      </p:sp>
      <p:sp>
        <p:nvSpPr>
          <p:cNvPr id="3" name="Espaço Reservado para Conteúdo 2">
            <a:extLst>
              <a:ext uri="{FF2B5EF4-FFF2-40B4-BE49-F238E27FC236}">
                <a16:creationId xmlns:a16="http://schemas.microsoft.com/office/drawing/2014/main" id="{34CDA812-3098-469C-BB58-04520819B1D3}"/>
              </a:ext>
            </a:extLst>
          </p:cNvPr>
          <p:cNvSpPr>
            <a:spLocks noGrp="1"/>
          </p:cNvSpPr>
          <p:nvPr>
            <p:ph idx="1"/>
          </p:nvPr>
        </p:nvSpPr>
        <p:spPr>
          <a:xfrm>
            <a:off x="578498" y="813383"/>
            <a:ext cx="10860834" cy="3594273"/>
          </a:xfrm>
        </p:spPr>
        <p:txBody>
          <a:bodyPr>
            <a:noAutofit/>
          </a:bodyPr>
          <a:lstStyle/>
          <a:p>
            <a:pPr marL="0" indent="0">
              <a:lnSpc>
                <a:spcPct val="160000"/>
              </a:lnSpc>
              <a:buNone/>
            </a:pPr>
            <a:r>
              <a:rPr lang="pt-BR" sz="1400" dirty="0">
                <a:latin typeface="Trebuchet MS" panose="020B0603020202020204" pitchFamily="34" charset="0"/>
              </a:rPr>
              <a:t>Tratam-se de operações de compartilhamento de riscos e, como tal, devem ser respaldados por instrumentos jurídicos, que contemplem o teor da RN nº 430/17.</a:t>
            </a:r>
          </a:p>
          <a:p>
            <a:pPr marL="0" indent="0">
              <a:lnSpc>
                <a:spcPct val="160000"/>
              </a:lnSpc>
              <a:buNone/>
            </a:pPr>
            <a:endParaRPr lang="pt-BR" sz="1400" dirty="0">
              <a:latin typeface="Trebuchet MS" panose="020B0603020202020204" pitchFamily="34" charset="0"/>
            </a:endParaRPr>
          </a:p>
          <a:p>
            <a:pPr marL="0" indent="0">
              <a:lnSpc>
                <a:spcPct val="160000"/>
              </a:lnSpc>
              <a:buNone/>
            </a:pPr>
            <a:r>
              <a:rPr lang="pt-BR" sz="1400" dirty="0">
                <a:latin typeface="Trebuchet MS" panose="020B0603020202020204" pitchFamily="34" charset="0"/>
              </a:rPr>
              <a:t>A RN nº 137/06 chama de convênio de reciprocidade:  </a:t>
            </a:r>
          </a:p>
          <a:p>
            <a:endParaRPr lang="pt-BR" sz="1400" dirty="0">
              <a:latin typeface="Trebuchet MS" panose="020B0603020202020204" pitchFamily="34" charset="0"/>
            </a:endParaRPr>
          </a:p>
          <a:p>
            <a:pPr marL="457189" lvl="1" indent="0" algn="just">
              <a:lnSpc>
                <a:spcPct val="150000"/>
              </a:lnSpc>
              <a:buNone/>
            </a:pPr>
            <a:r>
              <a:rPr lang="pt-BR" sz="1400" i="1" dirty="0">
                <a:latin typeface="Trebuchet MS" panose="020B0603020202020204" pitchFamily="34" charset="0"/>
              </a:rPr>
              <a:t>Art. 21 - A entidade de autogestão deverá operar por meio de rede própria, credenciada, contratada ou referenciada, cuja administração será realizada de forma direta.</a:t>
            </a:r>
            <a:endParaRPr lang="pt-BR" sz="1400" dirty="0">
              <a:latin typeface="Trebuchet MS" panose="020B0603020202020204" pitchFamily="34" charset="0"/>
            </a:endParaRPr>
          </a:p>
          <a:p>
            <a:pPr marL="457189" lvl="1" indent="0" algn="just">
              <a:lnSpc>
                <a:spcPct val="150000"/>
              </a:lnSpc>
              <a:buNone/>
            </a:pPr>
            <a:r>
              <a:rPr lang="pt-BR" sz="1400" i="1" dirty="0">
                <a:latin typeface="Trebuchet MS" panose="020B0603020202020204" pitchFamily="34" charset="0"/>
              </a:rPr>
              <a:t>§1º É facultada a contratação ou celebração de convênio quanto à rede de prestação de serviços de entidade congênere ou de outra operadora de modalidade diversa, </a:t>
            </a:r>
            <a:r>
              <a:rPr lang="pt-BR" sz="1400" b="1" i="1" u="sng" dirty="0">
                <a:latin typeface="Trebuchet MS" panose="020B0603020202020204" pitchFamily="34" charset="0"/>
              </a:rPr>
              <a:t>fora do município sede da operadora</a:t>
            </a:r>
            <a:r>
              <a:rPr lang="pt-BR" sz="1400" i="1" dirty="0">
                <a:latin typeface="Trebuchet MS" panose="020B0603020202020204" pitchFamily="34" charset="0"/>
              </a:rPr>
              <a:t>; (Redação dada pela RN nº 355, de 2014)</a:t>
            </a:r>
            <a:endParaRPr lang="pt-BR" sz="1400" dirty="0">
              <a:latin typeface="Trebuchet MS" panose="020B0603020202020204" pitchFamily="34" charset="0"/>
            </a:endParaRPr>
          </a:p>
          <a:p>
            <a:pPr marL="457189" lvl="1" indent="0" algn="just">
              <a:lnSpc>
                <a:spcPct val="150000"/>
              </a:lnSpc>
              <a:buNone/>
            </a:pPr>
            <a:r>
              <a:rPr lang="pt-BR" sz="1400" i="1" dirty="0">
                <a:latin typeface="Trebuchet MS" panose="020B0603020202020204" pitchFamily="34" charset="0"/>
              </a:rPr>
              <a:t>§ 2º As entidades de autogestão poderão oferecer cobertura em localidade diversa da área de atuação do produto aos beneficiários que estejam provisoriamente e por motivo de trabalho residindo naquela localidade, na forma de serviço adicional devidamente registrado ou contratado, </a:t>
            </a:r>
            <a:r>
              <a:rPr lang="pt-BR" sz="1400" b="1" i="1" u="sng" dirty="0">
                <a:latin typeface="Trebuchet MS" panose="020B0603020202020204" pitchFamily="34" charset="0"/>
              </a:rPr>
              <a:t>até o limite de 10% (dez por cento) do total de beneficiários de carteira. </a:t>
            </a:r>
            <a:r>
              <a:rPr lang="pt-BR" sz="1400" i="1" dirty="0">
                <a:latin typeface="Trebuchet MS" panose="020B0603020202020204" pitchFamily="34" charset="0"/>
              </a:rPr>
              <a:t>(Incluída pela RN nº 355, de 2014)</a:t>
            </a:r>
            <a:endParaRPr lang="pt-BR" sz="1400" dirty="0">
              <a:latin typeface="Trebuchet MS" panose="020B0603020202020204" pitchFamily="34" charset="0"/>
            </a:endParaRPr>
          </a:p>
          <a:p>
            <a:endParaRPr lang="pt-BR" sz="1400" dirty="0">
              <a:latin typeface="Trebuchet MS" panose="020B0603020202020204" pitchFamily="34" charset="0"/>
            </a:endParaRPr>
          </a:p>
        </p:txBody>
      </p:sp>
      <p:sp>
        <p:nvSpPr>
          <p:cNvPr id="4" name="Divisa 5">
            <a:extLst>
              <a:ext uri="{FF2B5EF4-FFF2-40B4-BE49-F238E27FC236}">
                <a16:creationId xmlns:a16="http://schemas.microsoft.com/office/drawing/2014/main" id="{BA58E135-1EFF-426D-8673-8D7D0CE9C693}"/>
              </a:ext>
            </a:extLst>
          </p:cNvPr>
          <p:cNvSpPr/>
          <p:nvPr/>
        </p:nvSpPr>
        <p:spPr>
          <a:xfrm>
            <a:off x="223901" y="953557"/>
            <a:ext cx="252000" cy="252000"/>
          </a:xfrm>
          <a:prstGeom prst="chevron">
            <a:avLst/>
          </a:prstGeom>
          <a:solidFill>
            <a:srgbClr val="F47920"/>
          </a:solidFill>
          <a:ln>
            <a:solidFill>
              <a:srgbClr val="F479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pt-BR">
              <a:solidFill>
                <a:prstClr val="black"/>
              </a:solidFill>
              <a:latin typeface="Calibri"/>
            </a:endParaRPr>
          </a:p>
        </p:txBody>
      </p:sp>
      <p:sp>
        <p:nvSpPr>
          <p:cNvPr id="5" name="Divisa 5">
            <a:extLst>
              <a:ext uri="{FF2B5EF4-FFF2-40B4-BE49-F238E27FC236}">
                <a16:creationId xmlns:a16="http://schemas.microsoft.com/office/drawing/2014/main" id="{F5FE2197-A407-4BE8-8145-6F270AC8E898}"/>
              </a:ext>
            </a:extLst>
          </p:cNvPr>
          <p:cNvSpPr/>
          <p:nvPr/>
        </p:nvSpPr>
        <p:spPr>
          <a:xfrm>
            <a:off x="223901" y="2207531"/>
            <a:ext cx="252000" cy="252000"/>
          </a:xfrm>
          <a:prstGeom prst="chevron">
            <a:avLst/>
          </a:prstGeom>
          <a:solidFill>
            <a:srgbClr val="F47920"/>
          </a:solidFill>
          <a:ln>
            <a:solidFill>
              <a:srgbClr val="F479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pt-BR">
              <a:solidFill>
                <a:prstClr val="black"/>
              </a:solidFill>
              <a:latin typeface="Calibri"/>
            </a:endParaRPr>
          </a:p>
        </p:txBody>
      </p:sp>
      <p:sp>
        <p:nvSpPr>
          <p:cNvPr id="6" name="Título 2">
            <a:extLst>
              <a:ext uri="{FF2B5EF4-FFF2-40B4-BE49-F238E27FC236}">
                <a16:creationId xmlns:a16="http://schemas.microsoft.com/office/drawing/2014/main" id="{CA98F562-F3DD-4AA6-8B1E-797A8263AA07}"/>
              </a:ext>
            </a:extLst>
          </p:cNvPr>
          <p:cNvSpPr txBox="1">
            <a:spLocks/>
          </p:cNvSpPr>
          <p:nvPr/>
        </p:nvSpPr>
        <p:spPr>
          <a:xfrm>
            <a:off x="-83890" y="1623548"/>
            <a:ext cx="8632971" cy="11797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endParaRPr lang="pt-BR" dirty="0">
              <a:solidFill>
                <a:srgbClr val="FFC409"/>
              </a:solidFill>
            </a:endParaRPr>
          </a:p>
        </p:txBody>
      </p:sp>
      <p:sp>
        <p:nvSpPr>
          <p:cNvPr id="7" name="Título 1">
            <a:extLst>
              <a:ext uri="{FF2B5EF4-FFF2-40B4-BE49-F238E27FC236}">
                <a16:creationId xmlns:a16="http://schemas.microsoft.com/office/drawing/2014/main" id="{65707447-13CF-44BB-A892-43A8034FA511}"/>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271285272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54898191-E39C-458F-A4AA-9ACF64CDBE0D}"/>
              </a:ext>
            </a:extLst>
          </p:cNvPr>
          <p:cNvSpPr>
            <a:spLocks noGrp="1"/>
          </p:cNvSpPr>
          <p:nvPr>
            <p:ph type="title"/>
          </p:nvPr>
        </p:nvSpPr>
        <p:spPr>
          <a:xfrm>
            <a:off x="101080" y="187185"/>
            <a:ext cx="10515600" cy="671232"/>
          </a:xfrm>
        </p:spPr>
        <p:txBody>
          <a:bodyPr vert="horz" lIns="91440" tIns="45720" rIns="91440" bIns="45720" rtlCol="0" anchor="ctr">
            <a:normAutofit/>
          </a:bodyPr>
          <a:lstStyle/>
          <a:p>
            <a:r>
              <a:rPr lang="pt-BR" dirty="0">
                <a:solidFill>
                  <a:srgbClr val="FFC409"/>
                </a:solidFill>
                <a:latin typeface="Trebuchet MS" panose="020B0603020202020204" pitchFamily="34" charset="0"/>
              </a:rPr>
              <a:t>Contratos de Cessão de Rede com Autogestões</a:t>
            </a:r>
          </a:p>
        </p:txBody>
      </p:sp>
      <p:sp>
        <p:nvSpPr>
          <p:cNvPr id="3" name="Espaço Reservado para Conteúdo 2">
            <a:extLst>
              <a:ext uri="{FF2B5EF4-FFF2-40B4-BE49-F238E27FC236}">
                <a16:creationId xmlns:a16="http://schemas.microsoft.com/office/drawing/2014/main" id="{34CDA812-3098-469C-BB58-04520819B1D3}"/>
              </a:ext>
            </a:extLst>
          </p:cNvPr>
          <p:cNvSpPr>
            <a:spLocks noGrp="1"/>
          </p:cNvSpPr>
          <p:nvPr>
            <p:ph idx="1"/>
          </p:nvPr>
        </p:nvSpPr>
        <p:spPr>
          <a:xfrm>
            <a:off x="291581" y="961054"/>
            <a:ext cx="11608838" cy="4603166"/>
          </a:xfrm>
        </p:spPr>
        <p:txBody>
          <a:bodyPr>
            <a:noAutofit/>
          </a:bodyPr>
          <a:lstStyle/>
          <a:p>
            <a:pPr marL="0" marR="180335" indent="0" algn="just">
              <a:lnSpc>
                <a:spcPct val="160000"/>
              </a:lnSpc>
              <a:spcBef>
                <a:spcPts val="0"/>
              </a:spcBef>
              <a:buNone/>
            </a:pPr>
            <a:r>
              <a:rPr lang="pt-BR" sz="1300" b="1" u="sng" dirty="0">
                <a:latin typeface="Trebuchet MS" panose="020B0603020202020204" pitchFamily="34" charset="0"/>
                <a:ea typeface="Calibri" panose="020F0502020204030204" pitchFamily="34" charset="0"/>
                <a:cs typeface="Calibri" panose="020F0502020204030204" pitchFamily="34" charset="0"/>
              </a:rPr>
              <a:t>Artigo 27 da Norma Derivada nº 010/09</a:t>
            </a:r>
            <a:r>
              <a:rPr lang="pt-BR" sz="1300" dirty="0">
                <a:latin typeface="Trebuchet MS" panose="020B0603020202020204" pitchFamily="34" charset="0"/>
                <a:ea typeface="Calibri" panose="020F0502020204030204" pitchFamily="34" charset="0"/>
                <a:cs typeface="Calibri" panose="020F0502020204030204" pitchFamily="34" charset="0"/>
              </a:rPr>
              <a:t> proíbe a cessão de rede por uma operadora do Sistema Unimed </a:t>
            </a:r>
            <a:r>
              <a:rPr lang="pt-BR" sz="1300" b="1" u="sng" dirty="0">
                <a:latin typeface="Trebuchet MS" panose="020B0603020202020204" pitchFamily="34" charset="0"/>
                <a:ea typeface="Calibri" panose="020F0502020204030204" pitchFamily="34" charset="0"/>
                <a:cs typeface="Calibri" panose="020F0502020204030204" pitchFamily="34" charset="0"/>
              </a:rPr>
              <a:t>para concorrentes diretas das nossas cooperativas médicas</a:t>
            </a:r>
          </a:p>
          <a:p>
            <a:pPr marL="214302" marR="180335" indent="0" algn="just">
              <a:lnSpc>
                <a:spcPct val="160000"/>
              </a:lnSpc>
              <a:spcBef>
                <a:spcPts val="0"/>
              </a:spcBef>
              <a:buNone/>
            </a:pPr>
            <a:r>
              <a:rPr lang="pt-BR" sz="1300" i="1" dirty="0">
                <a:latin typeface="Trebuchet MS" panose="020B0603020202020204" pitchFamily="34" charset="0"/>
                <a:ea typeface="Calibri" panose="020F0502020204030204" pitchFamily="34" charset="0"/>
                <a:cs typeface="Calibri" panose="020F0502020204030204" pitchFamily="34" charset="0"/>
              </a:rPr>
              <a:t>Art.27. Ceder a rede credenciada para utilização de operadora ou seguradora de plano de saúde não     pertencente ao Sistema Cooperativo Unimed e </a:t>
            </a:r>
            <a:r>
              <a:rPr lang="pt-BR" sz="1300" b="1" i="1" u="sng" dirty="0">
                <a:latin typeface="Trebuchet MS" panose="020B0603020202020204" pitchFamily="34" charset="0"/>
                <a:ea typeface="Calibri" panose="020F0502020204030204" pitchFamily="34" charset="0"/>
                <a:cs typeface="Calibri" panose="020F0502020204030204" pitchFamily="34" charset="0"/>
              </a:rPr>
              <a:t>que atue na concorrência de forma direta</a:t>
            </a:r>
            <a:r>
              <a:rPr lang="pt-BR" sz="1300" i="1" dirty="0">
                <a:latin typeface="Trebuchet MS" panose="020B0603020202020204" pitchFamily="34" charset="0"/>
                <a:ea typeface="Calibri" panose="020F0502020204030204" pitchFamily="34" charset="0"/>
                <a:cs typeface="Calibri" panose="020F0502020204030204" pitchFamily="34" charset="0"/>
              </a:rPr>
              <a:t>.</a:t>
            </a:r>
            <a:r>
              <a:rPr lang="pt-BR" sz="1300" dirty="0">
                <a:latin typeface="Trebuchet MS" panose="020B0603020202020204" pitchFamily="34" charset="0"/>
                <a:ea typeface="Calibri" panose="020F0502020204030204" pitchFamily="34" charset="0"/>
                <a:cs typeface="Calibri" panose="020F0502020204030204" pitchFamily="34" charset="0"/>
              </a:rPr>
              <a:t> </a:t>
            </a:r>
            <a:r>
              <a:rPr lang="pt-BR" sz="1300" i="1" dirty="0">
                <a:latin typeface="Trebuchet MS" panose="020B0603020202020204" pitchFamily="34" charset="0"/>
                <a:ea typeface="Calibri" panose="020F0502020204030204" pitchFamily="34" charset="0"/>
                <a:cs typeface="Calibri" panose="020F0502020204030204" pitchFamily="34" charset="0"/>
              </a:rPr>
              <a:t>Pena – Advertência e, em caso de reincidência, multa. </a:t>
            </a:r>
          </a:p>
          <a:p>
            <a:pPr marL="214302" marR="180335" indent="0" algn="just">
              <a:lnSpc>
                <a:spcPct val="160000"/>
              </a:lnSpc>
              <a:spcBef>
                <a:spcPts val="0"/>
              </a:spcBef>
              <a:buNone/>
            </a:pPr>
            <a:endParaRPr lang="pt-BR" sz="1300" dirty="0">
              <a:latin typeface="Trebuchet MS" panose="020B0603020202020204" pitchFamily="34" charset="0"/>
              <a:ea typeface="Calibri" panose="020F0502020204030204" pitchFamily="34" charset="0"/>
              <a:cs typeface="Calibri" panose="020F0502020204030204" pitchFamily="34" charset="0"/>
            </a:endParaRPr>
          </a:p>
          <a:p>
            <a:pPr marL="0" indent="0" algn="just">
              <a:lnSpc>
                <a:spcPct val="160000"/>
              </a:lnSpc>
              <a:spcBef>
                <a:spcPts val="0"/>
              </a:spcBef>
              <a:buNone/>
            </a:pPr>
            <a:r>
              <a:rPr lang="pt-BR" sz="1300" i="1" dirty="0">
                <a:latin typeface="Trebuchet MS" panose="020B0603020202020204" pitchFamily="34" charset="0"/>
              </a:rPr>
              <a:t>5. Contratos de cessão de rede com autogestões</a:t>
            </a:r>
          </a:p>
          <a:p>
            <a:pPr marL="0" indent="0" algn="just">
              <a:lnSpc>
                <a:spcPct val="160000"/>
              </a:lnSpc>
              <a:spcBef>
                <a:spcPts val="0"/>
              </a:spcBef>
              <a:buNone/>
            </a:pPr>
            <a:r>
              <a:rPr lang="pt-BR" sz="1300" i="1" dirty="0">
                <a:latin typeface="Trebuchet MS" panose="020B0603020202020204" pitchFamily="34" charset="0"/>
              </a:rPr>
              <a:t>5.1 Qualquer Unimed poderá celebrar contrato de cessão de rede com autogestões (compartilhamento de risco), cedendo de forma indireta sua rede de prestadores não hospitalares e/ou hospitalares para atendimento exclusivamente de beneficiários residentes e domiciliados na sua área de ação.</a:t>
            </a:r>
          </a:p>
          <a:p>
            <a:pPr marL="0" indent="0" algn="just">
              <a:lnSpc>
                <a:spcPct val="160000"/>
              </a:lnSpc>
              <a:spcBef>
                <a:spcPts val="0"/>
              </a:spcBef>
              <a:buNone/>
            </a:pPr>
            <a:r>
              <a:rPr lang="pt-BR" sz="1300" i="1" dirty="0">
                <a:latin typeface="Trebuchet MS" panose="020B0603020202020204" pitchFamily="34" charset="0"/>
              </a:rPr>
              <a:t>5.1.1 O contrato de cessão de rede poderá prever o atendimento de beneficiários residentes e domiciliados na área de ação de outra Unimed, desde que exista concordância expressa desta Cooperativa e da Federação a que está associada.</a:t>
            </a:r>
          </a:p>
          <a:p>
            <a:pPr marL="0" indent="0" algn="just">
              <a:lnSpc>
                <a:spcPct val="160000"/>
              </a:lnSpc>
              <a:spcBef>
                <a:spcPts val="0"/>
              </a:spcBef>
              <a:buNone/>
            </a:pPr>
            <a:r>
              <a:rPr lang="pt-BR" sz="1300" i="1" dirty="0">
                <a:latin typeface="Trebuchet MS" panose="020B0603020202020204" pitchFamily="34" charset="0"/>
              </a:rPr>
              <a:t>5.1.2 As Unimeds ficam expressamente proibidas de celebrarem contratos de cessão de rede com operadoras que atuem na concorrência direta ou indireta com qualquer cooperativa do Sistema Unimed.</a:t>
            </a:r>
          </a:p>
          <a:p>
            <a:pPr marL="0" indent="0" algn="just">
              <a:lnSpc>
                <a:spcPct val="160000"/>
              </a:lnSpc>
              <a:spcBef>
                <a:spcPts val="0"/>
              </a:spcBef>
              <a:buNone/>
            </a:pPr>
            <a:r>
              <a:rPr lang="pt-BR" sz="1300" i="1" dirty="0">
                <a:latin typeface="Trebuchet MS" panose="020B0603020202020204" pitchFamily="34" charset="0"/>
              </a:rPr>
              <a:t>5.1.3 O descumprimento das regras ora estipuladas poderá ensejar, além de eventual reparação a ser arbitrada pela Câmara Arbitral do Fórum Unimed, multa estabelecida na presente Norma Derivada.</a:t>
            </a:r>
          </a:p>
          <a:p>
            <a:endParaRPr lang="pt-BR" sz="1300" dirty="0">
              <a:latin typeface="Trebuchet MS" panose="020B0603020202020204" pitchFamily="34" charset="0"/>
            </a:endParaRPr>
          </a:p>
        </p:txBody>
      </p:sp>
      <p:sp>
        <p:nvSpPr>
          <p:cNvPr id="4" name="Título 1">
            <a:extLst>
              <a:ext uri="{FF2B5EF4-FFF2-40B4-BE49-F238E27FC236}">
                <a16:creationId xmlns:a16="http://schemas.microsoft.com/office/drawing/2014/main" id="{4CA407A9-BF92-48D2-91A4-B6BFDB6A822F}"/>
              </a:ext>
            </a:extLst>
          </p:cNvPr>
          <p:cNvSpPr txBox="1">
            <a:spLocks/>
          </p:cNvSpPr>
          <p:nvPr/>
        </p:nvSpPr>
        <p:spPr>
          <a:xfrm>
            <a:off x="8864077" y="5949713"/>
            <a:ext cx="3290596" cy="64542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rgbClr val="6B3100"/>
                </a:solidFill>
                <a:latin typeface="+mn-lt"/>
                <a:ea typeface="+mj-ea"/>
                <a:cs typeface="+mj-cs"/>
              </a:defRPr>
            </a:lvl1pPr>
          </a:lstStyle>
          <a:p>
            <a:pPr algn="ctr">
              <a:lnSpc>
                <a:spcPct val="170000"/>
              </a:lnSpc>
            </a:pPr>
            <a:r>
              <a:rPr lang="pt-BR" sz="1600" dirty="0">
                <a:solidFill>
                  <a:schemeClr val="bg1"/>
                </a:solidFill>
                <a:latin typeface="Trebuchet MS" panose="020B0603020202020204" pitchFamily="34" charset="0"/>
              </a:rPr>
              <a:t>RN nº 430/2017</a:t>
            </a:r>
          </a:p>
          <a:p>
            <a:pPr algn="ctr">
              <a:lnSpc>
                <a:spcPct val="170000"/>
              </a:lnSpc>
            </a:pPr>
            <a:r>
              <a:rPr lang="pt-BR" sz="1600" dirty="0">
                <a:solidFill>
                  <a:schemeClr val="bg1"/>
                </a:solidFill>
                <a:latin typeface="Trebuchet MS" panose="020B0603020202020204" pitchFamily="34" charset="0"/>
              </a:rPr>
              <a:t>conceitos, impactos e operação</a:t>
            </a:r>
          </a:p>
        </p:txBody>
      </p:sp>
    </p:spTree>
    <p:extLst>
      <p:ext uri="{BB962C8B-B14F-4D97-AF65-F5344CB8AC3E}">
        <p14:creationId xmlns:p14="http://schemas.microsoft.com/office/powerpoint/2010/main" val="43050982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F0AB14-7747-41CA-AD08-7E9B025446DD}"/>
              </a:ext>
            </a:extLst>
          </p:cNvPr>
          <p:cNvSpPr>
            <a:spLocks noGrp="1"/>
          </p:cNvSpPr>
          <p:nvPr>
            <p:ph type="title"/>
          </p:nvPr>
        </p:nvSpPr>
        <p:spPr/>
        <p:txBody>
          <a:bodyPr/>
          <a:lstStyle/>
          <a:p>
            <a:r>
              <a:rPr lang="pt-BR" dirty="0"/>
              <a:t>Obrigada!</a:t>
            </a:r>
          </a:p>
        </p:txBody>
      </p:sp>
      <p:sp>
        <p:nvSpPr>
          <p:cNvPr id="4" name="Espaço Reservado para Texto 3">
            <a:extLst>
              <a:ext uri="{FF2B5EF4-FFF2-40B4-BE49-F238E27FC236}">
                <a16:creationId xmlns:a16="http://schemas.microsoft.com/office/drawing/2014/main" id="{B8379A5F-1264-4800-886E-DFEC44851046}"/>
              </a:ext>
            </a:extLst>
          </p:cNvPr>
          <p:cNvSpPr>
            <a:spLocks noGrp="1"/>
          </p:cNvSpPr>
          <p:nvPr>
            <p:ph type="body" idx="1"/>
          </p:nvPr>
        </p:nvSpPr>
        <p:spPr>
          <a:xfrm>
            <a:off x="2301240" y="2899640"/>
            <a:ext cx="7589520" cy="1105594"/>
          </a:xfrm>
        </p:spPr>
        <p:txBody>
          <a:bodyPr>
            <a:normAutofit fontScale="92500" lnSpcReduction="20000"/>
          </a:bodyPr>
          <a:lstStyle/>
          <a:p>
            <a:r>
              <a:rPr lang="pt-BR" dirty="0"/>
              <a:t>Assessoria Contábil</a:t>
            </a:r>
          </a:p>
          <a:p>
            <a:r>
              <a:rPr lang="pt-BR" dirty="0">
                <a:hlinkClick r:id="rId2"/>
              </a:rPr>
              <a:t>assessoriacontabil@unimed.coop.br</a:t>
            </a:r>
            <a:endParaRPr lang="pt-BR" dirty="0"/>
          </a:p>
          <a:p>
            <a:r>
              <a:rPr lang="pt-BR" dirty="0"/>
              <a:t>Te. 11 3265.4316 / 4318 / 4294</a:t>
            </a:r>
          </a:p>
        </p:txBody>
      </p:sp>
    </p:spTree>
    <p:extLst>
      <p:ext uri="{BB962C8B-B14F-4D97-AF65-F5344CB8AC3E}">
        <p14:creationId xmlns:p14="http://schemas.microsoft.com/office/powerpoint/2010/main" val="4155622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3801B18-CAA0-4D13-A5D0-C926BE33CEE7}"/>
              </a:ext>
            </a:extLst>
          </p:cNvPr>
          <p:cNvSpPr/>
          <p:nvPr/>
        </p:nvSpPr>
        <p:spPr>
          <a:xfrm>
            <a:off x="213002" y="911620"/>
            <a:ext cx="11610847" cy="421975"/>
          </a:xfrm>
          <a:prstGeom prst="rect">
            <a:avLst/>
          </a:prstGeom>
        </p:spPr>
        <p:txBody>
          <a:bodyPr wrap="square">
            <a:spAutoFit/>
          </a:bodyPr>
          <a:lstStyle/>
          <a:p>
            <a:pPr algn="just">
              <a:lnSpc>
                <a:spcPct val="150000"/>
              </a:lnSpc>
              <a:defRPr/>
            </a:pPr>
            <a:r>
              <a:rPr lang="pt-BR" sz="1600" b="1" dirty="0">
                <a:latin typeface="Trebuchet MS" panose="020B0603020202020204" pitchFamily="34" charset="0"/>
                <a:ea typeface="Calibri" panose="020F0502020204030204" pitchFamily="34" charset="0"/>
                <a:cs typeface="Calibri" panose="020F0502020204030204" pitchFamily="34" charset="0"/>
              </a:rPr>
              <a:t>A inserção das regras sobre os </a:t>
            </a:r>
            <a:r>
              <a:rPr lang="pt-BR" sz="1600" b="1" dirty="0">
                <a:solidFill>
                  <a:schemeClr val="accent2">
                    <a:lumMod val="75000"/>
                  </a:schemeClr>
                </a:solidFill>
                <a:latin typeface="Trebuchet MS" panose="020B0603020202020204" pitchFamily="34" charset="0"/>
                <a:ea typeface="Calibri" panose="020F0502020204030204" pitchFamily="34" charset="0"/>
                <a:cs typeface="Calibri" panose="020F0502020204030204" pitchFamily="34" charset="0"/>
              </a:rPr>
              <a:t>programas ou fundos especiais </a:t>
            </a:r>
            <a:r>
              <a:rPr lang="pt-BR" sz="1600" b="1" dirty="0">
                <a:latin typeface="Trebuchet MS" panose="020B0603020202020204" pitchFamily="34" charset="0"/>
                <a:ea typeface="Calibri" panose="020F0502020204030204" pitchFamily="34" charset="0"/>
                <a:cs typeface="Calibri" panose="020F0502020204030204" pitchFamily="34" charset="0"/>
              </a:rPr>
              <a:t>para custeio de despesa de assistência à saúde - </a:t>
            </a:r>
            <a:r>
              <a:rPr lang="pt-BR" sz="1600" b="1" dirty="0">
                <a:solidFill>
                  <a:schemeClr val="accent4">
                    <a:lumMod val="75000"/>
                  </a:schemeClr>
                </a:solidFill>
                <a:latin typeface="Trebuchet MS" panose="020B0603020202020204" pitchFamily="34" charset="0"/>
                <a:ea typeface="Calibri" panose="020F0502020204030204" pitchFamily="34" charset="0"/>
                <a:cs typeface="Calibri" panose="020F0502020204030204" pitchFamily="34" charset="0"/>
              </a:rPr>
              <a:t>(ITEM 9)</a:t>
            </a:r>
            <a:endParaRPr lang="pt-BR" sz="1600" dirty="0">
              <a:solidFill>
                <a:schemeClr val="accent4">
                  <a:lumMod val="75000"/>
                </a:schemeClr>
              </a:solidFill>
              <a:ea typeface="Calibri" panose="020F0502020204030204" pitchFamily="34" charset="0"/>
              <a:cs typeface="Calibri" panose="020F0502020204030204" pitchFamily="34" charset="0"/>
            </a:endParaRPr>
          </a:p>
        </p:txBody>
      </p:sp>
      <p:pic>
        <p:nvPicPr>
          <p:cNvPr id="67587" name="Imagem 5">
            <a:extLst>
              <a:ext uri="{FF2B5EF4-FFF2-40B4-BE49-F238E27FC236}">
                <a16:creationId xmlns:a16="http://schemas.microsoft.com/office/drawing/2014/main" id="{1886874D-41AB-415B-8EF7-86A44AD20A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179" y="1407001"/>
            <a:ext cx="8151742" cy="453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ângulo 6">
            <a:extLst>
              <a:ext uri="{FF2B5EF4-FFF2-40B4-BE49-F238E27FC236}">
                <a16:creationId xmlns:a16="http://schemas.microsoft.com/office/drawing/2014/main" id="{3C1F54C0-056D-416F-B455-FD621A377CF4}"/>
              </a:ext>
            </a:extLst>
          </p:cNvPr>
          <p:cNvSpPr/>
          <p:nvPr/>
        </p:nvSpPr>
        <p:spPr>
          <a:xfrm>
            <a:off x="213002" y="305075"/>
            <a:ext cx="6781023" cy="369332"/>
          </a:xfrm>
          <a:prstGeom prst="rect">
            <a:avLst/>
          </a:prstGeom>
        </p:spPr>
        <p:txBody>
          <a:bodyPr wrap="none">
            <a:spAutoFit/>
          </a:bodyPr>
          <a:lstStyle/>
          <a:p>
            <a:pPr>
              <a:defRPr/>
            </a:pPr>
            <a:r>
              <a:rPr lang="pt-BR" u="sng" dirty="0">
                <a:solidFill>
                  <a:schemeClr val="accent2">
                    <a:lumMod val="75000"/>
                  </a:schemeClr>
                </a:solidFill>
                <a:latin typeface="Trebuchet MS" panose="020B0603020202020204" pitchFamily="34" charset="0"/>
              </a:rPr>
              <a:t>Anexo IV – Manual Contábil – RN 290/2012 e alterações vigentes</a:t>
            </a:r>
          </a:p>
        </p:txBody>
      </p:sp>
      <p:graphicFrame>
        <p:nvGraphicFramePr>
          <p:cNvPr id="8" name="Objeto 1">
            <a:extLst>
              <a:ext uri="{FF2B5EF4-FFF2-40B4-BE49-F238E27FC236}">
                <a16:creationId xmlns:a16="http://schemas.microsoft.com/office/drawing/2014/main" id="{0919D72C-EB49-447D-9308-C6473CA58A26}"/>
              </a:ext>
            </a:extLst>
          </p:cNvPr>
          <p:cNvGraphicFramePr>
            <a:graphicFrameLocks noChangeAspect="1"/>
          </p:cNvGraphicFramePr>
          <p:nvPr>
            <p:extLst>
              <p:ext uri="{D42A27DB-BD31-4B8C-83A1-F6EECF244321}">
                <p14:modId xmlns:p14="http://schemas.microsoft.com/office/powerpoint/2010/main" val="3360099870"/>
              </p:ext>
            </p:extLst>
          </p:nvPr>
        </p:nvGraphicFramePr>
        <p:xfrm>
          <a:off x="10308120" y="2228507"/>
          <a:ext cx="914400" cy="771525"/>
        </p:xfrm>
        <a:graphic>
          <a:graphicData uri="http://schemas.openxmlformats.org/presentationml/2006/ole">
            <mc:AlternateContent xmlns:mc="http://schemas.openxmlformats.org/markup-compatibility/2006">
              <mc:Choice xmlns:v="urn:schemas-microsoft-com:vml" Requires="v">
                <p:oleObj spid="_x0000_s8201" name="Worksheet" showAsIcon="1" r:id="rId4" imgW="914400" imgH="771525" progId="Excel.Sheet.12">
                  <p:embed/>
                </p:oleObj>
              </mc:Choice>
              <mc:Fallback>
                <p:oleObj name="Worksheet" showAsIcon="1" r:id="rId4" imgW="914400" imgH="771525" progId="Excel.Sheet.12">
                  <p:embed/>
                  <p:pic>
                    <p:nvPicPr>
                      <p:cNvPr id="68613" name="Objeto 1">
                        <a:extLst>
                          <a:ext uri="{FF2B5EF4-FFF2-40B4-BE49-F238E27FC236}">
                            <a16:creationId xmlns:a16="http://schemas.microsoft.com/office/drawing/2014/main" id="{AC49BE28-2FBC-4DF3-94A2-C52DA25CB1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08120" y="2228507"/>
                        <a:ext cx="9144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4" descr="Resultado de imagem para dúvida">
            <a:extLst>
              <a:ext uri="{FF2B5EF4-FFF2-40B4-BE49-F238E27FC236}">
                <a16:creationId xmlns:a16="http://schemas.microsoft.com/office/drawing/2014/main" id="{9CEE93A8-533D-4532-9EF5-E895760FF14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254145" y="3523803"/>
            <a:ext cx="102235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19021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585A9675-0AA3-4366-8B41-D05A80FEB31D}"/>
              </a:ext>
            </a:extLst>
          </p:cNvPr>
          <p:cNvSpPr/>
          <p:nvPr/>
        </p:nvSpPr>
        <p:spPr>
          <a:xfrm>
            <a:off x="711325" y="370780"/>
            <a:ext cx="9081082" cy="400110"/>
          </a:xfrm>
          <a:prstGeom prst="rect">
            <a:avLst/>
          </a:prstGeom>
        </p:spPr>
        <p:txBody>
          <a:bodyPr wrap="square">
            <a:spAutoFit/>
          </a:bodyPr>
          <a:lstStyle/>
          <a:p>
            <a:pPr algn="ctr">
              <a:defRPr/>
            </a:pPr>
            <a:r>
              <a:rPr lang="pt-BR" sz="2000" dirty="0">
                <a:latin typeface="Trebuchet MS" panose="020B0603020202020204" pitchFamily="34" charset="0"/>
              </a:rPr>
              <a:t>Que deverão ser alterados ou incluídos a partir do DIOPS - 2018</a:t>
            </a:r>
          </a:p>
        </p:txBody>
      </p:sp>
      <p:pic>
        <p:nvPicPr>
          <p:cNvPr id="2" name="Imagem 1">
            <a:extLst>
              <a:ext uri="{FF2B5EF4-FFF2-40B4-BE49-F238E27FC236}">
                <a16:creationId xmlns:a16="http://schemas.microsoft.com/office/drawing/2014/main" id="{66E93B72-3C7B-4E43-ACD5-FF118D252571}"/>
              </a:ext>
            </a:extLst>
          </p:cNvPr>
          <p:cNvPicPr>
            <a:picLocks noChangeAspect="1"/>
          </p:cNvPicPr>
          <p:nvPr/>
        </p:nvPicPr>
        <p:blipFill>
          <a:blip r:embed="rId2"/>
          <a:stretch>
            <a:fillRect/>
          </a:stretch>
        </p:blipFill>
        <p:spPr>
          <a:xfrm>
            <a:off x="1053487" y="1067215"/>
            <a:ext cx="8772525" cy="4591050"/>
          </a:xfrm>
          <a:prstGeom prst="rect">
            <a:avLst/>
          </a:prstGeom>
        </p:spPr>
      </p:pic>
    </p:spTree>
    <p:extLst>
      <p:ext uri="{BB962C8B-B14F-4D97-AF65-F5344CB8AC3E}">
        <p14:creationId xmlns:p14="http://schemas.microsoft.com/office/powerpoint/2010/main" val="1625274579"/>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6810151B-93D4-4BA9-92FC-244251176D78}"/>
              </a:ext>
            </a:extLst>
          </p:cNvPr>
          <p:cNvSpPr/>
          <p:nvPr/>
        </p:nvSpPr>
        <p:spPr>
          <a:xfrm>
            <a:off x="5301628" y="-176663"/>
            <a:ext cx="5695424" cy="651904"/>
          </a:xfrm>
          <a:prstGeom prst="rect">
            <a:avLst/>
          </a:prstGeom>
        </p:spPr>
        <p:txBody>
          <a:bodyPr vert="horz" lIns="91440" tIns="45720" rIns="91440" bIns="45720" rtlCol="0" anchor="ctr">
            <a:noAutofit/>
          </a:bodyPr>
          <a:lstStyle/>
          <a:p>
            <a:pPr algn="ctr">
              <a:lnSpc>
                <a:spcPct val="150000"/>
              </a:lnSpc>
              <a:spcBef>
                <a:spcPct val="0"/>
              </a:spcBef>
            </a:pPr>
            <a:r>
              <a:rPr lang="pt-BR" sz="4000" dirty="0">
                <a:solidFill>
                  <a:schemeClr val="accent2">
                    <a:lumMod val="75000"/>
                  </a:schemeClr>
                </a:solidFill>
                <a:latin typeface="Trebuchet MS" panose="020B0603020202020204" pitchFamily="34" charset="0"/>
                <a:ea typeface="+mj-ea"/>
                <a:cs typeface="+mj-cs"/>
              </a:rPr>
              <a:t>Impactos e Operações</a:t>
            </a:r>
          </a:p>
        </p:txBody>
      </p:sp>
      <p:sp>
        <p:nvSpPr>
          <p:cNvPr id="7" name="Título 1">
            <a:extLst>
              <a:ext uri="{FF2B5EF4-FFF2-40B4-BE49-F238E27FC236}">
                <a16:creationId xmlns:a16="http://schemas.microsoft.com/office/drawing/2014/main" id="{5028DCB2-B136-4499-8B7E-6B7742DCFD0C}"/>
              </a:ext>
            </a:extLst>
          </p:cNvPr>
          <p:cNvSpPr txBox="1">
            <a:spLocks/>
          </p:cNvSpPr>
          <p:nvPr/>
        </p:nvSpPr>
        <p:spPr>
          <a:xfrm>
            <a:off x="503771" y="1272335"/>
            <a:ext cx="3724712" cy="4116771"/>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pPr algn="ctr">
              <a:lnSpc>
                <a:spcPct val="150000"/>
              </a:lnSpc>
            </a:pPr>
            <a:r>
              <a:rPr lang="pt-BR" sz="2900" dirty="0">
                <a:solidFill>
                  <a:schemeClr val="bg1"/>
                </a:solidFill>
              </a:rPr>
              <a:t>Resolução Normativa nº 430/2017 conceitos, impactos e operações</a:t>
            </a:r>
          </a:p>
          <a:p>
            <a:pPr algn="ctr">
              <a:lnSpc>
                <a:spcPct val="150000"/>
              </a:lnSpc>
            </a:pPr>
            <a:endParaRPr lang="pt-BR" sz="2900" dirty="0">
              <a:solidFill>
                <a:schemeClr val="bg1"/>
              </a:solidFill>
            </a:endParaRPr>
          </a:p>
          <a:p>
            <a:pPr algn="ctr">
              <a:lnSpc>
                <a:spcPct val="150000"/>
              </a:lnSpc>
            </a:pPr>
            <a:r>
              <a:rPr lang="pt-BR" sz="2900" dirty="0">
                <a:solidFill>
                  <a:schemeClr val="bg1"/>
                </a:solidFill>
              </a:rPr>
              <a:t>Compartilhamento de Risco pelo atendimento</a:t>
            </a:r>
          </a:p>
        </p:txBody>
      </p:sp>
      <p:sp>
        <p:nvSpPr>
          <p:cNvPr id="6" name="Retângulo 5">
            <a:extLst>
              <a:ext uri="{FF2B5EF4-FFF2-40B4-BE49-F238E27FC236}">
                <a16:creationId xmlns:a16="http://schemas.microsoft.com/office/drawing/2014/main" id="{1F9CBB1C-A903-45DC-B8E7-BB4165B1997B}"/>
              </a:ext>
            </a:extLst>
          </p:cNvPr>
          <p:cNvSpPr/>
          <p:nvPr/>
        </p:nvSpPr>
        <p:spPr>
          <a:xfrm>
            <a:off x="8375234" y="5102947"/>
            <a:ext cx="2023331" cy="778034"/>
          </a:xfrm>
          <a:prstGeom prst="rect">
            <a:avLst/>
          </a:prstGeom>
        </p:spPr>
        <p:txBody>
          <a:bodyPr wrap="square">
            <a:spAutoFit/>
          </a:bodyPr>
          <a:lstStyle/>
          <a:p>
            <a:pPr marL="0" lvl="1">
              <a:lnSpc>
                <a:spcPct val="200000"/>
              </a:lnSpc>
              <a:spcBef>
                <a:spcPct val="0"/>
              </a:spcBef>
            </a:pPr>
            <a:r>
              <a:rPr lang="pt-BR" sz="2600" dirty="0">
                <a:solidFill>
                  <a:srgbClr val="F47920"/>
                </a:solidFill>
                <a:latin typeface="Trebuchet MS" panose="020B0603020202020204" pitchFamily="34" charset="0"/>
              </a:rPr>
              <a:t>Tributário</a:t>
            </a:r>
            <a:endParaRPr lang="pt-BR" sz="2600" dirty="0"/>
          </a:p>
        </p:txBody>
      </p:sp>
      <p:grpSp>
        <p:nvGrpSpPr>
          <p:cNvPr id="9" name="Agrupar 8">
            <a:extLst>
              <a:ext uri="{FF2B5EF4-FFF2-40B4-BE49-F238E27FC236}">
                <a16:creationId xmlns:a16="http://schemas.microsoft.com/office/drawing/2014/main" id="{3B20D5B8-1552-402F-A077-FB39FC2EB2C9}"/>
              </a:ext>
            </a:extLst>
          </p:cNvPr>
          <p:cNvGrpSpPr/>
          <p:nvPr/>
        </p:nvGrpSpPr>
        <p:grpSpPr>
          <a:xfrm>
            <a:off x="6023740" y="993356"/>
            <a:ext cx="682964" cy="629041"/>
            <a:chOff x="9032875" y="4673601"/>
            <a:chExt cx="385763" cy="377825"/>
          </a:xfrm>
        </p:grpSpPr>
        <p:sp>
          <p:nvSpPr>
            <p:cNvPr id="10" name="Freeform 271">
              <a:extLst>
                <a:ext uri="{FF2B5EF4-FFF2-40B4-BE49-F238E27FC236}">
                  <a16:creationId xmlns:a16="http://schemas.microsoft.com/office/drawing/2014/main" id="{1EA24B88-A70E-4030-8A66-DF8CFE64DB7D}"/>
                </a:ext>
              </a:extLst>
            </p:cNvPr>
            <p:cNvSpPr>
              <a:spLocks/>
            </p:cNvSpPr>
            <p:nvPr/>
          </p:nvSpPr>
          <p:spPr bwMode="auto">
            <a:xfrm>
              <a:off x="9212263" y="4673601"/>
              <a:ext cx="206375" cy="249238"/>
            </a:xfrm>
            <a:custGeom>
              <a:avLst/>
              <a:gdLst>
                <a:gd name="T0" fmla="*/ 0 w 130"/>
                <a:gd name="T1" fmla="*/ 81 h 157"/>
                <a:gd name="T2" fmla="*/ 0 w 130"/>
                <a:gd name="T3" fmla="*/ 0 h 157"/>
                <a:gd name="T4" fmla="*/ 130 w 130"/>
                <a:gd name="T5" fmla="*/ 0 h 157"/>
                <a:gd name="T6" fmla="*/ 130 w 130"/>
                <a:gd name="T7" fmla="*/ 157 h 157"/>
                <a:gd name="T8" fmla="*/ 0 w 130"/>
                <a:gd name="T9" fmla="*/ 157 h 157"/>
                <a:gd name="T10" fmla="*/ 0 w 130"/>
                <a:gd name="T11" fmla="*/ 146 h 157"/>
              </a:gdLst>
              <a:ahLst/>
              <a:cxnLst>
                <a:cxn ang="0">
                  <a:pos x="T0" y="T1"/>
                </a:cxn>
                <a:cxn ang="0">
                  <a:pos x="T2" y="T3"/>
                </a:cxn>
                <a:cxn ang="0">
                  <a:pos x="T4" y="T5"/>
                </a:cxn>
                <a:cxn ang="0">
                  <a:pos x="T6" y="T7"/>
                </a:cxn>
                <a:cxn ang="0">
                  <a:pos x="T8" y="T9"/>
                </a:cxn>
                <a:cxn ang="0">
                  <a:pos x="T10" y="T11"/>
                </a:cxn>
              </a:cxnLst>
              <a:rect l="0" t="0" r="r" b="b"/>
              <a:pathLst>
                <a:path w="130" h="157">
                  <a:moveTo>
                    <a:pt x="0" y="81"/>
                  </a:moveTo>
                  <a:lnTo>
                    <a:pt x="0" y="0"/>
                  </a:lnTo>
                  <a:lnTo>
                    <a:pt x="130" y="0"/>
                  </a:lnTo>
                  <a:lnTo>
                    <a:pt x="130" y="157"/>
                  </a:lnTo>
                  <a:lnTo>
                    <a:pt x="0" y="157"/>
                  </a:lnTo>
                  <a:lnTo>
                    <a:pt x="0" y="14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1" name="Freeform 272">
              <a:extLst>
                <a:ext uri="{FF2B5EF4-FFF2-40B4-BE49-F238E27FC236}">
                  <a16:creationId xmlns:a16="http://schemas.microsoft.com/office/drawing/2014/main" id="{1191CF95-6C51-43A4-B8A6-8205B2089528}"/>
                </a:ext>
              </a:extLst>
            </p:cNvPr>
            <p:cNvSpPr>
              <a:spLocks/>
            </p:cNvSpPr>
            <p:nvPr/>
          </p:nvSpPr>
          <p:spPr bwMode="auto">
            <a:xfrm>
              <a:off x="9075738" y="4699001"/>
              <a:ext cx="68263" cy="85725"/>
            </a:xfrm>
            <a:custGeom>
              <a:avLst/>
              <a:gdLst>
                <a:gd name="T0" fmla="*/ 22 w 43"/>
                <a:gd name="T1" fmla="*/ 54 h 54"/>
                <a:gd name="T2" fmla="*/ 22 w 43"/>
                <a:gd name="T3" fmla="*/ 54 h 54"/>
                <a:gd name="T4" fmla="*/ 26 w 43"/>
                <a:gd name="T5" fmla="*/ 54 h 54"/>
                <a:gd name="T6" fmla="*/ 30 w 43"/>
                <a:gd name="T7" fmla="*/ 53 h 54"/>
                <a:gd name="T8" fmla="*/ 34 w 43"/>
                <a:gd name="T9" fmla="*/ 50 h 54"/>
                <a:gd name="T10" fmla="*/ 36 w 43"/>
                <a:gd name="T11" fmla="*/ 47 h 54"/>
                <a:gd name="T12" fmla="*/ 39 w 43"/>
                <a:gd name="T13" fmla="*/ 43 h 54"/>
                <a:gd name="T14" fmla="*/ 42 w 43"/>
                <a:gd name="T15" fmla="*/ 41 h 54"/>
                <a:gd name="T16" fmla="*/ 43 w 43"/>
                <a:gd name="T17" fmla="*/ 35 h 54"/>
                <a:gd name="T18" fmla="*/ 43 w 43"/>
                <a:gd name="T19" fmla="*/ 31 h 54"/>
                <a:gd name="T20" fmla="*/ 43 w 43"/>
                <a:gd name="T21" fmla="*/ 23 h 54"/>
                <a:gd name="T22" fmla="*/ 43 w 43"/>
                <a:gd name="T23" fmla="*/ 23 h 54"/>
                <a:gd name="T24" fmla="*/ 43 w 43"/>
                <a:gd name="T25" fmla="*/ 19 h 54"/>
                <a:gd name="T26" fmla="*/ 42 w 43"/>
                <a:gd name="T27" fmla="*/ 14 h 54"/>
                <a:gd name="T28" fmla="*/ 39 w 43"/>
                <a:gd name="T29" fmla="*/ 11 h 54"/>
                <a:gd name="T30" fmla="*/ 36 w 43"/>
                <a:gd name="T31" fmla="*/ 7 h 54"/>
                <a:gd name="T32" fmla="*/ 34 w 43"/>
                <a:gd name="T33" fmla="*/ 4 h 54"/>
                <a:gd name="T34" fmla="*/ 30 w 43"/>
                <a:gd name="T35" fmla="*/ 1 h 54"/>
                <a:gd name="T36" fmla="*/ 26 w 43"/>
                <a:gd name="T37" fmla="*/ 0 h 54"/>
                <a:gd name="T38" fmla="*/ 22 w 43"/>
                <a:gd name="T39" fmla="*/ 0 h 54"/>
                <a:gd name="T40" fmla="*/ 22 w 43"/>
                <a:gd name="T41" fmla="*/ 0 h 54"/>
                <a:gd name="T42" fmla="*/ 17 w 43"/>
                <a:gd name="T43" fmla="*/ 0 h 54"/>
                <a:gd name="T44" fmla="*/ 13 w 43"/>
                <a:gd name="T45" fmla="*/ 1 h 54"/>
                <a:gd name="T46" fmla="*/ 9 w 43"/>
                <a:gd name="T47" fmla="*/ 4 h 54"/>
                <a:gd name="T48" fmla="*/ 7 w 43"/>
                <a:gd name="T49" fmla="*/ 7 h 54"/>
                <a:gd name="T50" fmla="*/ 4 w 43"/>
                <a:gd name="T51" fmla="*/ 11 h 54"/>
                <a:gd name="T52" fmla="*/ 1 w 43"/>
                <a:gd name="T53" fmla="*/ 14 h 54"/>
                <a:gd name="T54" fmla="*/ 0 w 43"/>
                <a:gd name="T55" fmla="*/ 19 h 54"/>
                <a:gd name="T56" fmla="*/ 0 w 43"/>
                <a:gd name="T57" fmla="*/ 23 h 54"/>
                <a:gd name="T58" fmla="*/ 0 w 43"/>
                <a:gd name="T59" fmla="*/ 31 h 54"/>
                <a:gd name="T60" fmla="*/ 0 w 43"/>
                <a:gd name="T61" fmla="*/ 31 h 54"/>
                <a:gd name="T62" fmla="*/ 0 w 43"/>
                <a:gd name="T63" fmla="*/ 35 h 54"/>
                <a:gd name="T64" fmla="*/ 1 w 43"/>
                <a:gd name="T65" fmla="*/ 41 h 54"/>
                <a:gd name="T66" fmla="*/ 4 w 43"/>
                <a:gd name="T67" fmla="*/ 43 h 54"/>
                <a:gd name="T68" fmla="*/ 7 w 43"/>
                <a:gd name="T69" fmla="*/ 47 h 54"/>
                <a:gd name="T70" fmla="*/ 9 w 43"/>
                <a:gd name="T71" fmla="*/ 50 h 54"/>
                <a:gd name="T72" fmla="*/ 13 w 43"/>
                <a:gd name="T73" fmla="*/ 53 h 54"/>
                <a:gd name="T74" fmla="*/ 17 w 43"/>
                <a:gd name="T75" fmla="*/ 54 h 54"/>
                <a:gd name="T76" fmla="*/ 22 w 43"/>
                <a:gd name="T77" fmla="*/ 54 h 54"/>
                <a:gd name="T78" fmla="*/ 22 w 43"/>
                <a:gd name="T7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4">
                  <a:moveTo>
                    <a:pt x="22" y="54"/>
                  </a:moveTo>
                  <a:lnTo>
                    <a:pt x="22" y="54"/>
                  </a:lnTo>
                  <a:lnTo>
                    <a:pt x="26" y="54"/>
                  </a:lnTo>
                  <a:lnTo>
                    <a:pt x="30" y="53"/>
                  </a:lnTo>
                  <a:lnTo>
                    <a:pt x="34" y="50"/>
                  </a:lnTo>
                  <a:lnTo>
                    <a:pt x="36" y="47"/>
                  </a:lnTo>
                  <a:lnTo>
                    <a:pt x="39" y="43"/>
                  </a:lnTo>
                  <a:lnTo>
                    <a:pt x="42" y="41"/>
                  </a:lnTo>
                  <a:lnTo>
                    <a:pt x="43" y="35"/>
                  </a:lnTo>
                  <a:lnTo>
                    <a:pt x="43" y="31"/>
                  </a:lnTo>
                  <a:lnTo>
                    <a:pt x="43" y="23"/>
                  </a:lnTo>
                  <a:lnTo>
                    <a:pt x="43" y="23"/>
                  </a:lnTo>
                  <a:lnTo>
                    <a:pt x="43" y="19"/>
                  </a:lnTo>
                  <a:lnTo>
                    <a:pt x="42" y="14"/>
                  </a:lnTo>
                  <a:lnTo>
                    <a:pt x="39" y="11"/>
                  </a:lnTo>
                  <a:lnTo>
                    <a:pt x="36" y="7"/>
                  </a:lnTo>
                  <a:lnTo>
                    <a:pt x="34" y="4"/>
                  </a:lnTo>
                  <a:lnTo>
                    <a:pt x="30" y="1"/>
                  </a:lnTo>
                  <a:lnTo>
                    <a:pt x="26" y="0"/>
                  </a:lnTo>
                  <a:lnTo>
                    <a:pt x="22" y="0"/>
                  </a:lnTo>
                  <a:lnTo>
                    <a:pt x="22" y="0"/>
                  </a:lnTo>
                  <a:lnTo>
                    <a:pt x="17" y="0"/>
                  </a:lnTo>
                  <a:lnTo>
                    <a:pt x="13" y="1"/>
                  </a:lnTo>
                  <a:lnTo>
                    <a:pt x="9" y="4"/>
                  </a:lnTo>
                  <a:lnTo>
                    <a:pt x="7" y="7"/>
                  </a:lnTo>
                  <a:lnTo>
                    <a:pt x="4" y="11"/>
                  </a:lnTo>
                  <a:lnTo>
                    <a:pt x="1" y="14"/>
                  </a:lnTo>
                  <a:lnTo>
                    <a:pt x="0" y="19"/>
                  </a:lnTo>
                  <a:lnTo>
                    <a:pt x="0" y="23"/>
                  </a:lnTo>
                  <a:lnTo>
                    <a:pt x="0" y="31"/>
                  </a:lnTo>
                  <a:lnTo>
                    <a:pt x="0" y="31"/>
                  </a:lnTo>
                  <a:lnTo>
                    <a:pt x="0" y="35"/>
                  </a:lnTo>
                  <a:lnTo>
                    <a:pt x="1" y="41"/>
                  </a:lnTo>
                  <a:lnTo>
                    <a:pt x="4" y="43"/>
                  </a:lnTo>
                  <a:lnTo>
                    <a:pt x="7" y="47"/>
                  </a:lnTo>
                  <a:lnTo>
                    <a:pt x="9" y="50"/>
                  </a:lnTo>
                  <a:lnTo>
                    <a:pt x="13" y="53"/>
                  </a:lnTo>
                  <a:lnTo>
                    <a:pt x="17" y="54"/>
                  </a:lnTo>
                  <a:lnTo>
                    <a:pt x="22" y="54"/>
                  </a:lnTo>
                  <a:lnTo>
                    <a:pt x="22"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2" name="Freeform 273">
              <a:extLst>
                <a:ext uri="{FF2B5EF4-FFF2-40B4-BE49-F238E27FC236}">
                  <a16:creationId xmlns:a16="http://schemas.microsoft.com/office/drawing/2014/main" id="{F2304C6D-23C8-4BE5-B27F-E72F4EA7A424}"/>
                </a:ext>
              </a:extLst>
            </p:cNvPr>
            <p:cNvSpPr>
              <a:spLocks/>
            </p:cNvSpPr>
            <p:nvPr/>
          </p:nvSpPr>
          <p:spPr bwMode="auto">
            <a:xfrm>
              <a:off x="9032875" y="4810126"/>
              <a:ext cx="212725" cy="241300"/>
            </a:xfrm>
            <a:custGeom>
              <a:avLst/>
              <a:gdLst>
                <a:gd name="T0" fmla="*/ 76 w 134"/>
                <a:gd name="T1" fmla="*/ 152 h 152"/>
                <a:gd name="T2" fmla="*/ 76 w 134"/>
                <a:gd name="T3" fmla="*/ 38 h 152"/>
                <a:gd name="T4" fmla="*/ 76 w 134"/>
                <a:gd name="T5" fmla="*/ 38 h 152"/>
                <a:gd name="T6" fmla="*/ 85 w 134"/>
                <a:gd name="T7" fmla="*/ 43 h 152"/>
                <a:gd name="T8" fmla="*/ 92 w 134"/>
                <a:gd name="T9" fmla="*/ 48 h 152"/>
                <a:gd name="T10" fmla="*/ 97 w 134"/>
                <a:gd name="T11" fmla="*/ 49 h 152"/>
                <a:gd name="T12" fmla="*/ 97 w 134"/>
                <a:gd name="T13" fmla="*/ 49 h 152"/>
                <a:gd name="T14" fmla="*/ 101 w 134"/>
                <a:gd name="T15" fmla="*/ 48 h 152"/>
                <a:gd name="T16" fmla="*/ 107 w 134"/>
                <a:gd name="T17" fmla="*/ 46 h 152"/>
                <a:gd name="T18" fmla="*/ 112 w 134"/>
                <a:gd name="T19" fmla="*/ 42 h 152"/>
                <a:gd name="T20" fmla="*/ 119 w 134"/>
                <a:gd name="T21" fmla="*/ 38 h 152"/>
                <a:gd name="T22" fmla="*/ 119 w 134"/>
                <a:gd name="T23" fmla="*/ 38 h 152"/>
                <a:gd name="T24" fmla="*/ 132 w 134"/>
                <a:gd name="T25" fmla="*/ 27 h 152"/>
                <a:gd name="T26" fmla="*/ 132 w 134"/>
                <a:gd name="T27" fmla="*/ 27 h 152"/>
                <a:gd name="T28" fmla="*/ 134 w 134"/>
                <a:gd name="T29" fmla="*/ 25 h 152"/>
                <a:gd name="T30" fmla="*/ 134 w 134"/>
                <a:gd name="T31" fmla="*/ 22 h 152"/>
                <a:gd name="T32" fmla="*/ 134 w 134"/>
                <a:gd name="T33" fmla="*/ 19 h 152"/>
                <a:gd name="T34" fmla="*/ 132 w 134"/>
                <a:gd name="T35" fmla="*/ 18 h 152"/>
                <a:gd name="T36" fmla="*/ 131 w 134"/>
                <a:gd name="T37" fmla="*/ 15 h 152"/>
                <a:gd name="T38" fmla="*/ 128 w 134"/>
                <a:gd name="T39" fmla="*/ 14 h 152"/>
                <a:gd name="T40" fmla="*/ 127 w 134"/>
                <a:gd name="T41" fmla="*/ 14 h 152"/>
                <a:gd name="T42" fmla="*/ 123 w 134"/>
                <a:gd name="T43" fmla="*/ 14 h 152"/>
                <a:gd name="T44" fmla="*/ 123 w 134"/>
                <a:gd name="T45" fmla="*/ 14 h 152"/>
                <a:gd name="T46" fmla="*/ 103 w 134"/>
                <a:gd name="T47" fmla="*/ 22 h 152"/>
                <a:gd name="T48" fmla="*/ 103 w 134"/>
                <a:gd name="T49" fmla="*/ 22 h 152"/>
                <a:gd name="T50" fmla="*/ 96 w 134"/>
                <a:gd name="T51" fmla="*/ 15 h 152"/>
                <a:gd name="T52" fmla="*/ 89 w 134"/>
                <a:gd name="T53" fmla="*/ 8 h 152"/>
                <a:gd name="T54" fmla="*/ 84 w 134"/>
                <a:gd name="T55" fmla="*/ 4 h 152"/>
                <a:gd name="T56" fmla="*/ 78 w 134"/>
                <a:gd name="T57" fmla="*/ 3 h 152"/>
                <a:gd name="T58" fmla="*/ 71 w 134"/>
                <a:gd name="T59" fmla="*/ 0 h 152"/>
                <a:gd name="T60" fmla="*/ 65 w 134"/>
                <a:gd name="T61" fmla="*/ 0 h 152"/>
                <a:gd name="T62" fmla="*/ 65 w 134"/>
                <a:gd name="T63" fmla="*/ 0 h 152"/>
                <a:gd name="T64" fmla="*/ 27 w 134"/>
                <a:gd name="T65" fmla="*/ 0 h 152"/>
                <a:gd name="T66" fmla="*/ 27 w 134"/>
                <a:gd name="T67" fmla="*/ 0 h 152"/>
                <a:gd name="T68" fmla="*/ 20 w 134"/>
                <a:gd name="T69" fmla="*/ 0 h 152"/>
                <a:gd name="T70" fmla="*/ 15 w 134"/>
                <a:gd name="T71" fmla="*/ 2 h 152"/>
                <a:gd name="T72" fmla="*/ 9 w 134"/>
                <a:gd name="T73" fmla="*/ 4 h 152"/>
                <a:gd name="T74" fmla="*/ 7 w 134"/>
                <a:gd name="T75" fmla="*/ 7 h 152"/>
                <a:gd name="T76" fmla="*/ 4 w 134"/>
                <a:gd name="T77" fmla="*/ 12 h 152"/>
                <a:gd name="T78" fmla="*/ 1 w 134"/>
                <a:gd name="T79" fmla="*/ 18 h 152"/>
                <a:gd name="T80" fmla="*/ 0 w 134"/>
                <a:gd name="T81" fmla="*/ 25 h 152"/>
                <a:gd name="T82" fmla="*/ 0 w 134"/>
                <a:gd name="T83" fmla="*/ 33 h 152"/>
                <a:gd name="T84" fmla="*/ 0 w 134"/>
                <a:gd name="T85" fmla="*/ 71 h 152"/>
                <a:gd name="T86" fmla="*/ 0 w 134"/>
                <a:gd name="T87" fmla="*/ 71 h 152"/>
                <a:gd name="T88" fmla="*/ 1 w 134"/>
                <a:gd name="T89" fmla="*/ 79 h 152"/>
                <a:gd name="T90" fmla="*/ 4 w 134"/>
                <a:gd name="T91" fmla="*/ 85 h 152"/>
                <a:gd name="T92" fmla="*/ 5 w 134"/>
                <a:gd name="T93" fmla="*/ 88 h 152"/>
                <a:gd name="T94" fmla="*/ 9 w 134"/>
                <a:gd name="T95" fmla="*/ 91 h 152"/>
                <a:gd name="T96" fmla="*/ 12 w 134"/>
                <a:gd name="T97" fmla="*/ 92 h 152"/>
                <a:gd name="T98" fmla="*/ 16 w 134"/>
                <a:gd name="T99" fmla="*/ 9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152">
                  <a:moveTo>
                    <a:pt x="76" y="152"/>
                  </a:moveTo>
                  <a:lnTo>
                    <a:pt x="76" y="38"/>
                  </a:lnTo>
                  <a:lnTo>
                    <a:pt x="76" y="38"/>
                  </a:lnTo>
                  <a:lnTo>
                    <a:pt x="85" y="43"/>
                  </a:lnTo>
                  <a:lnTo>
                    <a:pt x="92" y="48"/>
                  </a:lnTo>
                  <a:lnTo>
                    <a:pt x="97" y="49"/>
                  </a:lnTo>
                  <a:lnTo>
                    <a:pt x="97" y="49"/>
                  </a:lnTo>
                  <a:lnTo>
                    <a:pt x="101" y="48"/>
                  </a:lnTo>
                  <a:lnTo>
                    <a:pt x="107" y="46"/>
                  </a:lnTo>
                  <a:lnTo>
                    <a:pt x="112" y="42"/>
                  </a:lnTo>
                  <a:lnTo>
                    <a:pt x="119" y="38"/>
                  </a:lnTo>
                  <a:lnTo>
                    <a:pt x="119" y="38"/>
                  </a:lnTo>
                  <a:lnTo>
                    <a:pt x="132" y="27"/>
                  </a:lnTo>
                  <a:lnTo>
                    <a:pt x="132" y="27"/>
                  </a:lnTo>
                  <a:lnTo>
                    <a:pt x="134" y="25"/>
                  </a:lnTo>
                  <a:lnTo>
                    <a:pt x="134" y="22"/>
                  </a:lnTo>
                  <a:lnTo>
                    <a:pt x="134" y="19"/>
                  </a:lnTo>
                  <a:lnTo>
                    <a:pt x="132" y="18"/>
                  </a:lnTo>
                  <a:lnTo>
                    <a:pt x="131" y="15"/>
                  </a:lnTo>
                  <a:lnTo>
                    <a:pt x="128" y="14"/>
                  </a:lnTo>
                  <a:lnTo>
                    <a:pt x="127" y="14"/>
                  </a:lnTo>
                  <a:lnTo>
                    <a:pt x="123" y="14"/>
                  </a:lnTo>
                  <a:lnTo>
                    <a:pt x="123" y="14"/>
                  </a:lnTo>
                  <a:lnTo>
                    <a:pt x="103" y="22"/>
                  </a:lnTo>
                  <a:lnTo>
                    <a:pt x="103" y="22"/>
                  </a:lnTo>
                  <a:lnTo>
                    <a:pt x="96" y="15"/>
                  </a:lnTo>
                  <a:lnTo>
                    <a:pt x="89" y="8"/>
                  </a:lnTo>
                  <a:lnTo>
                    <a:pt x="84" y="4"/>
                  </a:lnTo>
                  <a:lnTo>
                    <a:pt x="78" y="3"/>
                  </a:lnTo>
                  <a:lnTo>
                    <a:pt x="71" y="0"/>
                  </a:lnTo>
                  <a:lnTo>
                    <a:pt x="65" y="0"/>
                  </a:lnTo>
                  <a:lnTo>
                    <a:pt x="65" y="0"/>
                  </a:lnTo>
                  <a:lnTo>
                    <a:pt x="27" y="0"/>
                  </a:lnTo>
                  <a:lnTo>
                    <a:pt x="27" y="0"/>
                  </a:lnTo>
                  <a:lnTo>
                    <a:pt x="20" y="0"/>
                  </a:lnTo>
                  <a:lnTo>
                    <a:pt x="15" y="2"/>
                  </a:lnTo>
                  <a:lnTo>
                    <a:pt x="9" y="4"/>
                  </a:lnTo>
                  <a:lnTo>
                    <a:pt x="7" y="7"/>
                  </a:lnTo>
                  <a:lnTo>
                    <a:pt x="4" y="12"/>
                  </a:lnTo>
                  <a:lnTo>
                    <a:pt x="1" y="18"/>
                  </a:lnTo>
                  <a:lnTo>
                    <a:pt x="0" y="25"/>
                  </a:lnTo>
                  <a:lnTo>
                    <a:pt x="0" y="33"/>
                  </a:lnTo>
                  <a:lnTo>
                    <a:pt x="0" y="71"/>
                  </a:lnTo>
                  <a:lnTo>
                    <a:pt x="0" y="71"/>
                  </a:lnTo>
                  <a:lnTo>
                    <a:pt x="1" y="79"/>
                  </a:lnTo>
                  <a:lnTo>
                    <a:pt x="4" y="85"/>
                  </a:lnTo>
                  <a:lnTo>
                    <a:pt x="5" y="88"/>
                  </a:lnTo>
                  <a:lnTo>
                    <a:pt x="9" y="91"/>
                  </a:lnTo>
                  <a:lnTo>
                    <a:pt x="12" y="92"/>
                  </a:lnTo>
                  <a:lnTo>
                    <a:pt x="16" y="9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3" name="Line 274">
              <a:extLst>
                <a:ext uri="{FF2B5EF4-FFF2-40B4-BE49-F238E27FC236}">
                  <a16:creationId xmlns:a16="http://schemas.microsoft.com/office/drawing/2014/main" id="{229D134E-4465-46F9-BEF4-2E874423DF6C}"/>
                </a:ext>
              </a:extLst>
            </p:cNvPr>
            <p:cNvSpPr>
              <a:spLocks noChangeShapeType="1"/>
            </p:cNvSpPr>
            <p:nvPr/>
          </p:nvSpPr>
          <p:spPr bwMode="auto">
            <a:xfrm>
              <a:off x="9110663" y="4930776"/>
              <a:ext cx="0" cy="12065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4" name="Line 275">
              <a:extLst>
                <a:ext uri="{FF2B5EF4-FFF2-40B4-BE49-F238E27FC236}">
                  <a16:creationId xmlns:a16="http://schemas.microsoft.com/office/drawing/2014/main" id="{1147E85F-712E-4D0F-A524-85772128A0A8}"/>
                </a:ext>
              </a:extLst>
            </p:cNvPr>
            <p:cNvSpPr>
              <a:spLocks noChangeShapeType="1"/>
            </p:cNvSpPr>
            <p:nvPr/>
          </p:nvSpPr>
          <p:spPr bwMode="auto">
            <a:xfrm>
              <a:off x="9066213" y="4862513"/>
              <a:ext cx="0" cy="18891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5" name="Line 276">
              <a:extLst>
                <a:ext uri="{FF2B5EF4-FFF2-40B4-BE49-F238E27FC236}">
                  <a16:creationId xmlns:a16="http://schemas.microsoft.com/office/drawing/2014/main" id="{9B43B5F3-C9F5-4762-B638-58EC8FC8215D}"/>
                </a:ext>
              </a:extLst>
            </p:cNvPr>
            <p:cNvSpPr>
              <a:spLocks noChangeShapeType="1"/>
            </p:cNvSpPr>
            <p:nvPr/>
          </p:nvSpPr>
          <p:spPr bwMode="auto">
            <a:xfrm>
              <a:off x="9272588" y="4724401"/>
              <a:ext cx="0" cy="153988"/>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6" name="Line 277">
              <a:extLst>
                <a:ext uri="{FF2B5EF4-FFF2-40B4-BE49-F238E27FC236}">
                  <a16:creationId xmlns:a16="http://schemas.microsoft.com/office/drawing/2014/main" id="{E569188D-4D09-42E3-A636-96E30C907716}"/>
                </a:ext>
              </a:extLst>
            </p:cNvPr>
            <p:cNvSpPr>
              <a:spLocks noChangeShapeType="1"/>
            </p:cNvSpPr>
            <p:nvPr/>
          </p:nvSpPr>
          <p:spPr bwMode="auto">
            <a:xfrm>
              <a:off x="9315450" y="4802188"/>
              <a:ext cx="0" cy="7620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17" name="Line 278">
              <a:extLst>
                <a:ext uri="{FF2B5EF4-FFF2-40B4-BE49-F238E27FC236}">
                  <a16:creationId xmlns:a16="http://schemas.microsoft.com/office/drawing/2014/main" id="{88CF415C-CC68-4C9C-B372-3C7E1EE737A1}"/>
                </a:ext>
              </a:extLst>
            </p:cNvPr>
            <p:cNvSpPr>
              <a:spLocks noChangeShapeType="1"/>
            </p:cNvSpPr>
            <p:nvPr/>
          </p:nvSpPr>
          <p:spPr bwMode="auto">
            <a:xfrm>
              <a:off x="9358313" y="4759326"/>
              <a:ext cx="0" cy="119063"/>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18" name="Agrupar 17">
            <a:extLst>
              <a:ext uri="{FF2B5EF4-FFF2-40B4-BE49-F238E27FC236}">
                <a16:creationId xmlns:a16="http://schemas.microsoft.com/office/drawing/2014/main" id="{3CD26439-2CA1-48E4-9932-3D608C62630F}"/>
              </a:ext>
            </a:extLst>
          </p:cNvPr>
          <p:cNvGrpSpPr/>
          <p:nvPr/>
        </p:nvGrpSpPr>
        <p:grpSpPr>
          <a:xfrm>
            <a:off x="6414038" y="2009475"/>
            <a:ext cx="585331" cy="488750"/>
            <a:chOff x="9718675" y="4664076"/>
            <a:chExt cx="395288" cy="369887"/>
          </a:xfrm>
        </p:grpSpPr>
        <p:sp>
          <p:nvSpPr>
            <p:cNvPr id="19" name="Freeform 279">
              <a:extLst>
                <a:ext uri="{FF2B5EF4-FFF2-40B4-BE49-F238E27FC236}">
                  <a16:creationId xmlns:a16="http://schemas.microsoft.com/office/drawing/2014/main" id="{97E09043-3912-422B-A99A-25D96F112704}"/>
                </a:ext>
              </a:extLst>
            </p:cNvPr>
            <p:cNvSpPr>
              <a:spLocks/>
            </p:cNvSpPr>
            <p:nvPr/>
          </p:nvSpPr>
          <p:spPr bwMode="auto">
            <a:xfrm>
              <a:off x="9813925" y="4664076"/>
              <a:ext cx="300038" cy="261938"/>
            </a:xfrm>
            <a:custGeom>
              <a:avLst/>
              <a:gdLst>
                <a:gd name="T0" fmla="*/ 49 w 189"/>
                <a:gd name="T1" fmla="*/ 125 h 165"/>
                <a:gd name="T2" fmla="*/ 65 w 189"/>
                <a:gd name="T3" fmla="*/ 125 h 165"/>
                <a:gd name="T4" fmla="*/ 65 w 189"/>
                <a:gd name="T5" fmla="*/ 160 h 165"/>
                <a:gd name="T6" fmla="*/ 65 w 189"/>
                <a:gd name="T7" fmla="*/ 160 h 165"/>
                <a:gd name="T8" fmla="*/ 66 w 189"/>
                <a:gd name="T9" fmla="*/ 164 h 165"/>
                <a:gd name="T10" fmla="*/ 67 w 189"/>
                <a:gd name="T11" fmla="*/ 165 h 165"/>
                <a:gd name="T12" fmla="*/ 71 w 189"/>
                <a:gd name="T13" fmla="*/ 165 h 165"/>
                <a:gd name="T14" fmla="*/ 74 w 189"/>
                <a:gd name="T15" fmla="*/ 164 h 165"/>
                <a:gd name="T16" fmla="*/ 113 w 189"/>
                <a:gd name="T17" fmla="*/ 125 h 165"/>
                <a:gd name="T18" fmla="*/ 189 w 189"/>
                <a:gd name="T19" fmla="*/ 125 h 165"/>
                <a:gd name="T20" fmla="*/ 189 w 189"/>
                <a:gd name="T21" fmla="*/ 0 h 165"/>
                <a:gd name="T22" fmla="*/ 0 w 189"/>
                <a:gd name="T23" fmla="*/ 0 h 165"/>
                <a:gd name="T24" fmla="*/ 0 w 189"/>
                <a:gd name="T25" fmla="*/ 7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65">
                  <a:moveTo>
                    <a:pt x="49" y="125"/>
                  </a:moveTo>
                  <a:lnTo>
                    <a:pt x="65" y="125"/>
                  </a:lnTo>
                  <a:lnTo>
                    <a:pt x="65" y="160"/>
                  </a:lnTo>
                  <a:lnTo>
                    <a:pt x="65" y="160"/>
                  </a:lnTo>
                  <a:lnTo>
                    <a:pt x="66" y="164"/>
                  </a:lnTo>
                  <a:lnTo>
                    <a:pt x="67" y="165"/>
                  </a:lnTo>
                  <a:lnTo>
                    <a:pt x="71" y="165"/>
                  </a:lnTo>
                  <a:lnTo>
                    <a:pt x="74" y="164"/>
                  </a:lnTo>
                  <a:lnTo>
                    <a:pt x="113" y="125"/>
                  </a:lnTo>
                  <a:lnTo>
                    <a:pt x="189" y="125"/>
                  </a:lnTo>
                  <a:lnTo>
                    <a:pt x="189" y="0"/>
                  </a:lnTo>
                  <a:lnTo>
                    <a:pt x="0" y="0"/>
                  </a:lnTo>
                  <a:lnTo>
                    <a:pt x="0" y="71"/>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0" name="Freeform 280">
              <a:extLst>
                <a:ext uri="{FF2B5EF4-FFF2-40B4-BE49-F238E27FC236}">
                  <a16:creationId xmlns:a16="http://schemas.microsoft.com/office/drawing/2014/main" id="{1604DF79-EBA3-427D-931B-966826CE542E}"/>
                </a:ext>
              </a:extLst>
            </p:cNvPr>
            <p:cNvSpPr>
              <a:spLocks/>
            </p:cNvSpPr>
            <p:nvPr/>
          </p:nvSpPr>
          <p:spPr bwMode="auto">
            <a:xfrm>
              <a:off x="9771063" y="4792663"/>
              <a:ext cx="103188" cy="130175"/>
            </a:xfrm>
            <a:custGeom>
              <a:avLst/>
              <a:gdLst>
                <a:gd name="T0" fmla="*/ 32 w 65"/>
                <a:gd name="T1" fmla="*/ 0 h 82"/>
                <a:gd name="T2" fmla="*/ 32 w 65"/>
                <a:gd name="T3" fmla="*/ 0 h 82"/>
                <a:gd name="T4" fmla="*/ 39 w 65"/>
                <a:gd name="T5" fmla="*/ 0 h 82"/>
                <a:gd name="T6" fmla="*/ 44 w 65"/>
                <a:gd name="T7" fmla="*/ 3 h 82"/>
                <a:gd name="T8" fmla="*/ 50 w 65"/>
                <a:gd name="T9" fmla="*/ 6 h 82"/>
                <a:gd name="T10" fmla="*/ 55 w 65"/>
                <a:gd name="T11" fmla="*/ 10 h 82"/>
                <a:gd name="T12" fmla="*/ 59 w 65"/>
                <a:gd name="T13" fmla="*/ 15 h 82"/>
                <a:gd name="T14" fmla="*/ 62 w 65"/>
                <a:gd name="T15" fmla="*/ 22 h 82"/>
                <a:gd name="T16" fmla="*/ 65 w 65"/>
                <a:gd name="T17" fmla="*/ 30 h 82"/>
                <a:gd name="T18" fmla="*/ 65 w 65"/>
                <a:gd name="T19" fmla="*/ 41 h 82"/>
                <a:gd name="T20" fmla="*/ 65 w 65"/>
                <a:gd name="T21" fmla="*/ 41 h 82"/>
                <a:gd name="T22" fmla="*/ 65 w 65"/>
                <a:gd name="T23" fmla="*/ 52 h 82"/>
                <a:gd name="T24" fmla="*/ 62 w 65"/>
                <a:gd name="T25" fmla="*/ 60 h 82"/>
                <a:gd name="T26" fmla="*/ 59 w 65"/>
                <a:gd name="T27" fmla="*/ 67 h 82"/>
                <a:gd name="T28" fmla="*/ 55 w 65"/>
                <a:gd name="T29" fmla="*/ 72 h 82"/>
                <a:gd name="T30" fmla="*/ 50 w 65"/>
                <a:gd name="T31" fmla="*/ 76 h 82"/>
                <a:gd name="T32" fmla="*/ 44 w 65"/>
                <a:gd name="T33" fmla="*/ 79 h 82"/>
                <a:gd name="T34" fmla="*/ 39 w 65"/>
                <a:gd name="T35" fmla="*/ 80 h 82"/>
                <a:gd name="T36" fmla="*/ 32 w 65"/>
                <a:gd name="T37" fmla="*/ 82 h 82"/>
                <a:gd name="T38" fmla="*/ 32 w 65"/>
                <a:gd name="T39" fmla="*/ 82 h 82"/>
                <a:gd name="T40" fmla="*/ 25 w 65"/>
                <a:gd name="T41" fmla="*/ 80 h 82"/>
                <a:gd name="T42" fmla="*/ 20 w 65"/>
                <a:gd name="T43" fmla="*/ 79 h 82"/>
                <a:gd name="T44" fmla="*/ 15 w 65"/>
                <a:gd name="T45" fmla="*/ 76 h 82"/>
                <a:gd name="T46" fmla="*/ 9 w 65"/>
                <a:gd name="T47" fmla="*/ 72 h 82"/>
                <a:gd name="T48" fmla="*/ 5 w 65"/>
                <a:gd name="T49" fmla="*/ 67 h 82"/>
                <a:gd name="T50" fmla="*/ 3 w 65"/>
                <a:gd name="T51" fmla="*/ 60 h 82"/>
                <a:gd name="T52" fmla="*/ 0 w 65"/>
                <a:gd name="T53" fmla="*/ 52 h 82"/>
                <a:gd name="T54" fmla="*/ 0 w 65"/>
                <a:gd name="T55" fmla="*/ 41 h 82"/>
                <a:gd name="T56" fmla="*/ 0 w 65"/>
                <a:gd name="T57" fmla="*/ 41 h 82"/>
                <a:gd name="T58" fmla="*/ 0 w 65"/>
                <a:gd name="T59" fmla="*/ 30 h 82"/>
                <a:gd name="T60" fmla="*/ 3 w 65"/>
                <a:gd name="T61" fmla="*/ 22 h 82"/>
                <a:gd name="T62" fmla="*/ 5 w 65"/>
                <a:gd name="T63" fmla="*/ 15 h 82"/>
                <a:gd name="T64" fmla="*/ 9 w 65"/>
                <a:gd name="T65" fmla="*/ 10 h 82"/>
                <a:gd name="T66" fmla="*/ 15 w 65"/>
                <a:gd name="T67" fmla="*/ 6 h 82"/>
                <a:gd name="T68" fmla="*/ 20 w 65"/>
                <a:gd name="T69" fmla="*/ 3 h 82"/>
                <a:gd name="T70" fmla="*/ 25 w 65"/>
                <a:gd name="T71" fmla="*/ 0 h 82"/>
                <a:gd name="T72" fmla="*/ 32 w 65"/>
                <a:gd name="T7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2">
                  <a:moveTo>
                    <a:pt x="32" y="0"/>
                  </a:moveTo>
                  <a:lnTo>
                    <a:pt x="32" y="0"/>
                  </a:lnTo>
                  <a:lnTo>
                    <a:pt x="39" y="0"/>
                  </a:lnTo>
                  <a:lnTo>
                    <a:pt x="44" y="3"/>
                  </a:lnTo>
                  <a:lnTo>
                    <a:pt x="50" y="6"/>
                  </a:lnTo>
                  <a:lnTo>
                    <a:pt x="55" y="10"/>
                  </a:lnTo>
                  <a:lnTo>
                    <a:pt x="59" y="15"/>
                  </a:lnTo>
                  <a:lnTo>
                    <a:pt x="62" y="22"/>
                  </a:lnTo>
                  <a:lnTo>
                    <a:pt x="65" y="30"/>
                  </a:lnTo>
                  <a:lnTo>
                    <a:pt x="65" y="41"/>
                  </a:lnTo>
                  <a:lnTo>
                    <a:pt x="65" y="41"/>
                  </a:lnTo>
                  <a:lnTo>
                    <a:pt x="65" y="52"/>
                  </a:lnTo>
                  <a:lnTo>
                    <a:pt x="62" y="60"/>
                  </a:lnTo>
                  <a:lnTo>
                    <a:pt x="59" y="67"/>
                  </a:lnTo>
                  <a:lnTo>
                    <a:pt x="55" y="72"/>
                  </a:lnTo>
                  <a:lnTo>
                    <a:pt x="50" y="76"/>
                  </a:lnTo>
                  <a:lnTo>
                    <a:pt x="44" y="79"/>
                  </a:lnTo>
                  <a:lnTo>
                    <a:pt x="39" y="80"/>
                  </a:lnTo>
                  <a:lnTo>
                    <a:pt x="32" y="82"/>
                  </a:lnTo>
                  <a:lnTo>
                    <a:pt x="32" y="82"/>
                  </a:lnTo>
                  <a:lnTo>
                    <a:pt x="25" y="80"/>
                  </a:lnTo>
                  <a:lnTo>
                    <a:pt x="20" y="79"/>
                  </a:lnTo>
                  <a:lnTo>
                    <a:pt x="15" y="76"/>
                  </a:lnTo>
                  <a:lnTo>
                    <a:pt x="9" y="72"/>
                  </a:lnTo>
                  <a:lnTo>
                    <a:pt x="5" y="67"/>
                  </a:lnTo>
                  <a:lnTo>
                    <a:pt x="3" y="60"/>
                  </a:lnTo>
                  <a:lnTo>
                    <a:pt x="0" y="52"/>
                  </a:lnTo>
                  <a:lnTo>
                    <a:pt x="0" y="41"/>
                  </a:lnTo>
                  <a:lnTo>
                    <a:pt x="0" y="41"/>
                  </a:lnTo>
                  <a:lnTo>
                    <a:pt x="0" y="30"/>
                  </a:lnTo>
                  <a:lnTo>
                    <a:pt x="3" y="22"/>
                  </a:lnTo>
                  <a:lnTo>
                    <a:pt x="5" y="15"/>
                  </a:lnTo>
                  <a:lnTo>
                    <a:pt x="9" y="10"/>
                  </a:lnTo>
                  <a:lnTo>
                    <a:pt x="15" y="6"/>
                  </a:lnTo>
                  <a:lnTo>
                    <a:pt x="20" y="3"/>
                  </a:lnTo>
                  <a:lnTo>
                    <a:pt x="25"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1" name="Freeform 281">
              <a:extLst>
                <a:ext uri="{FF2B5EF4-FFF2-40B4-BE49-F238E27FC236}">
                  <a16:creationId xmlns:a16="http://schemas.microsoft.com/office/drawing/2014/main" id="{28785FCE-8A9A-4A1E-8A29-76F16D27B4B3}"/>
                </a:ext>
              </a:extLst>
            </p:cNvPr>
            <p:cNvSpPr>
              <a:spLocks/>
            </p:cNvSpPr>
            <p:nvPr/>
          </p:nvSpPr>
          <p:spPr bwMode="auto">
            <a:xfrm>
              <a:off x="9718675" y="4948238"/>
              <a:ext cx="206375" cy="85725"/>
            </a:xfrm>
            <a:custGeom>
              <a:avLst/>
              <a:gdLst>
                <a:gd name="T0" fmla="*/ 65 w 130"/>
                <a:gd name="T1" fmla="*/ 0 h 54"/>
                <a:gd name="T2" fmla="*/ 65 w 130"/>
                <a:gd name="T3" fmla="*/ 0 h 54"/>
                <a:gd name="T4" fmla="*/ 50 w 130"/>
                <a:gd name="T5" fmla="*/ 1 h 54"/>
                <a:gd name="T6" fmla="*/ 37 w 130"/>
                <a:gd name="T7" fmla="*/ 4 h 54"/>
                <a:gd name="T8" fmla="*/ 26 w 130"/>
                <a:gd name="T9" fmla="*/ 8 h 54"/>
                <a:gd name="T10" fmla="*/ 17 w 130"/>
                <a:gd name="T11" fmla="*/ 12 h 54"/>
                <a:gd name="T12" fmla="*/ 10 w 130"/>
                <a:gd name="T13" fmla="*/ 19 h 54"/>
                <a:gd name="T14" fmla="*/ 4 w 130"/>
                <a:gd name="T15" fmla="*/ 24 h 54"/>
                <a:gd name="T16" fmla="*/ 2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9 w 130"/>
                <a:gd name="T35" fmla="*/ 31 h 54"/>
                <a:gd name="T36" fmla="*/ 126 w 130"/>
                <a:gd name="T37" fmla="*/ 24 h 54"/>
                <a:gd name="T38" fmla="*/ 121 w 130"/>
                <a:gd name="T39" fmla="*/ 19 h 54"/>
                <a:gd name="T40" fmla="*/ 114 w 130"/>
                <a:gd name="T41" fmla="*/ 12 h 54"/>
                <a:gd name="T42" fmla="*/ 104 w 130"/>
                <a:gd name="T43" fmla="*/ 8 h 54"/>
                <a:gd name="T44" fmla="*/ 94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7" y="4"/>
                  </a:lnTo>
                  <a:lnTo>
                    <a:pt x="26" y="8"/>
                  </a:lnTo>
                  <a:lnTo>
                    <a:pt x="17" y="12"/>
                  </a:lnTo>
                  <a:lnTo>
                    <a:pt x="10" y="19"/>
                  </a:lnTo>
                  <a:lnTo>
                    <a:pt x="4" y="24"/>
                  </a:lnTo>
                  <a:lnTo>
                    <a:pt x="2" y="31"/>
                  </a:lnTo>
                  <a:lnTo>
                    <a:pt x="0" y="38"/>
                  </a:lnTo>
                  <a:lnTo>
                    <a:pt x="0" y="38"/>
                  </a:lnTo>
                  <a:lnTo>
                    <a:pt x="0" y="54"/>
                  </a:lnTo>
                  <a:lnTo>
                    <a:pt x="65" y="54"/>
                  </a:lnTo>
                  <a:lnTo>
                    <a:pt x="130" y="54"/>
                  </a:lnTo>
                  <a:lnTo>
                    <a:pt x="130" y="54"/>
                  </a:lnTo>
                  <a:lnTo>
                    <a:pt x="130" y="38"/>
                  </a:lnTo>
                  <a:lnTo>
                    <a:pt x="130" y="38"/>
                  </a:lnTo>
                  <a:lnTo>
                    <a:pt x="129" y="31"/>
                  </a:lnTo>
                  <a:lnTo>
                    <a:pt x="126" y="24"/>
                  </a:lnTo>
                  <a:lnTo>
                    <a:pt x="121" y="19"/>
                  </a:lnTo>
                  <a:lnTo>
                    <a:pt x="114" y="12"/>
                  </a:lnTo>
                  <a:lnTo>
                    <a:pt x="104" y="8"/>
                  </a:lnTo>
                  <a:lnTo>
                    <a:pt x="94"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2" name="Freeform 282">
              <a:extLst>
                <a:ext uri="{FF2B5EF4-FFF2-40B4-BE49-F238E27FC236}">
                  <a16:creationId xmlns:a16="http://schemas.microsoft.com/office/drawing/2014/main" id="{3684694F-2060-43CE-9F7A-0D750544A052}"/>
                </a:ext>
              </a:extLst>
            </p:cNvPr>
            <p:cNvSpPr>
              <a:spLocks/>
            </p:cNvSpPr>
            <p:nvPr/>
          </p:nvSpPr>
          <p:spPr bwMode="auto">
            <a:xfrm>
              <a:off x="9907588" y="4716463"/>
              <a:ext cx="146050" cy="93663"/>
            </a:xfrm>
            <a:custGeom>
              <a:avLst/>
              <a:gdLst>
                <a:gd name="T0" fmla="*/ 92 w 92"/>
                <a:gd name="T1" fmla="*/ 0 h 59"/>
                <a:gd name="T2" fmla="*/ 49 w 92"/>
                <a:gd name="T3" fmla="*/ 43 h 59"/>
                <a:gd name="T4" fmla="*/ 33 w 92"/>
                <a:gd name="T5" fmla="*/ 27 h 59"/>
                <a:gd name="T6" fmla="*/ 0 w 92"/>
                <a:gd name="T7" fmla="*/ 59 h 59"/>
              </a:gdLst>
              <a:ahLst/>
              <a:cxnLst>
                <a:cxn ang="0">
                  <a:pos x="T0" y="T1"/>
                </a:cxn>
                <a:cxn ang="0">
                  <a:pos x="T2" y="T3"/>
                </a:cxn>
                <a:cxn ang="0">
                  <a:pos x="T4" y="T5"/>
                </a:cxn>
                <a:cxn ang="0">
                  <a:pos x="T6" y="T7"/>
                </a:cxn>
              </a:cxnLst>
              <a:rect l="0" t="0" r="r" b="b"/>
              <a:pathLst>
                <a:path w="92" h="59">
                  <a:moveTo>
                    <a:pt x="92" y="0"/>
                  </a:moveTo>
                  <a:lnTo>
                    <a:pt x="49" y="43"/>
                  </a:lnTo>
                  <a:lnTo>
                    <a:pt x="33" y="27"/>
                  </a:lnTo>
                  <a:lnTo>
                    <a:pt x="0" y="59"/>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3" name="Freeform 283">
              <a:extLst>
                <a:ext uri="{FF2B5EF4-FFF2-40B4-BE49-F238E27FC236}">
                  <a16:creationId xmlns:a16="http://schemas.microsoft.com/office/drawing/2014/main" id="{583F829F-8A2A-429B-9E56-028EBC5F370B}"/>
                </a:ext>
              </a:extLst>
            </p:cNvPr>
            <p:cNvSpPr>
              <a:spLocks/>
            </p:cNvSpPr>
            <p:nvPr/>
          </p:nvSpPr>
          <p:spPr bwMode="auto">
            <a:xfrm>
              <a:off x="10002838" y="4716463"/>
              <a:ext cx="50800" cy="50800"/>
            </a:xfrm>
            <a:custGeom>
              <a:avLst/>
              <a:gdLst>
                <a:gd name="T0" fmla="*/ 32 w 32"/>
                <a:gd name="T1" fmla="*/ 32 h 32"/>
                <a:gd name="T2" fmla="*/ 32 w 32"/>
                <a:gd name="T3" fmla="*/ 0 h 32"/>
                <a:gd name="T4" fmla="*/ 0 w 32"/>
                <a:gd name="T5" fmla="*/ 0 h 32"/>
              </a:gdLst>
              <a:ahLst/>
              <a:cxnLst>
                <a:cxn ang="0">
                  <a:pos x="T0" y="T1"/>
                </a:cxn>
                <a:cxn ang="0">
                  <a:pos x="T2" y="T3"/>
                </a:cxn>
                <a:cxn ang="0">
                  <a:pos x="T4" y="T5"/>
                </a:cxn>
              </a:cxnLst>
              <a:rect l="0" t="0" r="r" b="b"/>
              <a:pathLst>
                <a:path w="32" h="32">
                  <a:moveTo>
                    <a:pt x="32" y="32"/>
                  </a:moveTo>
                  <a:lnTo>
                    <a:pt x="32" y="0"/>
                  </a:lnTo>
                  <a:lnTo>
                    <a:pt x="0"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24" name="Agrupar 23">
            <a:extLst>
              <a:ext uri="{FF2B5EF4-FFF2-40B4-BE49-F238E27FC236}">
                <a16:creationId xmlns:a16="http://schemas.microsoft.com/office/drawing/2014/main" id="{0948121D-7CC1-464A-8629-CB4D279C6FF2}"/>
              </a:ext>
            </a:extLst>
          </p:cNvPr>
          <p:cNvGrpSpPr/>
          <p:nvPr/>
        </p:nvGrpSpPr>
        <p:grpSpPr>
          <a:xfrm>
            <a:off x="6759974" y="3050649"/>
            <a:ext cx="542467" cy="559528"/>
            <a:chOff x="9753600" y="3282951"/>
            <a:chExt cx="334963" cy="377825"/>
          </a:xfrm>
        </p:grpSpPr>
        <p:sp>
          <p:nvSpPr>
            <p:cNvPr id="25" name="Freeform 186">
              <a:extLst>
                <a:ext uri="{FF2B5EF4-FFF2-40B4-BE49-F238E27FC236}">
                  <a16:creationId xmlns:a16="http://schemas.microsoft.com/office/drawing/2014/main" id="{8FA4B3C1-00E1-4097-A372-76DAC4F05AD4}"/>
                </a:ext>
              </a:extLst>
            </p:cNvPr>
            <p:cNvSpPr>
              <a:spLocks/>
            </p:cNvSpPr>
            <p:nvPr/>
          </p:nvSpPr>
          <p:spPr bwMode="auto">
            <a:xfrm>
              <a:off x="10028238" y="3317876"/>
              <a:ext cx="60325" cy="282575"/>
            </a:xfrm>
            <a:custGeom>
              <a:avLst/>
              <a:gdLst>
                <a:gd name="T0" fmla="*/ 0 w 38"/>
                <a:gd name="T1" fmla="*/ 0 h 178"/>
                <a:gd name="T2" fmla="*/ 38 w 38"/>
                <a:gd name="T3" fmla="*/ 0 h 178"/>
                <a:gd name="T4" fmla="*/ 38 w 38"/>
                <a:gd name="T5" fmla="*/ 178 h 178"/>
                <a:gd name="T6" fmla="*/ 16 w 38"/>
                <a:gd name="T7" fmla="*/ 178 h 178"/>
              </a:gdLst>
              <a:ahLst/>
              <a:cxnLst>
                <a:cxn ang="0">
                  <a:pos x="T0" y="T1"/>
                </a:cxn>
                <a:cxn ang="0">
                  <a:pos x="T2" y="T3"/>
                </a:cxn>
                <a:cxn ang="0">
                  <a:pos x="T4" y="T5"/>
                </a:cxn>
                <a:cxn ang="0">
                  <a:pos x="T6" y="T7"/>
                </a:cxn>
              </a:cxnLst>
              <a:rect l="0" t="0" r="r" b="b"/>
              <a:pathLst>
                <a:path w="38" h="178">
                  <a:moveTo>
                    <a:pt x="0" y="0"/>
                  </a:moveTo>
                  <a:lnTo>
                    <a:pt x="38" y="0"/>
                  </a:lnTo>
                  <a:lnTo>
                    <a:pt x="38" y="178"/>
                  </a:lnTo>
                  <a:lnTo>
                    <a:pt x="16" y="17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6" name="Freeform 187">
              <a:extLst>
                <a:ext uri="{FF2B5EF4-FFF2-40B4-BE49-F238E27FC236}">
                  <a16:creationId xmlns:a16="http://schemas.microsoft.com/office/drawing/2014/main" id="{29157CFD-EFFD-47E1-ADE3-FCA74F1CE831}"/>
                </a:ext>
              </a:extLst>
            </p:cNvPr>
            <p:cNvSpPr>
              <a:spLocks/>
            </p:cNvSpPr>
            <p:nvPr/>
          </p:nvSpPr>
          <p:spPr bwMode="auto">
            <a:xfrm>
              <a:off x="9753600" y="3282951"/>
              <a:ext cx="282575" cy="377825"/>
            </a:xfrm>
            <a:custGeom>
              <a:avLst/>
              <a:gdLst>
                <a:gd name="T0" fmla="*/ 178 w 178"/>
                <a:gd name="T1" fmla="*/ 146 h 238"/>
                <a:gd name="T2" fmla="*/ 162 w 178"/>
                <a:gd name="T3" fmla="*/ 135 h 238"/>
                <a:gd name="T4" fmla="*/ 162 w 178"/>
                <a:gd name="T5" fmla="*/ 0 h 238"/>
                <a:gd name="T6" fmla="*/ 0 w 178"/>
                <a:gd name="T7" fmla="*/ 33 h 238"/>
                <a:gd name="T8" fmla="*/ 0 w 178"/>
                <a:gd name="T9" fmla="*/ 195 h 238"/>
                <a:gd name="T10" fmla="*/ 178 w 178"/>
                <a:gd name="T11" fmla="*/ 238 h 238"/>
                <a:gd name="T12" fmla="*/ 178 w 178"/>
                <a:gd name="T13" fmla="*/ 146 h 238"/>
              </a:gdLst>
              <a:ahLst/>
              <a:cxnLst>
                <a:cxn ang="0">
                  <a:pos x="T0" y="T1"/>
                </a:cxn>
                <a:cxn ang="0">
                  <a:pos x="T2" y="T3"/>
                </a:cxn>
                <a:cxn ang="0">
                  <a:pos x="T4" y="T5"/>
                </a:cxn>
                <a:cxn ang="0">
                  <a:pos x="T6" y="T7"/>
                </a:cxn>
                <a:cxn ang="0">
                  <a:pos x="T8" y="T9"/>
                </a:cxn>
                <a:cxn ang="0">
                  <a:pos x="T10" y="T11"/>
                </a:cxn>
                <a:cxn ang="0">
                  <a:pos x="T12" y="T13"/>
                </a:cxn>
              </a:cxnLst>
              <a:rect l="0" t="0" r="r" b="b"/>
              <a:pathLst>
                <a:path w="178" h="238">
                  <a:moveTo>
                    <a:pt x="178" y="146"/>
                  </a:moveTo>
                  <a:lnTo>
                    <a:pt x="162" y="135"/>
                  </a:lnTo>
                  <a:lnTo>
                    <a:pt x="162" y="0"/>
                  </a:lnTo>
                  <a:lnTo>
                    <a:pt x="0" y="33"/>
                  </a:lnTo>
                  <a:lnTo>
                    <a:pt x="0" y="195"/>
                  </a:lnTo>
                  <a:lnTo>
                    <a:pt x="178" y="238"/>
                  </a:lnTo>
                  <a:lnTo>
                    <a:pt x="178" y="146"/>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7" name="Freeform 188">
              <a:extLst>
                <a:ext uri="{FF2B5EF4-FFF2-40B4-BE49-F238E27FC236}">
                  <a16:creationId xmlns:a16="http://schemas.microsoft.com/office/drawing/2014/main" id="{46C8228D-ED09-41BE-A370-CB25CB69F6BD}"/>
                </a:ext>
              </a:extLst>
            </p:cNvPr>
            <p:cNvSpPr>
              <a:spLocks/>
            </p:cNvSpPr>
            <p:nvPr/>
          </p:nvSpPr>
          <p:spPr bwMode="auto">
            <a:xfrm>
              <a:off x="9796463" y="3378201"/>
              <a:ext cx="171450" cy="171450"/>
            </a:xfrm>
            <a:custGeom>
              <a:avLst/>
              <a:gdLst>
                <a:gd name="T0" fmla="*/ 108 w 108"/>
                <a:gd name="T1" fmla="*/ 54 h 108"/>
                <a:gd name="T2" fmla="*/ 108 w 108"/>
                <a:gd name="T3" fmla="*/ 54 h 108"/>
                <a:gd name="T4" fmla="*/ 107 w 108"/>
                <a:gd name="T5" fmla="*/ 65 h 108"/>
                <a:gd name="T6" fmla="*/ 104 w 108"/>
                <a:gd name="T7" fmla="*/ 75 h 108"/>
                <a:gd name="T8" fmla="*/ 99 w 108"/>
                <a:gd name="T9" fmla="*/ 83 h 108"/>
                <a:gd name="T10" fmla="*/ 92 w 108"/>
                <a:gd name="T11" fmla="*/ 92 h 108"/>
                <a:gd name="T12" fmla="*/ 84 w 108"/>
                <a:gd name="T13" fmla="*/ 98 h 108"/>
                <a:gd name="T14" fmla="*/ 76 w 108"/>
                <a:gd name="T15" fmla="*/ 104 h 108"/>
                <a:gd name="T16" fmla="*/ 65 w 108"/>
                <a:gd name="T17" fmla="*/ 106 h 108"/>
                <a:gd name="T18" fmla="*/ 54 w 108"/>
                <a:gd name="T19" fmla="*/ 108 h 108"/>
                <a:gd name="T20" fmla="*/ 54 w 108"/>
                <a:gd name="T21" fmla="*/ 108 h 108"/>
                <a:gd name="T22" fmla="*/ 43 w 108"/>
                <a:gd name="T23" fmla="*/ 106 h 108"/>
                <a:gd name="T24" fmla="*/ 32 w 108"/>
                <a:gd name="T25" fmla="*/ 104 h 108"/>
                <a:gd name="T26" fmla="*/ 24 w 108"/>
                <a:gd name="T27" fmla="*/ 98 h 108"/>
                <a:gd name="T28" fmla="*/ 16 w 108"/>
                <a:gd name="T29" fmla="*/ 92 h 108"/>
                <a:gd name="T30" fmla="*/ 9 w 108"/>
                <a:gd name="T31" fmla="*/ 83 h 108"/>
                <a:gd name="T32" fmla="*/ 4 w 108"/>
                <a:gd name="T33" fmla="*/ 75 h 108"/>
                <a:gd name="T34" fmla="*/ 1 w 108"/>
                <a:gd name="T35" fmla="*/ 65 h 108"/>
                <a:gd name="T36" fmla="*/ 0 w 108"/>
                <a:gd name="T37" fmla="*/ 54 h 108"/>
                <a:gd name="T38" fmla="*/ 0 w 108"/>
                <a:gd name="T39" fmla="*/ 54 h 108"/>
                <a:gd name="T40" fmla="*/ 1 w 108"/>
                <a:gd name="T41" fmla="*/ 43 h 108"/>
                <a:gd name="T42" fmla="*/ 4 w 108"/>
                <a:gd name="T43" fmla="*/ 32 h 108"/>
                <a:gd name="T44" fmla="*/ 9 w 108"/>
                <a:gd name="T45" fmla="*/ 24 h 108"/>
                <a:gd name="T46" fmla="*/ 16 w 108"/>
                <a:gd name="T47" fmla="*/ 16 h 108"/>
                <a:gd name="T48" fmla="*/ 24 w 108"/>
                <a:gd name="T49" fmla="*/ 9 h 108"/>
                <a:gd name="T50" fmla="*/ 32 w 108"/>
                <a:gd name="T51" fmla="*/ 4 h 108"/>
                <a:gd name="T52" fmla="*/ 43 w 108"/>
                <a:gd name="T53" fmla="*/ 1 h 108"/>
                <a:gd name="T54" fmla="*/ 54 w 108"/>
                <a:gd name="T55" fmla="*/ 0 h 108"/>
                <a:gd name="T56" fmla="*/ 54 w 108"/>
                <a:gd name="T57" fmla="*/ 0 h 108"/>
                <a:gd name="T58" fmla="*/ 65 w 108"/>
                <a:gd name="T59" fmla="*/ 1 h 108"/>
                <a:gd name="T60" fmla="*/ 76 w 108"/>
                <a:gd name="T61" fmla="*/ 4 h 108"/>
                <a:gd name="T62" fmla="*/ 84 w 108"/>
                <a:gd name="T63" fmla="*/ 9 h 108"/>
                <a:gd name="T64" fmla="*/ 92 w 108"/>
                <a:gd name="T65" fmla="*/ 16 h 108"/>
                <a:gd name="T66" fmla="*/ 99 w 108"/>
                <a:gd name="T67" fmla="*/ 24 h 108"/>
                <a:gd name="T68" fmla="*/ 104 w 108"/>
                <a:gd name="T69" fmla="*/ 32 h 108"/>
                <a:gd name="T70" fmla="*/ 107 w 108"/>
                <a:gd name="T71" fmla="*/ 43 h 108"/>
                <a:gd name="T72" fmla="*/ 108 w 108"/>
                <a:gd name="T73" fmla="*/ 54 h 108"/>
                <a:gd name="T74" fmla="*/ 10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54"/>
                  </a:moveTo>
                  <a:lnTo>
                    <a:pt x="108" y="54"/>
                  </a:lnTo>
                  <a:lnTo>
                    <a:pt x="107" y="65"/>
                  </a:lnTo>
                  <a:lnTo>
                    <a:pt x="104" y="75"/>
                  </a:lnTo>
                  <a:lnTo>
                    <a:pt x="99" y="83"/>
                  </a:lnTo>
                  <a:lnTo>
                    <a:pt x="92" y="92"/>
                  </a:lnTo>
                  <a:lnTo>
                    <a:pt x="84" y="98"/>
                  </a:lnTo>
                  <a:lnTo>
                    <a:pt x="76" y="104"/>
                  </a:lnTo>
                  <a:lnTo>
                    <a:pt x="65" y="106"/>
                  </a:lnTo>
                  <a:lnTo>
                    <a:pt x="54" y="108"/>
                  </a:lnTo>
                  <a:lnTo>
                    <a:pt x="54" y="108"/>
                  </a:lnTo>
                  <a:lnTo>
                    <a:pt x="43" y="106"/>
                  </a:lnTo>
                  <a:lnTo>
                    <a:pt x="32" y="104"/>
                  </a:lnTo>
                  <a:lnTo>
                    <a:pt x="24" y="98"/>
                  </a:lnTo>
                  <a:lnTo>
                    <a:pt x="16" y="92"/>
                  </a:lnTo>
                  <a:lnTo>
                    <a:pt x="9" y="83"/>
                  </a:lnTo>
                  <a:lnTo>
                    <a:pt x="4" y="75"/>
                  </a:lnTo>
                  <a:lnTo>
                    <a:pt x="1" y="65"/>
                  </a:lnTo>
                  <a:lnTo>
                    <a:pt x="0" y="54"/>
                  </a:lnTo>
                  <a:lnTo>
                    <a:pt x="0" y="54"/>
                  </a:lnTo>
                  <a:lnTo>
                    <a:pt x="1" y="43"/>
                  </a:lnTo>
                  <a:lnTo>
                    <a:pt x="4" y="32"/>
                  </a:lnTo>
                  <a:lnTo>
                    <a:pt x="9" y="24"/>
                  </a:lnTo>
                  <a:lnTo>
                    <a:pt x="16" y="16"/>
                  </a:lnTo>
                  <a:lnTo>
                    <a:pt x="24" y="9"/>
                  </a:lnTo>
                  <a:lnTo>
                    <a:pt x="32" y="4"/>
                  </a:lnTo>
                  <a:lnTo>
                    <a:pt x="43" y="1"/>
                  </a:lnTo>
                  <a:lnTo>
                    <a:pt x="54" y="0"/>
                  </a:lnTo>
                  <a:lnTo>
                    <a:pt x="54" y="0"/>
                  </a:lnTo>
                  <a:lnTo>
                    <a:pt x="65" y="1"/>
                  </a:lnTo>
                  <a:lnTo>
                    <a:pt x="76" y="4"/>
                  </a:lnTo>
                  <a:lnTo>
                    <a:pt x="84" y="9"/>
                  </a:lnTo>
                  <a:lnTo>
                    <a:pt x="92" y="16"/>
                  </a:lnTo>
                  <a:lnTo>
                    <a:pt x="99" y="24"/>
                  </a:lnTo>
                  <a:lnTo>
                    <a:pt x="104" y="32"/>
                  </a:lnTo>
                  <a:lnTo>
                    <a:pt x="107" y="43"/>
                  </a:lnTo>
                  <a:lnTo>
                    <a:pt x="108" y="54"/>
                  </a:lnTo>
                  <a:lnTo>
                    <a:pt x="108" y="54"/>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28" name="Freeform 189">
              <a:extLst>
                <a:ext uri="{FF2B5EF4-FFF2-40B4-BE49-F238E27FC236}">
                  <a16:creationId xmlns:a16="http://schemas.microsoft.com/office/drawing/2014/main" id="{EEE71E44-5A7A-419F-BAB3-6463C88DC992}"/>
                </a:ext>
              </a:extLst>
            </p:cNvPr>
            <p:cNvSpPr>
              <a:spLocks/>
            </p:cNvSpPr>
            <p:nvPr/>
          </p:nvSpPr>
          <p:spPr bwMode="auto">
            <a:xfrm>
              <a:off x="9856788" y="3422651"/>
              <a:ext cx="68263" cy="84138"/>
            </a:xfrm>
            <a:custGeom>
              <a:avLst/>
              <a:gdLst>
                <a:gd name="T0" fmla="*/ 0 w 43"/>
                <a:gd name="T1" fmla="*/ 0 h 53"/>
                <a:gd name="T2" fmla="*/ 43 w 43"/>
                <a:gd name="T3" fmla="*/ 26 h 53"/>
                <a:gd name="T4" fmla="*/ 0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lnTo>
                    <a:pt x="43" y="26"/>
                  </a:lnTo>
                  <a:lnTo>
                    <a:pt x="0" y="53"/>
                  </a:lnTo>
                  <a:lnTo>
                    <a:pt x="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29" name="Agrupar 28">
            <a:extLst>
              <a:ext uri="{FF2B5EF4-FFF2-40B4-BE49-F238E27FC236}">
                <a16:creationId xmlns:a16="http://schemas.microsoft.com/office/drawing/2014/main" id="{5B08AAEC-3189-46BB-A6DC-CF164A3E50E4}"/>
              </a:ext>
            </a:extLst>
          </p:cNvPr>
          <p:cNvGrpSpPr/>
          <p:nvPr/>
        </p:nvGrpSpPr>
        <p:grpSpPr>
          <a:xfrm>
            <a:off x="7587878" y="5327703"/>
            <a:ext cx="555847" cy="524422"/>
            <a:chOff x="7659688" y="3282951"/>
            <a:chExt cx="395288" cy="377825"/>
          </a:xfrm>
        </p:grpSpPr>
        <p:sp>
          <p:nvSpPr>
            <p:cNvPr id="30" name="Freeform 210">
              <a:extLst>
                <a:ext uri="{FF2B5EF4-FFF2-40B4-BE49-F238E27FC236}">
                  <a16:creationId xmlns:a16="http://schemas.microsoft.com/office/drawing/2014/main" id="{6603CC03-EA4F-48C7-BFD7-5E8A59C539A4}"/>
                </a:ext>
              </a:extLst>
            </p:cNvPr>
            <p:cNvSpPr>
              <a:spLocks/>
            </p:cNvSpPr>
            <p:nvPr/>
          </p:nvSpPr>
          <p:spPr bwMode="auto">
            <a:xfrm>
              <a:off x="7735888" y="3282951"/>
              <a:ext cx="319088" cy="269875"/>
            </a:xfrm>
            <a:custGeom>
              <a:avLst/>
              <a:gdLst>
                <a:gd name="T0" fmla="*/ 60 w 201"/>
                <a:gd name="T1" fmla="*/ 126 h 170"/>
                <a:gd name="T2" fmla="*/ 60 w 201"/>
                <a:gd name="T3" fmla="*/ 126 h 170"/>
                <a:gd name="T4" fmla="*/ 76 w 201"/>
                <a:gd name="T5" fmla="*/ 130 h 170"/>
                <a:gd name="T6" fmla="*/ 76 w 201"/>
                <a:gd name="T7" fmla="*/ 165 h 170"/>
                <a:gd name="T8" fmla="*/ 76 w 201"/>
                <a:gd name="T9" fmla="*/ 165 h 170"/>
                <a:gd name="T10" fmla="*/ 78 w 201"/>
                <a:gd name="T11" fmla="*/ 169 h 170"/>
                <a:gd name="T12" fmla="*/ 79 w 201"/>
                <a:gd name="T13" fmla="*/ 170 h 170"/>
                <a:gd name="T14" fmla="*/ 83 w 201"/>
                <a:gd name="T15" fmla="*/ 170 h 170"/>
                <a:gd name="T16" fmla="*/ 86 w 201"/>
                <a:gd name="T17" fmla="*/ 169 h 170"/>
                <a:gd name="T18" fmla="*/ 125 w 201"/>
                <a:gd name="T19" fmla="*/ 130 h 170"/>
                <a:gd name="T20" fmla="*/ 125 w 201"/>
                <a:gd name="T21" fmla="*/ 130 h 170"/>
                <a:gd name="T22" fmla="*/ 141 w 201"/>
                <a:gd name="T23" fmla="*/ 126 h 170"/>
                <a:gd name="T24" fmla="*/ 156 w 201"/>
                <a:gd name="T25" fmla="*/ 122 h 170"/>
                <a:gd name="T26" fmla="*/ 168 w 201"/>
                <a:gd name="T27" fmla="*/ 115 h 170"/>
                <a:gd name="T28" fmla="*/ 179 w 201"/>
                <a:gd name="T29" fmla="*/ 108 h 170"/>
                <a:gd name="T30" fmla="*/ 188 w 201"/>
                <a:gd name="T31" fmla="*/ 99 h 170"/>
                <a:gd name="T32" fmla="*/ 195 w 201"/>
                <a:gd name="T33" fmla="*/ 89 h 170"/>
                <a:gd name="T34" fmla="*/ 199 w 201"/>
                <a:gd name="T35" fmla="*/ 77 h 170"/>
                <a:gd name="T36" fmla="*/ 201 w 201"/>
                <a:gd name="T37" fmla="*/ 65 h 170"/>
                <a:gd name="T38" fmla="*/ 201 w 201"/>
                <a:gd name="T39" fmla="*/ 65 h 170"/>
                <a:gd name="T40" fmla="*/ 201 w 201"/>
                <a:gd name="T41" fmla="*/ 57 h 170"/>
                <a:gd name="T42" fmla="*/ 199 w 201"/>
                <a:gd name="T43" fmla="*/ 50 h 170"/>
                <a:gd name="T44" fmla="*/ 196 w 201"/>
                <a:gd name="T45" fmla="*/ 43 h 170"/>
                <a:gd name="T46" fmla="*/ 194 w 201"/>
                <a:gd name="T47" fmla="*/ 38 h 170"/>
                <a:gd name="T48" fmla="*/ 190 w 201"/>
                <a:gd name="T49" fmla="*/ 31 h 170"/>
                <a:gd name="T50" fmla="*/ 184 w 201"/>
                <a:gd name="T51" fmla="*/ 26 h 170"/>
                <a:gd name="T52" fmla="*/ 173 w 201"/>
                <a:gd name="T53" fmla="*/ 18 h 170"/>
                <a:gd name="T54" fmla="*/ 159 w 201"/>
                <a:gd name="T55" fmla="*/ 10 h 170"/>
                <a:gd name="T56" fmla="*/ 142 w 201"/>
                <a:gd name="T57" fmla="*/ 4 h 170"/>
                <a:gd name="T58" fmla="*/ 123 w 201"/>
                <a:gd name="T59" fmla="*/ 2 h 170"/>
                <a:gd name="T60" fmla="*/ 103 w 201"/>
                <a:gd name="T61" fmla="*/ 0 h 170"/>
                <a:gd name="T62" fmla="*/ 103 w 201"/>
                <a:gd name="T63" fmla="*/ 0 h 170"/>
                <a:gd name="T64" fmla="*/ 83 w 201"/>
                <a:gd name="T65" fmla="*/ 2 h 170"/>
                <a:gd name="T66" fmla="*/ 63 w 201"/>
                <a:gd name="T67" fmla="*/ 4 h 170"/>
                <a:gd name="T68" fmla="*/ 46 w 201"/>
                <a:gd name="T69" fmla="*/ 10 h 170"/>
                <a:gd name="T70" fmla="*/ 30 w 201"/>
                <a:gd name="T71" fmla="*/ 18 h 170"/>
                <a:gd name="T72" fmla="*/ 23 w 201"/>
                <a:gd name="T73" fmla="*/ 22 h 170"/>
                <a:gd name="T74" fmla="*/ 18 w 201"/>
                <a:gd name="T75" fmla="*/ 26 h 170"/>
                <a:gd name="T76" fmla="*/ 13 w 201"/>
                <a:gd name="T77" fmla="*/ 31 h 170"/>
                <a:gd name="T78" fmla="*/ 9 w 201"/>
                <a:gd name="T79" fmla="*/ 38 h 170"/>
                <a:gd name="T80" fmla="*/ 5 w 201"/>
                <a:gd name="T81" fmla="*/ 43 h 170"/>
                <a:gd name="T82" fmla="*/ 3 w 201"/>
                <a:gd name="T83" fmla="*/ 50 h 170"/>
                <a:gd name="T84" fmla="*/ 0 w 201"/>
                <a:gd name="T85" fmla="*/ 57 h 170"/>
                <a:gd name="T86" fmla="*/ 0 w 201"/>
                <a:gd name="T87" fmla="*/ 65 h 170"/>
                <a:gd name="T88" fmla="*/ 0 w 201"/>
                <a:gd name="T89" fmla="*/ 65 h 170"/>
                <a:gd name="T90" fmla="*/ 2 w 201"/>
                <a:gd name="T91" fmla="*/ 7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70">
                  <a:moveTo>
                    <a:pt x="60" y="126"/>
                  </a:moveTo>
                  <a:lnTo>
                    <a:pt x="60" y="126"/>
                  </a:lnTo>
                  <a:lnTo>
                    <a:pt x="76" y="130"/>
                  </a:lnTo>
                  <a:lnTo>
                    <a:pt x="76" y="165"/>
                  </a:lnTo>
                  <a:lnTo>
                    <a:pt x="76" y="165"/>
                  </a:lnTo>
                  <a:lnTo>
                    <a:pt x="78" y="169"/>
                  </a:lnTo>
                  <a:lnTo>
                    <a:pt x="79" y="170"/>
                  </a:lnTo>
                  <a:lnTo>
                    <a:pt x="83" y="170"/>
                  </a:lnTo>
                  <a:lnTo>
                    <a:pt x="86" y="169"/>
                  </a:lnTo>
                  <a:lnTo>
                    <a:pt x="125" y="130"/>
                  </a:lnTo>
                  <a:lnTo>
                    <a:pt x="125" y="130"/>
                  </a:lnTo>
                  <a:lnTo>
                    <a:pt x="141" y="126"/>
                  </a:lnTo>
                  <a:lnTo>
                    <a:pt x="156" y="122"/>
                  </a:lnTo>
                  <a:lnTo>
                    <a:pt x="168" y="115"/>
                  </a:lnTo>
                  <a:lnTo>
                    <a:pt x="179" y="108"/>
                  </a:lnTo>
                  <a:lnTo>
                    <a:pt x="188" y="99"/>
                  </a:lnTo>
                  <a:lnTo>
                    <a:pt x="195" y="89"/>
                  </a:lnTo>
                  <a:lnTo>
                    <a:pt x="199" y="77"/>
                  </a:lnTo>
                  <a:lnTo>
                    <a:pt x="201" y="65"/>
                  </a:lnTo>
                  <a:lnTo>
                    <a:pt x="201" y="65"/>
                  </a:lnTo>
                  <a:lnTo>
                    <a:pt x="201" y="57"/>
                  </a:lnTo>
                  <a:lnTo>
                    <a:pt x="199" y="50"/>
                  </a:lnTo>
                  <a:lnTo>
                    <a:pt x="196" y="43"/>
                  </a:lnTo>
                  <a:lnTo>
                    <a:pt x="194" y="38"/>
                  </a:lnTo>
                  <a:lnTo>
                    <a:pt x="190" y="31"/>
                  </a:lnTo>
                  <a:lnTo>
                    <a:pt x="184" y="26"/>
                  </a:lnTo>
                  <a:lnTo>
                    <a:pt x="173" y="18"/>
                  </a:lnTo>
                  <a:lnTo>
                    <a:pt x="159" y="10"/>
                  </a:lnTo>
                  <a:lnTo>
                    <a:pt x="142" y="4"/>
                  </a:lnTo>
                  <a:lnTo>
                    <a:pt x="123" y="2"/>
                  </a:lnTo>
                  <a:lnTo>
                    <a:pt x="103" y="0"/>
                  </a:lnTo>
                  <a:lnTo>
                    <a:pt x="103" y="0"/>
                  </a:lnTo>
                  <a:lnTo>
                    <a:pt x="83" y="2"/>
                  </a:lnTo>
                  <a:lnTo>
                    <a:pt x="63" y="4"/>
                  </a:lnTo>
                  <a:lnTo>
                    <a:pt x="46" y="10"/>
                  </a:lnTo>
                  <a:lnTo>
                    <a:pt x="30" y="18"/>
                  </a:lnTo>
                  <a:lnTo>
                    <a:pt x="23" y="22"/>
                  </a:lnTo>
                  <a:lnTo>
                    <a:pt x="18" y="26"/>
                  </a:lnTo>
                  <a:lnTo>
                    <a:pt x="13" y="31"/>
                  </a:lnTo>
                  <a:lnTo>
                    <a:pt x="9" y="38"/>
                  </a:lnTo>
                  <a:lnTo>
                    <a:pt x="5" y="43"/>
                  </a:lnTo>
                  <a:lnTo>
                    <a:pt x="3" y="50"/>
                  </a:lnTo>
                  <a:lnTo>
                    <a:pt x="0" y="57"/>
                  </a:lnTo>
                  <a:lnTo>
                    <a:pt x="0" y="65"/>
                  </a:lnTo>
                  <a:lnTo>
                    <a:pt x="0" y="65"/>
                  </a:lnTo>
                  <a:lnTo>
                    <a:pt x="2" y="76"/>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1" name="Freeform 211">
              <a:extLst>
                <a:ext uri="{FF2B5EF4-FFF2-40B4-BE49-F238E27FC236}">
                  <a16:creationId xmlns:a16="http://schemas.microsoft.com/office/drawing/2014/main" id="{21207628-6236-4519-BD1D-9A194243023C}"/>
                </a:ext>
              </a:extLst>
            </p:cNvPr>
            <p:cNvSpPr>
              <a:spLocks/>
            </p:cNvSpPr>
            <p:nvPr/>
          </p:nvSpPr>
          <p:spPr bwMode="auto">
            <a:xfrm>
              <a:off x="7710488" y="3421063"/>
              <a:ext cx="103188" cy="128588"/>
            </a:xfrm>
            <a:custGeom>
              <a:avLst/>
              <a:gdLst>
                <a:gd name="T0" fmla="*/ 33 w 65"/>
                <a:gd name="T1" fmla="*/ 0 h 81"/>
                <a:gd name="T2" fmla="*/ 33 w 65"/>
                <a:gd name="T3" fmla="*/ 0 h 81"/>
                <a:gd name="T4" fmla="*/ 39 w 65"/>
                <a:gd name="T5" fmla="*/ 0 h 81"/>
                <a:gd name="T6" fmla="*/ 45 w 65"/>
                <a:gd name="T7" fmla="*/ 2 h 81"/>
                <a:gd name="T8" fmla="*/ 50 w 65"/>
                <a:gd name="T9" fmla="*/ 5 h 81"/>
                <a:gd name="T10" fmla="*/ 56 w 65"/>
                <a:gd name="T11" fmla="*/ 9 h 81"/>
                <a:gd name="T12" fmla="*/ 60 w 65"/>
                <a:gd name="T13" fmla="*/ 15 h 81"/>
                <a:gd name="T14" fmla="*/ 62 w 65"/>
                <a:gd name="T15" fmla="*/ 21 h 81"/>
                <a:gd name="T16" fmla="*/ 65 w 65"/>
                <a:gd name="T17" fmla="*/ 29 h 81"/>
                <a:gd name="T18" fmla="*/ 65 w 65"/>
                <a:gd name="T19" fmla="*/ 40 h 81"/>
                <a:gd name="T20" fmla="*/ 65 w 65"/>
                <a:gd name="T21" fmla="*/ 40 h 81"/>
                <a:gd name="T22" fmla="*/ 65 w 65"/>
                <a:gd name="T23" fmla="*/ 51 h 81"/>
                <a:gd name="T24" fmla="*/ 62 w 65"/>
                <a:gd name="T25" fmla="*/ 59 h 81"/>
                <a:gd name="T26" fmla="*/ 60 w 65"/>
                <a:gd name="T27" fmla="*/ 66 h 81"/>
                <a:gd name="T28" fmla="*/ 56 w 65"/>
                <a:gd name="T29" fmla="*/ 71 h 81"/>
                <a:gd name="T30" fmla="*/ 50 w 65"/>
                <a:gd name="T31" fmla="*/ 75 h 81"/>
                <a:gd name="T32" fmla="*/ 45 w 65"/>
                <a:gd name="T33" fmla="*/ 78 h 81"/>
                <a:gd name="T34" fmla="*/ 39 w 65"/>
                <a:gd name="T35" fmla="*/ 79 h 81"/>
                <a:gd name="T36" fmla="*/ 33 w 65"/>
                <a:gd name="T37" fmla="*/ 81 h 81"/>
                <a:gd name="T38" fmla="*/ 33 w 65"/>
                <a:gd name="T39" fmla="*/ 81 h 81"/>
                <a:gd name="T40" fmla="*/ 26 w 65"/>
                <a:gd name="T41" fmla="*/ 79 h 81"/>
                <a:gd name="T42" fmla="*/ 21 w 65"/>
                <a:gd name="T43" fmla="*/ 78 h 81"/>
                <a:gd name="T44" fmla="*/ 15 w 65"/>
                <a:gd name="T45" fmla="*/ 75 h 81"/>
                <a:gd name="T46" fmla="*/ 10 w 65"/>
                <a:gd name="T47" fmla="*/ 71 h 81"/>
                <a:gd name="T48" fmla="*/ 6 w 65"/>
                <a:gd name="T49" fmla="*/ 66 h 81"/>
                <a:gd name="T50" fmla="*/ 3 w 65"/>
                <a:gd name="T51" fmla="*/ 59 h 81"/>
                <a:gd name="T52" fmla="*/ 0 w 65"/>
                <a:gd name="T53" fmla="*/ 51 h 81"/>
                <a:gd name="T54" fmla="*/ 0 w 65"/>
                <a:gd name="T55" fmla="*/ 40 h 81"/>
                <a:gd name="T56" fmla="*/ 0 w 65"/>
                <a:gd name="T57" fmla="*/ 40 h 81"/>
                <a:gd name="T58" fmla="*/ 0 w 65"/>
                <a:gd name="T59" fmla="*/ 29 h 81"/>
                <a:gd name="T60" fmla="*/ 3 w 65"/>
                <a:gd name="T61" fmla="*/ 21 h 81"/>
                <a:gd name="T62" fmla="*/ 6 w 65"/>
                <a:gd name="T63" fmla="*/ 15 h 81"/>
                <a:gd name="T64" fmla="*/ 10 w 65"/>
                <a:gd name="T65" fmla="*/ 9 h 81"/>
                <a:gd name="T66" fmla="*/ 15 w 65"/>
                <a:gd name="T67" fmla="*/ 5 h 81"/>
                <a:gd name="T68" fmla="*/ 21 w 65"/>
                <a:gd name="T69" fmla="*/ 2 h 81"/>
                <a:gd name="T70" fmla="*/ 26 w 65"/>
                <a:gd name="T71" fmla="*/ 0 h 81"/>
                <a:gd name="T72" fmla="*/ 33 w 65"/>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81">
                  <a:moveTo>
                    <a:pt x="33" y="0"/>
                  </a:moveTo>
                  <a:lnTo>
                    <a:pt x="33" y="0"/>
                  </a:lnTo>
                  <a:lnTo>
                    <a:pt x="39" y="0"/>
                  </a:lnTo>
                  <a:lnTo>
                    <a:pt x="45" y="2"/>
                  </a:lnTo>
                  <a:lnTo>
                    <a:pt x="50" y="5"/>
                  </a:lnTo>
                  <a:lnTo>
                    <a:pt x="56" y="9"/>
                  </a:lnTo>
                  <a:lnTo>
                    <a:pt x="60" y="15"/>
                  </a:lnTo>
                  <a:lnTo>
                    <a:pt x="62" y="21"/>
                  </a:lnTo>
                  <a:lnTo>
                    <a:pt x="65" y="29"/>
                  </a:lnTo>
                  <a:lnTo>
                    <a:pt x="65" y="40"/>
                  </a:lnTo>
                  <a:lnTo>
                    <a:pt x="65" y="40"/>
                  </a:lnTo>
                  <a:lnTo>
                    <a:pt x="65" y="51"/>
                  </a:lnTo>
                  <a:lnTo>
                    <a:pt x="62" y="59"/>
                  </a:lnTo>
                  <a:lnTo>
                    <a:pt x="60" y="66"/>
                  </a:lnTo>
                  <a:lnTo>
                    <a:pt x="56" y="71"/>
                  </a:lnTo>
                  <a:lnTo>
                    <a:pt x="50" y="75"/>
                  </a:lnTo>
                  <a:lnTo>
                    <a:pt x="45" y="78"/>
                  </a:lnTo>
                  <a:lnTo>
                    <a:pt x="39" y="79"/>
                  </a:lnTo>
                  <a:lnTo>
                    <a:pt x="33" y="81"/>
                  </a:lnTo>
                  <a:lnTo>
                    <a:pt x="33" y="81"/>
                  </a:lnTo>
                  <a:lnTo>
                    <a:pt x="26" y="79"/>
                  </a:lnTo>
                  <a:lnTo>
                    <a:pt x="21" y="78"/>
                  </a:lnTo>
                  <a:lnTo>
                    <a:pt x="15" y="75"/>
                  </a:lnTo>
                  <a:lnTo>
                    <a:pt x="10" y="71"/>
                  </a:lnTo>
                  <a:lnTo>
                    <a:pt x="6" y="66"/>
                  </a:lnTo>
                  <a:lnTo>
                    <a:pt x="3" y="59"/>
                  </a:lnTo>
                  <a:lnTo>
                    <a:pt x="0" y="51"/>
                  </a:lnTo>
                  <a:lnTo>
                    <a:pt x="0" y="40"/>
                  </a:lnTo>
                  <a:lnTo>
                    <a:pt x="0" y="40"/>
                  </a:lnTo>
                  <a:lnTo>
                    <a:pt x="0" y="29"/>
                  </a:lnTo>
                  <a:lnTo>
                    <a:pt x="3" y="21"/>
                  </a:lnTo>
                  <a:lnTo>
                    <a:pt x="6" y="15"/>
                  </a:lnTo>
                  <a:lnTo>
                    <a:pt x="10" y="9"/>
                  </a:lnTo>
                  <a:lnTo>
                    <a:pt x="15" y="5"/>
                  </a:lnTo>
                  <a:lnTo>
                    <a:pt x="21" y="2"/>
                  </a:lnTo>
                  <a:lnTo>
                    <a:pt x="26" y="0"/>
                  </a:lnTo>
                  <a:lnTo>
                    <a:pt x="33"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2" name="Freeform 212">
              <a:extLst>
                <a:ext uri="{FF2B5EF4-FFF2-40B4-BE49-F238E27FC236}">
                  <a16:creationId xmlns:a16="http://schemas.microsoft.com/office/drawing/2014/main" id="{5178F5E4-0E0A-4BB5-A535-6E6265A23BF2}"/>
                </a:ext>
              </a:extLst>
            </p:cNvPr>
            <p:cNvSpPr>
              <a:spLocks/>
            </p:cNvSpPr>
            <p:nvPr/>
          </p:nvSpPr>
          <p:spPr bwMode="auto">
            <a:xfrm>
              <a:off x="7659688" y="3575051"/>
              <a:ext cx="206375" cy="85725"/>
            </a:xfrm>
            <a:custGeom>
              <a:avLst/>
              <a:gdLst>
                <a:gd name="T0" fmla="*/ 65 w 130"/>
                <a:gd name="T1" fmla="*/ 0 h 54"/>
                <a:gd name="T2" fmla="*/ 65 w 130"/>
                <a:gd name="T3" fmla="*/ 0 h 54"/>
                <a:gd name="T4" fmla="*/ 50 w 130"/>
                <a:gd name="T5" fmla="*/ 1 h 54"/>
                <a:gd name="T6" fmla="*/ 36 w 130"/>
                <a:gd name="T7" fmla="*/ 4 h 54"/>
                <a:gd name="T8" fmla="*/ 25 w 130"/>
                <a:gd name="T9" fmla="*/ 8 h 54"/>
                <a:gd name="T10" fmla="*/ 16 w 130"/>
                <a:gd name="T11" fmla="*/ 12 h 54"/>
                <a:gd name="T12" fmla="*/ 9 w 130"/>
                <a:gd name="T13" fmla="*/ 19 h 54"/>
                <a:gd name="T14" fmla="*/ 4 w 130"/>
                <a:gd name="T15" fmla="*/ 24 h 54"/>
                <a:gd name="T16" fmla="*/ 1 w 130"/>
                <a:gd name="T17" fmla="*/ 31 h 54"/>
                <a:gd name="T18" fmla="*/ 0 w 130"/>
                <a:gd name="T19" fmla="*/ 38 h 54"/>
                <a:gd name="T20" fmla="*/ 0 w 130"/>
                <a:gd name="T21" fmla="*/ 38 h 54"/>
                <a:gd name="T22" fmla="*/ 0 w 130"/>
                <a:gd name="T23" fmla="*/ 54 h 54"/>
                <a:gd name="T24" fmla="*/ 65 w 130"/>
                <a:gd name="T25" fmla="*/ 54 h 54"/>
                <a:gd name="T26" fmla="*/ 130 w 130"/>
                <a:gd name="T27" fmla="*/ 54 h 54"/>
                <a:gd name="T28" fmla="*/ 130 w 130"/>
                <a:gd name="T29" fmla="*/ 54 h 54"/>
                <a:gd name="T30" fmla="*/ 130 w 130"/>
                <a:gd name="T31" fmla="*/ 38 h 54"/>
                <a:gd name="T32" fmla="*/ 130 w 130"/>
                <a:gd name="T33" fmla="*/ 38 h 54"/>
                <a:gd name="T34" fmla="*/ 128 w 130"/>
                <a:gd name="T35" fmla="*/ 31 h 54"/>
                <a:gd name="T36" fmla="*/ 126 w 130"/>
                <a:gd name="T37" fmla="*/ 24 h 54"/>
                <a:gd name="T38" fmla="*/ 120 w 130"/>
                <a:gd name="T39" fmla="*/ 19 h 54"/>
                <a:gd name="T40" fmla="*/ 113 w 130"/>
                <a:gd name="T41" fmla="*/ 12 h 54"/>
                <a:gd name="T42" fmla="*/ 104 w 130"/>
                <a:gd name="T43" fmla="*/ 8 h 54"/>
                <a:gd name="T44" fmla="*/ 93 w 130"/>
                <a:gd name="T45" fmla="*/ 4 h 54"/>
                <a:gd name="T46" fmla="*/ 80 w 130"/>
                <a:gd name="T47" fmla="*/ 1 h 54"/>
                <a:gd name="T48" fmla="*/ 65 w 130"/>
                <a:gd name="T49" fmla="*/ 0 h 54"/>
                <a:gd name="T50" fmla="*/ 65 w 130"/>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54">
                  <a:moveTo>
                    <a:pt x="65" y="0"/>
                  </a:moveTo>
                  <a:lnTo>
                    <a:pt x="65" y="0"/>
                  </a:lnTo>
                  <a:lnTo>
                    <a:pt x="50" y="1"/>
                  </a:lnTo>
                  <a:lnTo>
                    <a:pt x="36" y="4"/>
                  </a:lnTo>
                  <a:lnTo>
                    <a:pt x="25" y="8"/>
                  </a:lnTo>
                  <a:lnTo>
                    <a:pt x="16" y="12"/>
                  </a:lnTo>
                  <a:lnTo>
                    <a:pt x="9" y="19"/>
                  </a:lnTo>
                  <a:lnTo>
                    <a:pt x="4" y="24"/>
                  </a:lnTo>
                  <a:lnTo>
                    <a:pt x="1" y="31"/>
                  </a:lnTo>
                  <a:lnTo>
                    <a:pt x="0" y="38"/>
                  </a:lnTo>
                  <a:lnTo>
                    <a:pt x="0" y="38"/>
                  </a:lnTo>
                  <a:lnTo>
                    <a:pt x="0" y="54"/>
                  </a:lnTo>
                  <a:lnTo>
                    <a:pt x="65" y="54"/>
                  </a:lnTo>
                  <a:lnTo>
                    <a:pt x="130" y="54"/>
                  </a:lnTo>
                  <a:lnTo>
                    <a:pt x="130" y="54"/>
                  </a:lnTo>
                  <a:lnTo>
                    <a:pt x="130" y="38"/>
                  </a:lnTo>
                  <a:lnTo>
                    <a:pt x="130" y="38"/>
                  </a:lnTo>
                  <a:lnTo>
                    <a:pt x="128" y="31"/>
                  </a:lnTo>
                  <a:lnTo>
                    <a:pt x="126" y="24"/>
                  </a:lnTo>
                  <a:lnTo>
                    <a:pt x="120" y="19"/>
                  </a:lnTo>
                  <a:lnTo>
                    <a:pt x="113" y="12"/>
                  </a:lnTo>
                  <a:lnTo>
                    <a:pt x="104" y="8"/>
                  </a:lnTo>
                  <a:lnTo>
                    <a:pt x="93" y="4"/>
                  </a:lnTo>
                  <a:lnTo>
                    <a:pt x="80" y="1"/>
                  </a:lnTo>
                  <a:lnTo>
                    <a:pt x="65" y="0"/>
                  </a:lnTo>
                  <a:lnTo>
                    <a:pt x="65"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3" name="Rectangle 213">
              <a:extLst>
                <a:ext uri="{FF2B5EF4-FFF2-40B4-BE49-F238E27FC236}">
                  <a16:creationId xmlns:a16="http://schemas.microsoft.com/office/drawing/2014/main" id="{9A66EE17-EF26-434F-BEB9-4D07DB9AE2E6}"/>
                </a:ext>
              </a:extLst>
            </p:cNvPr>
            <p:cNvSpPr>
              <a:spLocks noChangeArrowheads="1"/>
            </p:cNvSpPr>
            <p:nvPr/>
          </p:nvSpPr>
          <p:spPr bwMode="auto">
            <a:xfrm>
              <a:off x="7951788" y="3378201"/>
              <a:ext cx="33338" cy="508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4" name="Rectangle 214">
              <a:extLst>
                <a:ext uri="{FF2B5EF4-FFF2-40B4-BE49-F238E27FC236}">
                  <a16:creationId xmlns:a16="http://schemas.microsoft.com/office/drawing/2014/main" id="{544AFC22-D3AC-48D6-8182-04AA4F854128}"/>
                </a:ext>
              </a:extLst>
            </p:cNvPr>
            <p:cNvSpPr>
              <a:spLocks noChangeArrowheads="1"/>
            </p:cNvSpPr>
            <p:nvPr/>
          </p:nvSpPr>
          <p:spPr bwMode="auto">
            <a:xfrm>
              <a:off x="7891463" y="3325813"/>
              <a:ext cx="33338" cy="103188"/>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35" name="Rectangle 215">
              <a:extLst>
                <a:ext uri="{FF2B5EF4-FFF2-40B4-BE49-F238E27FC236}">
                  <a16:creationId xmlns:a16="http://schemas.microsoft.com/office/drawing/2014/main" id="{92AA9B66-6E85-4E8D-A89C-5C2A966C46B1}"/>
                </a:ext>
              </a:extLst>
            </p:cNvPr>
            <p:cNvSpPr>
              <a:spLocks noChangeArrowheads="1"/>
            </p:cNvSpPr>
            <p:nvPr/>
          </p:nvSpPr>
          <p:spPr bwMode="auto">
            <a:xfrm>
              <a:off x="7831138" y="3360738"/>
              <a:ext cx="34925" cy="68263"/>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grpSp>
        <p:nvGrpSpPr>
          <p:cNvPr id="45" name="Agrupar 44">
            <a:extLst>
              <a:ext uri="{FF2B5EF4-FFF2-40B4-BE49-F238E27FC236}">
                <a16:creationId xmlns:a16="http://schemas.microsoft.com/office/drawing/2014/main" id="{CB6691E8-9C50-4D0B-832D-015F631DF6C1}"/>
              </a:ext>
            </a:extLst>
          </p:cNvPr>
          <p:cNvGrpSpPr/>
          <p:nvPr/>
        </p:nvGrpSpPr>
        <p:grpSpPr>
          <a:xfrm>
            <a:off x="7240087" y="4147967"/>
            <a:ext cx="581468" cy="666145"/>
            <a:chOff x="5053013" y="2616201"/>
            <a:chExt cx="457200" cy="584200"/>
          </a:xfrm>
        </p:grpSpPr>
        <p:sp>
          <p:nvSpPr>
            <p:cNvPr id="46" name="Freeform 75">
              <a:extLst>
                <a:ext uri="{FF2B5EF4-FFF2-40B4-BE49-F238E27FC236}">
                  <a16:creationId xmlns:a16="http://schemas.microsoft.com/office/drawing/2014/main" id="{E116A6A7-553A-4636-B29F-2AEB18DCE178}"/>
                </a:ext>
              </a:extLst>
            </p:cNvPr>
            <p:cNvSpPr>
              <a:spLocks/>
            </p:cNvSpPr>
            <p:nvPr/>
          </p:nvSpPr>
          <p:spPr bwMode="auto">
            <a:xfrm>
              <a:off x="5218113" y="3175001"/>
              <a:ext cx="177800" cy="12700"/>
            </a:xfrm>
            <a:custGeom>
              <a:avLst/>
              <a:gdLst>
                <a:gd name="T0" fmla="*/ 0 w 112"/>
                <a:gd name="T1" fmla="*/ 0 h 8"/>
                <a:gd name="T2" fmla="*/ 8 w 112"/>
                <a:gd name="T3" fmla="*/ 0 h 8"/>
                <a:gd name="T4" fmla="*/ 8 w 112"/>
                <a:gd name="T5" fmla="*/ 0 h 8"/>
                <a:gd name="T6" fmla="*/ 18 w 112"/>
                <a:gd name="T7" fmla="*/ 2 h 8"/>
                <a:gd name="T8" fmla="*/ 22 w 112"/>
                <a:gd name="T9" fmla="*/ 4 h 8"/>
                <a:gd name="T10" fmla="*/ 26 w 112"/>
                <a:gd name="T11" fmla="*/ 6 h 8"/>
                <a:gd name="T12" fmla="*/ 40 w 112"/>
                <a:gd name="T13" fmla="*/ 8 h 8"/>
                <a:gd name="T14" fmla="*/ 40 w 112"/>
                <a:gd name="T15" fmla="*/ 8 h 8"/>
                <a:gd name="T16" fmla="*/ 112 w 112"/>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8">
                  <a:moveTo>
                    <a:pt x="0" y="0"/>
                  </a:moveTo>
                  <a:lnTo>
                    <a:pt x="8" y="0"/>
                  </a:lnTo>
                  <a:lnTo>
                    <a:pt x="8" y="0"/>
                  </a:lnTo>
                  <a:lnTo>
                    <a:pt x="18" y="2"/>
                  </a:lnTo>
                  <a:lnTo>
                    <a:pt x="22" y="4"/>
                  </a:lnTo>
                  <a:lnTo>
                    <a:pt x="26" y="6"/>
                  </a:lnTo>
                  <a:lnTo>
                    <a:pt x="40" y="8"/>
                  </a:lnTo>
                  <a:lnTo>
                    <a:pt x="40" y="8"/>
                  </a:lnTo>
                  <a:lnTo>
                    <a:pt x="112" y="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7" name="Freeform 76">
              <a:extLst>
                <a:ext uri="{FF2B5EF4-FFF2-40B4-BE49-F238E27FC236}">
                  <a16:creationId xmlns:a16="http://schemas.microsoft.com/office/drawing/2014/main" id="{CC2175B3-E139-436D-8A37-AEFE5E589E7C}"/>
                </a:ext>
              </a:extLst>
            </p:cNvPr>
            <p:cNvSpPr>
              <a:spLocks/>
            </p:cNvSpPr>
            <p:nvPr/>
          </p:nvSpPr>
          <p:spPr bwMode="auto">
            <a:xfrm>
              <a:off x="5408613" y="2997201"/>
              <a:ext cx="88900" cy="50800"/>
            </a:xfrm>
            <a:custGeom>
              <a:avLst/>
              <a:gdLst>
                <a:gd name="T0" fmla="*/ 40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2 w 56"/>
                <a:gd name="T17" fmla="*/ 22 h 32"/>
                <a:gd name="T18" fmla="*/ 4 w 56"/>
                <a:gd name="T19" fmla="*/ 28 h 32"/>
                <a:gd name="T20" fmla="*/ 10 w 56"/>
                <a:gd name="T21" fmla="*/ 30 h 32"/>
                <a:gd name="T22" fmla="*/ 16 w 56"/>
                <a:gd name="T23" fmla="*/ 32 h 32"/>
                <a:gd name="T24" fmla="*/ 40 w 56"/>
                <a:gd name="T25" fmla="*/ 32 h 32"/>
                <a:gd name="T26" fmla="*/ 40 w 56"/>
                <a:gd name="T27" fmla="*/ 32 h 32"/>
                <a:gd name="T28" fmla="*/ 46 w 56"/>
                <a:gd name="T29" fmla="*/ 30 h 32"/>
                <a:gd name="T30" fmla="*/ 52 w 56"/>
                <a:gd name="T31" fmla="*/ 28 h 32"/>
                <a:gd name="T32" fmla="*/ 54 w 56"/>
                <a:gd name="T33" fmla="*/ 22 h 32"/>
                <a:gd name="T34" fmla="*/ 56 w 56"/>
                <a:gd name="T35" fmla="*/ 16 h 32"/>
                <a:gd name="T36" fmla="*/ 56 w 56"/>
                <a:gd name="T37" fmla="*/ 16 h 32"/>
                <a:gd name="T38" fmla="*/ 54 w 56"/>
                <a:gd name="T39" fmla="*/ 10 h 32"/>
                <a:gd name="T40" fmla="*/ 52 w 56"/>
                <a:gd name="T41" fmla="*/ 4 h 32"/>
                <a:gd name="T42" fmla="*/ 46 w 56"/>
                <a:gd name="T43" fmla="*/ 2 h 32"/>
                <a:gd name="T44" fmla="*/ 40 w 56"/>
                <a:gd name="T45" fmla="*/ 0 h 32"/>
                <a:gd name="T46" fmla="*/ 40 w 56"/>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2">
                  <a:moveTo>
                    <a:pt x="40" y="0"/>
                  </a:moveTo>
                  <a:lnTo>
                    <a:pt x="16" y="0"/>
                  </a:lnTo>
                  <a:lnTo>
                    <a:pt x="16" y="0"/>
                  </a:lnTo>
                  <a:lnTo>
                    <a:pt x="10" y="2"/>
                  </a:lnTo>
                  <a:lnTo>
                    <a:pt x="4" y="4"/>
                  </a:lnTo>
                  <a:lnTo>
                    <a:pt x="2" y="10"/>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4" y="10"/>
                  </a:lnTo>
                  <a:lnTo>
                    <a:pt x="52" y="4"/>
                  </a:lnTo>
                  <a:lnTo>
                    <a:pt x="46" y="2"/>
                  </a:lnTo>
                  <a:lnTo>
                    <a:pt x="40" y="0"/>
                  </a:lnTo>
                  <a:lnTo>
                    <a:pt x="40" y="0"/>
                  </a:lnTo>
                  <a:close/>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8" name="Freeform 77">
              <a:extLst>
                <a:ext uri="{FF2B5EF4-FFF2-40B4-BE49-F238E27FC236}">
                  <a16:creationId xmlns:a16="http://schemas.microsoft.com/office/drawing/2014/main" id="{6514D268-F4BB-4D15-A5FF-42C82B2F17AF}"/>
                </a:ext>
              </a:extLst>
            </p:cNvPr>
            <p:cNvSpPr>
              <a:spLocks/>
            </p:cNvSpPr>
            <p:nvPr/>
          </p:nvSpPr>
          <p:spPr bwMode="auto">
            <a:xfrm>
              <a:off x="5408613" y="3098801"/>
              <a:ext cx="88900" cy="50800"/>
            </a:xfrm>
            <a:custGeom>
              <a:avLst/>
              <a:gdLst>
                <a:gd name="T0" fmla="*/ 56 w 56"/>
                <a:gd name="T1" fmla="*/ 0 h 32"/>
                <a:gd name="T2" fmla="*/ 56 w 56"/>
                <a:gd name="T3" fmla="*/ 16 h 32"/>
                <a:gd name="T4" fmla="*/ 56 w 56"/>
                <a:gd name="T5" fmla="*/ 16 h 32"/>
                <a:gd name="T6" fmla="*/ 54 w 56"/>
                <a:gd name="T7" fmla="*/ 22 h 32"/>
                <a:gd name="T8" fmla="*/ 52 w 56"/>
                <a:gd name="T9" fmla="*/ 28 h 32"/>
                <a:gd name="T10" fmla="*/ 46 w 56"/>
                <a:gd name="T11" fmla="*/ 30 h 32"/>
                <a:gd name="T12" fmla="*/ 40 w 56"/>
                <a:gd name="T13" fmla="*/ 32 h 32"/>
                <a:gd name="T14" fmla="*/ 16 w 56"/>
                <a:gd name="T15" fmla="*/ 32 h 32"/>
                <a:gd name="T16" fmla="*/ 16 w 56"/>
                <a:gd name="T17" fmla="*/ 32 h 32"/>
                <a:gd name="T18" fmla="*/ 10 w 56"/>
                <a:gd name="T19" fmla="*/ 30 h 32"/>
                <a:gd name="T20" fmla="*/ 4 w 56"/>
                <a:gd name="T21" fmla="*/ 28 h 32"/>
                <a:gd name="T22" fmla="*/ 2 w 56"/>
                <a:gd name="T23" fmla="*/ 22 h 32"/>
                <a:gd name="T24" fmla="*/ 0 w 56"/>
                <a:gd name="T25" fmla="*/ 16 h 32"/>
                <a:gd name="T26" fmla="*/ 0 w 56"/>
                <a:gd name="T27" fmla="*/ 16 h 32"/>
                <a:gd name="T28" fmla="*/ 2 w 56"/>
                <a:gd name="T29" fmla="*/ 10 h 32"/>
                <a:gd name="T30" fmla="*/ 4 w 56"/>
                <a:gd name="T31" fmla="*/ 4 h 32"/>
                <a:gd name="T32" fmla="*/ 10 w 56"/>
                <a:gd name="T33" fmla="*/ 2 h 32"/>
                <a:gd name="T34" fmla="*/ 16 w 56"/>
                <a:gd name="T35" fmla="*/ 0 h 32"/>
                <a:gd name="T36" fmla="*/ 24 w 56"/>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32">
                  <a:moveTo>
                    <a:pt x="56" y="0"/>
                  </a:moveTo>
                  <a:lnTo>
                    <a:pt x="56" y="16"/>
                  </a:lnTo>
                  <a:lnTo>
                    <a:pt x="56" y="16"/>
                  </a:lnTo>
                  <a:lnTo>
                    <a:pt x="54" y="22"/>
                  </a:lnTo>
                  <a:lnTo>
                    <a:pt x="52" y="28"/>
                  </a:lnTo>
                  <a:lnTo>
                    <a:pt x="46" y="30"/>
                  </a:lnTo>
                  <a:lnTo>
                    <a:pt x="40"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49" name="Freeform 78">
              <a:extLst>
                <a:ext uri="{FF2B5EF4-FFF2-40B4-BE49-F238E27FC236}">
                  <a16:creationId xmlns:a16="http://schemas.microsoft.com/office/drawing/2014/main" id="{406FA7D2-B6A5-4C99-9448-23085F65A53C}"/>
                </a:ext>
              </a:extLst>
            </p:cNvPr>
            <p:cNvSpPr>
              <a:spLocks/>
            </p:cNvSpPr>
            <p:nvPr/>
          </p:nvSpPr>
          <p:spPr bwMode="auto">
            <a:xfrm>
              <a:off x="5395913" y="3149601"/>
              <a:ext cx="76200" cy="50800"/>
            </a:xfrm>
            <a:custGeom>
              <a:avLst/>
              <a:gdLst>
                <a:gd name="T0" fmla="*/ 48 w 48"/>
                <a:gd name="T1" fmla="*/ 0 h 32"/>
                <a:gd name="T2" fmla="*/ 48 w 48"/>
                <a:gd name="T3" fmla="*/ 16 h 32"/>
                <a:gd name="T4" fmla="*/ 48 w 48"/>
                <a:gd name="T5" fmla="*/ 16 h 32"/>
                <a:gd name="T6" fmla="*/ 46 w 48"/>
                <a:gd name="T7" fmla="*/ 22 h 32"/>
                <a:gd name="T8" fmla="*/ 44 w 48"/>
                <a:gd name="T9" fmla="*/ 28 h 32"/>
                <a:gd name="T10" fmla="*/ 38 w 48"/>
                <a:gd name="T11" fmla="*/ 30 h 32"/>
                <a:gd name="T12" fmla="*/ 32 w 48"/>
                <a:gd name="T13" fmla="*/ 32 h 32"/>
                <a:gd name="T14" fmla="*/ 16 w 48"/>
                <a:gd name="T15" fmla="*/ 32 h 32"/>
                <a:gd name="T16" fmla="*/ 16 w 48"/>
                <a:gd name="T17" fmla="*/ 32 h 32"/>
                <a:gd name="T18" fmla="*/ 10 w 48"/>
                <a:gd name="T19" fmla="*/ 30 h 32"/>
                <a:gd name="T20" fmla="*/ 4 w 48"/>
                <a:gd name="T21" fmla="*/ 28 h 32"/>
                <a:gd name="T22" fmla="*/ 2 w 48"/>
                <a:gd name="T23" fmla="*/ 22 h 32"/>
                <a:gd name="T24" fmla="*/ 0 w 48"/>
                <a:gd name="T25" fmla="*/ 16 h 32"/>
                <a:gd name="T26" fmla="*/ 0 w 48"/>
                <a:gd name="T27" fmla="*/ 16 h 32"/>
                <a:gd name="T28" fmla="*/ 2 w 48"/>
                <a:gd name="T29" fmla="*/ 10 h 32"/>
                <a:gd name="T30" fmla="*/ 4 w 48"/>
                <a:gd name="T31" fmla="*/ 4 h 32"/>
                <a:gd name="T32" fmla="*/ 10 w 48"/>
                <a:gd name="T33" fmla="*/ 2 h 32"/>
                <a:gd name="T34" fmla="*/ 16 w 48"/>
                <a:gd name="T35" fmla="*/ 0 h 32"/>
                <a:gd name="T36" fmla="*/ 24 w 48"/>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2">
                  <a:moveTo>
                    <a:pt x="48" y="0"/>
                  </a:moveTo>
                  <a:lnTo>
                    <a:pt x="48" y="16"/>
                  </a:lnTo>
                  <a:lnTo>
                    <a:pt x="48" y="16"/>
                  </a:lnTo>
                  <a:lnTo>
                    <a:pt x="46" y="22"/>
                  </a:lnTo>
                  <a:lnTo>
                    <a:pt x="44" y="28"/>
                  </a:lnTo>
                  <a:lnTo>
                    <a:pt x="38" y="30"/>
                  </a:lnTo>
                  <a:lnTo>
                    <a:pt x="32" y="32"/>
                  </a:lnTo>
                  <a:lnTo>
                    <a:pt x="16" y="32"/>
                  </a:lnTo>
                  <a:lnTo>
                    <a:pt x="16" y="32"/>
                  </a:lnTo>
                  <a:lnTo>
                    <a:pt x="10" y="30"/>
                  </a:lnTo>
                  <a:lnTo>
                    <a:pt x="4" y="28"/>
                  </a:lnTo>
                  <a:lnTo>
                    <a:pt x="2" y="22"/>
                  </a:lnTo>
                  <a:lnTo>
                    <a:pt x="0" y="16"/>
                  </a:lnTo>
                  <a:lnTo>
                    <a:pt x="0" y="16"/>
                  </a:lnTo>
                  <a:lnTo>
                    <a:pt x="2" y="10"/>
                  </a:lnTo>
                  <a:lnTo>
                    <a:pt x="4" y="4"/>
                  </a:lnTo>
                  <a:lnTo>
                    <a:pt x="10" y="2"/>
                  </a:lnTo>
                  <a:lnTo>
                    <a:pt x="16" y="0"/>
                  </a:lnTo>
                  <a:lnTo>
                    <a:pt x="24"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0" name="Rectangle 79">
              <a:extLst>
                <a:ext uri="{FF2B5EF4-FFF2-40B4-BE49-F238E27FC236}">
                  <a16:creationId xmlns:a16="http://schemas.microsoft.com/office/drawing/2014/main" id="{02B7FDBB-6934-4B29-9D73-B6B586A08ACC}"/>
                </a:ext>
              </a:extLst>
            </p:cNvPr>
            <p:cNvSpPr>
              <a:spLocks noChangeArrowheads="1"/>
            </p:cNvSpPr>
            <p:nvPr/>
          </p:nvSpPr>
          <p:spPr bwMode="auto">
            <a:xfrm>
              <a:off x="5141913" y="2971801"/>
              <a:ext cx="76200" cy="215900"/>
            </a:xfrm>
            <a:prstGeom prst="rect">
              <a:avLst/>
            </a:pr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1" name="Freeform 80">
              <a:extLst>
                <a:ext uri="{FF2B5EF4-FFF2-40B4-BE49-F238E27FC236}">
                  <a16:creationId xmlns:a16="http://schemas.microsoft.com/office/drawing/2014/main" id="{1904C671-F572-4361-86B9-AA1552CB2EA3}"/>
                </a:ext>
              </a:extLst>
            </p:cNvPr>
            <p:cNvSpPr>
              <a:spLocks/>
            </p:cNvSpPr>
            <p:nvPr/>
          </p:nvSpPr>
          <p:spPr bwMode="auto">
            <a:xfrm>
              <a:off x="5421313" y="3048001"/>
              <a:ext cx="88900" cy="50800"/>
            </a:xfrm>
            <a:custGeom>
              <a:avLst/>
              <a:gdLst>
                <a:gd name="T0" fmla="*/ 8 w 56"/>
                <a:gd name="T1" fmla="*/ 0 h 32"/>
                <a:gd name="T2" fmla="*/ 16 w 56"/>
                <a:gd name="T3" fmla="*/ 0 h 32"/>
                <a:gd name="T4" fmla="*/ 16 w 56"/>
                <a:gd name="T5" fmla="*/ 0 h 32"/>
                <a:gd name="T6" fmla="*/ 10 w 56"/>
                <a:gd name="T7" fmla="*/ 2 h 32"/>
                <a:gd name="T8" fmla="*/ 4 w 56"/>
                <a:gd name="T9" fmla="*/ 4 h 32"/>
                <a:gd name="T10" fmla="*/ 2 w 56"/>
                <a:gd name="T11" fmla="*/ 10 h 32"/>
                <a:gd name="T12" fmla="*/ 0 w 56"/>
                <a:gd name="T13" fmla="*/ 16 h 32"/>
                <a:gd name="T14" fmla="*/ 0 w 56"/>
                <a:gd name="T15" fmla="*/ 16 h 32"/>
                <a:gd name="T16" fmla="*/ 0 w 56"/>
                <a:gd name="T17" fmla="*/ 16 h 32"/>
                <a:gd name="T18" fmla="*/ 2 w 56"/>
                <a:gd name="T19" fmla="*/ 22 h 32"/>
                <a:gd name="T20" fmla="*/ 4 w 56"/>
                <a:gd name="T21" fmla="*/ 28 h 32"/>
                <a:gd name="T22" fmla="*/ 10 w 56"/>
                <a:gd name="T23" fmla="*/ 30 h 32"/>
                <a:gd name="T24" fmla="*/ 16 w 56"/>
                <a:gd name="T25" fmla="*/ 32 h 32"/>
                <a:gd name="T26" fmla="*/ 40 w 56"/>
                <a:gd name="T27" fmla="*/ 32 h 32"/>
                <a:gd name="T28" fmla="*/ 40 w 56"/>
                <a:gd name="T29" fmla="*/ 32 h 32"/>
                <a:gd name="T30" fmla="*/ 46 w 56"/>
                <a:gd name="T31" fmla="*/ 30 h 32"/>
                <a:gd name="T32" fmla="*/ 52 w 56"/>
                <a:gd name="T33" fmla="*/ 28 h 32"/>
                <a:gd name="T34" fmla="*/ 54 w 56"/>
                <a:gd name="T35" fmla="*/ 22 h 32"/>
                <a:gd name="T36" fmla="*/ 56 w 56"/>
                <a:gd name="T37" fmla="*/ 16 h 32"/>
                <a:gd name="T38" fmla="*/ 56 w 56"/>
                <a:gd name="T39" fmla="*/ 16 h 32"/>
                <a:gd name="T40" fmla="*/ 56 w 56"/>
                <a:gd name="T41" fmla="*/ 16 h 32"/>
                <a:gd name="T42" fmla="*/ 54 w 56"/>
                <a:gd name="T43" fmla="*/ 10 h 32"/>
                <a:gd name="T44" fmla="*/ 52 w 56"/>
                <a:gd name="T45" fmla="*/ 4 h 32"/>
                <a:gd name="T46" fmla="*/ 46 w 56"/>
                <a:gd name="T47" fmla="*/ 2 h 32"/>
                <a:gd name="T48" fmla="*/ 40 w 56"/>
                <a:gd name="T49" fmla="*/ 0 h 32"/>
                <a:gd name="T50" fmla="*/ 32 w 56"/>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32">
                  <a:moveTo>
                    <a:pt x="8" y="0"/>
                  </a:moveTo>
                  <a:lnTo>
                    <a:pt x="16" y="0"/>
                  </a:lnTo>
                  <a:lnTo>
                    <a:pt x="16" y="0"/>
                  </a:lnTo>
                  <a:lnTo>
                    <a:pt x="10" y="2"/>
                  </a:lnTo>
                  <a:lnTo>
                    <a:pt x="4" y="4"/>
                  </a:lnTo>
                  <a:lnTo>
                    <a:pt x="2" y="10"/>
                  </a:lnTo>
                  <a:lnTo>
                    <a:pt x="0" y="16"/>
                  </a:lnTo>
                  <a:lnTo>
                    <a:pt x="0" y="16"/>
                  </a:lnTo>
                  <a:lnTo>
                    <a:pt x="0" y="16"/>
                  </a:lnTo>
                  <a:lnTo>
                    <a:pt x="2" y="22"/>
                  </a:lnTo>
                  <a:lnTo>
                    <a:pt x="4" y="28"/>
                  </a:lnTo>
                  <a:lnTo>
                    <a:pt x="10" y="30"/>
                  </a:lnTo>
                  <a:lnTo>
                    <a:pt x="16" y="32"/>
                  </a:lnTo>
                  <a:lnTo>
                    <a:pt x="40" y="32"/>
                  </a:lnTo>
                  <a:lnTo>
                    <a:pt x="40" y="32"/>
                  </a:lnTo>
                  <a:lnTo>
                    <a:pt x="46" y="30"/>
                  </a:lnTo>
                  <a:lnTo>
                    <a:pt x="52" y="28"/>
                  </a:lnTo>
                  <a:lnTo>
                    <a:pt x="54" y="22"/>
                  </a:lnTo>
                  <a:lnTo>
                    <a:pt x="56" y="16"/>
                  </a:lnTo>
                  <a:lnTo>
                    <a:pt x="56" y="16"/>
                  </a:lnTo>
                  <a:lnTo>
                    <a:pt x="56" y="16"/>
                  </a:lnTo>
                  <a:lnTo>
                    <a:pt x="54" y="10"/>
                  </a:lnTo>
                  <a:lnTo>
                    <a:pt x="52" y="4"/>
                  </a:lnTo>
                  <a:lnTo>
                    <a:pt x="46" y="2"/>
                  </a:lnTo>
                  <a:lnTo>
                    <a:pt x="40" y="0"/>
                  </a:lnTo>
                  <a:lnTo>
                    <a:pt x="32" y="0"/>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2" name="Freeform 81">
              <a:extLst>
                <a:ext uri="{FF2B5EF4-FFF2-40B4-BE49-F238E27FC236}">
                  <a16:creationId xmlns:a16="http://schemas.microsoft.com/office/drawing/2014/main" id="{E41654C9-6B72-47DF-BF23-E5E7C4AB7D67}"/>
                </a:ext>
              </a:extLst>
            </p:cNvPr>
            <p:cNvSpPr>
              <a:spLocks/>
            </p:cNvSpPr>
            <p:nvPr/>
          </p:nvSpPr>
          <p:spPr bwMode="auto">
            <a:xfrm>
              <a:off x="5218113" y="2857501"/>
              <a:ext cx="158750" cy="247650"/>
            </a:xfrm>
            <a:custGeom>
              <a:avLst/>
              <a:gdLst>
                <a:gd name="T0" fmla="*/ 50 w 100"/>
                <a:gd name="T1" fmla="*/ 156 h 156"/>
                <a:gd name="T2" fmla="*/ 50 w 100"/>
                <a:gd name="T3" fmla="*/ 156 h 156"/>
                <a:gd name="T4" fmla="*/ 60 w 100"/>
                <a:gd name="T5" fmla="*/ 152 h 156"/>
                <a:gd name="T6" fmla="*/ 68 w 100"/>
                <a:gd name="T7" fmla="*/ 146 h 156"/>
                <a:gd name="T8" fmla="*/ 74 w 100"/>
                <a:gd name="T9" fmla="*/ 140 h 156"/>
                <a:gd name="T10" fmla="*/ 80 w 100"/>
                <a:gd name="T11" fmla="*/ 132 h 156"/>
                <a:gd name="T12" fmla="*/ 90 w 100"/>
                <a:gd name="T13" fmla="*/ 116 h 156"/>
                <a:gd name="T14" fmla="*/ 96 w 100"/>
                <a:gd name="T15" fmla="*/ 96 h 156"/>
                <a:gd name="T16" fmla="*/ 96 w 100"/>
                <a:gd name="T17" fmla="*/ 96 h 156"/>
                <a:gd name="T18" fmla="*/ 96 w 100"/>
                <a:gd name="T19" fmla="*/ 72 h 156"/>
                <a:gd name="T20" fmla="*/ 96 w 100"/>
                <a:gd name="T21" fmla="*/ 72 h 156"/>
                <a:gd name="T22" fmla="*/ 98 w 100"/>
                <a:gd name="T23" fmla="*/ 62 h 156"/>
                <a:gd name="T24" fmla="*/ 100 w 100"/>
                <a:gd name="T25" fmla="*/ 54 h 156"/>
                <a:gd name="T26" fmla="*/ 100 w 100"/>
                <a:gd name="T27" fmla="*/ 42 h 156"/>
                <a:gd name="T28" fmla="*/ 100 w 100"/>
                <a:gd name="T29" fmla="*/ 42 h 156"/>
                <a:gd name="T30" fmla="*/ 98 w 100"/>
                <a:gd name="T31" fmla="*/ 30 h 156"/>
                <a:gd name="T32" fmla="*/ 96 w 100"/>
                <a:gd name="T33" fmla="*/ 22 h 156"/>
                <a:gd name="T34" fmla="*/ 92 w 100"/>
                <a:gd name="T35" fmla="*/ 14 h 156"/>
                <a:gd name="T36" fmla="*/ 88 w 100"/>
                <a:gd name="T37" fmla="*/ 6 h 156"/>
                <a:gd name="T38" fmla="*/ 88 w 100"/>
                <a:gd name="T39" fmla="*/ 6 h 156"/>
                <a:gd name="T40" fmla="*/ 84 w 100"/>
                <a:gd name="T41" fmla="*/ 4 h 156"/>
                <a:gd name="T42" fmla="*/ 80 w 100"/>
                <a:gd name="T43" fmla="*/ 0 h 156"/>
                <a:gd name="T44" fmla="*/ 72 w 100"/>
                <a:gd name="T45" fmla="*/ 0 h 156"/>
                <a:gd name="T46" fmla="*/ 66 w 100"/>
                <a:gd name="T47" fmla="*/ 2 h 156"/>
                <a:gd name="T48" fmla="*/ 64 w 100"/>
                <a:gd name="T49" fmla="*/ 4 h 156"/>
                <a:gd name="T50" fmla="*/ 64 w 100"/>
                <a:gd name="T51" fmla="*/ 8 h 156"/>
                <a:gd name="T52" fmla="*/ 64 w 100"/>
                <a:gd name="T53" fmla="*/ 16 h 156"/>
                <a:gd name="T54" fmla="*/ 64 w 100"/>
                <a:gd name="T55" fmla="*/ 16 h 156"/>
                <a:gd name="T56" fmla="*/ 62 w 100"/>
                <a:gd name="T57" fmla="*/ 32 h 156"/>
                <a:gd name="T58" fmla="*/ 58 w 100"/>
                <a:gd name="T59" fmla="*/ 46 h 156"/>
                <a:gd name="T60" fmla="*/ 50 w 100"/>
                <a:gd name="T61" fmla="*/ 58 h 156"/>
                <a:gd name="T62" fmla="*/ 42 w 100"/>
                <a:gd name="T63" fmla="*/ 72 h 156"/>
                <a:gd name="T64" fmla="*/ 16 w 100"/>
                <a:gd name="T65" fmla="*/ 88 h 156"/>
                <a:gd name="T66" fmla="*/ 0 w 100"/>
                <a:gd name="T67" fmla="*/ 8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56">
                  <a:moveTo>
                    <a:pt x="50" y="156"/>
                  </a:moveTo>
                  <a:lnTo>
                    <a:pt x="50" y="156"/>
                  </a:lnTo>
                  <a:lnTo>
                    <a:pt x="60" y="152"/>
                  </a:lnTo>
                  <a:lnTo>
                    <a:pt x="68" y="146"/>
                  </a:lnTo>
                  <a:lnTo>
                    <a:pt x="74" y="140"/>
                  </a:lnTo>
                  <a:lnTo>
                    <a:pt x="80" y="132"/>
                  </a:lnTo>
                  <a:lnTo>
                    <a:pt x="90" y="116"/>
                  </a:lnTo>
                  <a:lnTo>
                    <a:pt x="96" y="96"/>
                  </a:lnTo>
                  <a:lnTo>
                    <a:pt x="96" y="96"/>
                  </a:lnTo>
                  <a:lnTo>
                    <a:pt x="96" y="72"/>
                  </a:lnTo>
                  <a:lnTo>
                    <a:pt x="96" y="72"/>
                  </a:lnTo>
                  <a:lnTo>
                    <a:pt x="98" y="62"/>
                  </a:lnTo>
                  <a:lnTo>
                    <a:pt x="100" y="54"/>
                  </a:lnTo>
                  <a:lnTo>
                    <a:pt x="100" y="42"/>
                  </a:lnTo>
                  <a:lnTo>
                    <a:pt x="100" y="42"/>
                  </a:lnTo>
                  <a:lnTo>
                    <a:pt x="98" y="30"/>
                  </a:lnTo>
                  <a:lnTo>
                    <a:pt x="96" y="22"/>
                  </a:lnTo>
                  <a:lnTo>
                    <a:pt x="92" y="14"/>
                  </a:lnTo>
                  <a:lnTo>
                    <a:pt x="88" y="6"/>
                  </a:lnTo>
                  <a:lnTo>
                    <a:pt x="88" y="6"/>
                  </a:lnTo>
                  <a:lnTo>
                    <a:pt x="84" y="4"/>
                  </a:lnTo>
                  <a:lnTo>
                    <a:pt x="80" y="0"/>
                  </a:lnTo>
                  <a:lnTo>
                    <a:pt x="72" y="0"/>
                  </a:lnTo>
                  <a:lnTo>
                    <a:pt x="66" y="2"/>
                  </a:lnTo>
                  <a:lnTo>
                    <a:pt x="64" y="4"/>
                  </a:lnTo>
                  <a:lnTo>
                    <a:pt x="64" y="8"/>
                  </a:lnTo>
                  <a:lnTo>
                    <a:pt x="64" y="16"/>
                  </a:lnTo>
                  <a:lnTo>
                    <a:pt x="64" y="16"/>
                  </a:lnTo>
                  <a:lnTo>
                    <a:pt x="62" y="32"/>
                  </a:lnTo>
                  <a:lnTo>
                    <a:pt x="58" y="46"/>
                  </a:lnTo>
                  <a:lnTo>
                    <a:pt x="50" y="58"/>
                  </a:lnTo>
                  <a:lnTo>
                    <a:pt x="42" y="72"/>
                  </a:lnTo>
                  <a:lnTo>
                    <a:pt x="16" y="88"/>
                  </a:lnTo>
                  <a:lnTo>
                    <a:pt x="0" y="88"/>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3" name="Line 82">
              <a:extLst>
                <a:ext uri="{FF2B5EF4-FFF2-40B4-BE49-F238E27FC236}">
                  <a16:creationId xmlns:a16="http://schemas.microsoft.com/office/drawing/2014/main" id="{6EB4A825-7743-49E2-A04A-3C51F23F2A96}"/>
                </a:ext>
              </a:extLst>
            </p:cNvPr>
            <p:cNvSpPr>
              <a:spLocks noChangeShapeType="1"/>
            </p:cNvSpPr>
            <p:nvPr/>
          </p:nvSpPr>
          <p:spPr bwMode="auto">
            <a:xfrm>
              <a:off x="5154613" y="27432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4" name="Line 83">
              <a:extLst>
                <a:ext uri="{FF2B5EF4-FFF2-40B4-BE49-F238E27FC236}">
                  <a16:creationId xmlns:a16="http://schemas.microsoft.com/office/drawing/2014/main" id="{A9A51231-266B-41E2-9988-B2750E5158B1}"/>
                </a:ext>
              </a:extLst>
            </p:cNvPr>
            <p:cNvSpPr>
              <a:spLocks noChangeShapeType="1"/>
            </p:cNvSpPr>
            <p:nvPr/>
          </p:nvSpPr>
          <p:spPr bwMode="auto">
            <a:xfrm>
              <a:off x="5154613" y="2794001"/>
              <a:ext cx="2032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5" name="Line 84">
              <a:extLst>
                <a:ext uri="{FF2B5EF4-FFF2-40B4-BE49-F238E27FC236}">
                  <a16:creationId xmlns:a16="http://schemas.microsoft.com/office/drawing/2014/main" id="{D82FE492-3387-4605-9D2C-1F55053E14D4}"/>
                </a:ext>
              </a:extLst>
            </p:cNvPr>
            <p:cNvSpPr>
              <a:spLocks noChangeShapeType="1"/>
            </p:cNvSpPr>
            <p:nvPr/>
          </p:nvSpPr>
          <p:spPr bwMode="auto">
            <a:xfrm>
              <a:off x="5154613" y="2844801"/>
              <a:ext cx="101600" cy="0"/>
            </a:xfrm>
            <a:prstGeom prst="line">
              <a:avLst/>
            </a:prstGeom>
            <a:ln>
              <a:headEnd/>
              <a:tailEnd/>
            </a:ln>
            <a:extLst>
              <a:ext uri="{909E8E84-426E-40dd-AFC4-6F175D3DCCD1}">
                <a14:hiddenFill xmlns="" xmlns:a14="http://schemas.microsoft.com/office/drawing/2010/main">
                  <a:no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sp>
          <p:nvSpPr>
            <p:cNvPr id="56" name="Freeform 85">
              <a:extLst>
                <a:ext uri="{FF2B5EF4-FFF2-40B4-BE49-F238E27FC236}">
                  <a16:creationId xmlns:a16="http://schemas.microsoft.com/office/drawing/2014/main" id="{5FF9216A-AA17-401E-8E67-CDD800288328}"/>
                </a:ext>
              </a:extLst>
            </p:cNvPr>
            <p:cNvSpPr>
              <a:spLocks/>
            </p:cNvSpPr>
            <p:nvPr/>
          </p:nvSpPr>
          <p:spPr bwMode="auto">
            <a:xfrm>
              <a:off x="5053013" y="2616201"/>
              <a:ext cx="406400" cy="558800"/>
            </a:xfrm>
            <a:custGeom>
              <a:avLst/>
              <a:gdLst>
                <a:gd name="T0" fmla="*/ 32 w 256"/>
                <a:gd name="T1" fmla="*/ 352 h 352"/>
                <a:gd name="T2" fmla="*/ 0 w 256"/>
                <a:gd name="T3" fmla="*/ 352 h 352"/>
                <a:gd name="T4" fmla="*/ 0 w 256"/>
                <a:gd name="T5" fmla="*/ 0 h 352"/>
                <a:gd name="T6" fmla="*/ 216 w 256"/>
                <a:gd name="T7" fmla="*/ 0 h 352"/>
                <a:gd name="T8" fmla="*/ 256 w 256"/>
                <a:gd name="T9" fmla="*/ 40 h 352"/>
                <a:gd name="T10" fmla="*/ 256 w 256"/>
                <a:gd name="T11" fmla="*/ 216 h 352"/>
              </a:gdLst>
              <a:ahLst/>
              <a:cxnLst>
                <a:cxn ang="0">
                  <a:pos x="T0" y="T1"/>
                </a:cxn>
                <a:cxn ang="0">
                  <a:pos x="T2" y="T3"/>
                </a:cxn>
                <a:cxn ang="0">
                  <a:pos x="T4" y="T5"/>
                </a:cxn>
                <a:cxn ang="0">
                  <a:pos x="T6" y="T7"/>
                </a:cxn>
                <a:cxn ang="0">
                  <a:pos x="T8" y="T9"/>
                </a:cxn>
                <a:cxn ang="0">
                  <a:pos x="T10" y="T11"/>
                </a:cxn>
              </a:cxnLst>
              <a:rect l="0" t="0" r="r" b="b"/>
              <a:pathLst>
                <a:path w="256" h="352">
                  <a:moveTo>
                    <a:pt x="32" y="352"/>
                  </a:moveTo>
                  <a:lnTo>
                    <a:pt x="0" y="352"/>
                  </a:lnTo>
                  <a:lnTo>
                    <a:pt x="0" y="0"/>
                  </a:lnTo>
                  <a:lnTo>
                    <a:pt x="216" y="0"/>
                  </a:lnTo>
                  <a:lnTo>
                    <a:pt x="256" y="40"/>
                  </a:lnTo>
                  <a:lnTo>
                    <a:pt x="256" y="216"/>
                  </a:lnTo>
                </a:path>
              </a:pathLst>
            </a:custGeom>
            <a:ln>
              <a:headEnd/>
              <a:tailEnd/>
            </a:ln>
            <a:extLst>
              <a:ext uri="{909E8E84-426E-40dd-AFC4-6F175D3DCCD1}">
                <a14:hiddenFill xmlns="" xmlns:a14="http://schemas.microsoft.com/office/drawing/2010/main">
                  <a:solidFill>
                    <a:srgbClr val="FFFFFF"/>
                  </a:solidFill>
                </a14:hiddenFill>
              </a:ext>
            </a:extLst>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anchor="t" anchorCtr="0" compatLnSpc="1">
              <a:prstTxWarp prst="textNoShape">
                <a:avLst/>
              </a:prstTxWarp>
            </a:bodyPr>
            <a:lstStyle/>
            <a:p>
              <a:endParaRPr lang="pt-BR"/>
            </a:p>
          </p:txBody>
        </p:sp>
        <p:sp>
          <p:nvSpPr>
            <p:cNvPr id="57" name="Freeform 86">
              <a:extLst>
                <a:ext uri="{FF2B5EF4-FFF2-40B4-BE49-F238E27FC236}">
                  <a16:creationId xmlns:a16="http://schemas.microsoft.com/office/drawing/2014/main" id="{5C460442-E1D9-40A9-89D3-A5DD41CE88B7}"/>
                </a:ext>
              </a:extLst>
            </p:cNvPr>
            <p:cNvSpPr>
              <a:spLocks/>
            </p:cNvSpPr>
            <p:nvPr/>
          </p:nvSpPr>
          <p:spPr bwMode="auto">
            <a:xfrm>
              <a:off x="5383213" y="2641601"/>
              <a:ext cx="50800" cy="50800"/>
            </a:xfrm>
            <a:custGeom>
              <a:avLst/>
              <a:gdLst>
                <a:gd name="T0" fmla="*/ 0 w 32"/>
                <a:gd name="T1" fmla="*/ 0 h 32"/>
                <a:gd name="T2" fmla="*/ 0 w 32"/>
                <a:gd name="T3" fmla="*/ 32 h 32"/>
                <a:gd name="T4" fmla="*/ 32 w 32"/>
                <a:gd name="T5" fmla="*/ 32 h 32"/>
              </a:gdLst>
              <a:ahLst/>
              <a:cxnLst>
                <a:cxn ang="0">
                  <a:pos x="T0" y="T1"/>
                </a:cxn>
                <a:cxn ang="0">
                  <a:pos x="T2" y="T3"/>
                </a:cxn>
                <a:cxn ang="0">
                  <a:pos x="T4" y="T5"/>
                </a:cxn>
              </a:cxnLst>
              <a:rect l="0" t="0" r="r" b="b"/>
              <a:pathLst>
                <a:path w="32" h="32">
                  <a:moveTo>
                    <a:pt x="0" y="0"/>
                  </a:moveTo>
                  <a:lnTo>
                    <a:pt x="0" y="32"/>
                  </a:lnTo>
                  <a:lnTo>
                    <a:pt x="32" y="32"/>
                  </a:lnTo>
                </a:path>
              </a:pathLst>
            </a:custGeom>
            <a:ln>
              <a:headEnd/>
              <a:tailEnd/>
            </a:ln>
            <a:extLst>
              <a:ext uri="{909E8E84-426E-40dd-AFC4-6F175D3DCCD1}">
                <a14:hiddenFill xmlns="" xmlns:a14="http://schemas.microsoft.com/office/drawing/2010/main">
                  <a:solidFill>
                    <a:srgbClr val="FFFFFF"/>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pt-BR"/>
            </a:p>
          </p:txBody>
        </p:sp>
      </p:grpSp>
      <p:sp>
        <p:nvSpPr>
          <p:cNvPr id="65" name="Retângulo 64">
            <a:extLst>
              <a:ext uri="{FF2B5EF4-FFF2-40B4-BE49-F238E27FC236}">
                <a16:creationId xmlns:a16="http://schemas.microsoft.com/office/drawing/2014/main" id="{F169F184-CE1E-43C4-B6C9-3CBC3EFCF702}"/>
              </a:ext>
            </a:extLst>
          </p:cNvPr>
          <p:cNvSpPr/>
          <p:nvPr/>
        </p:nvSpPr>
        <p:spPr>
          <a:xfrm>
            <a:off x="6965274" y="722477"/>
            <a:ext cx="1531188"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Contábil </a:t>
            </a:r>
          </a:p>
        </p:txBody>
      </p:sp>
      <p:sp>
        <p:nvSpPr>
          <p:cNvPr id="66" name="Retângulo 65">
            <a:extLst>
              <a:ext uri="{FF2B5EF4-FFF2-40B4-BE49-F238E27FC236}">
                <a16:creationId xmlns:a16="http://schemas.microsoft.com/office/drawing/2014/main" id="{CC7BA09B-FE6F-4CF3-B15D-33FA344A55BE}"/>
              </a:ext>
            </a:extLst>
          </p:cNvPr>
          <p:cNvSpPr/>
          <p:nvPr/>
        </p:nvSpPr>
        <p:spPr>
          <a:xfrm>
            <a:off x="7133004" y="1698998"/>
            <a:ext cx="2784737"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Operação e Fluxo</a:t>
            </a:r>
          </a:p>
        </p:txBody>
      </p:sp>
      <p:sp>
        <p:nvSpPr>
          <p:cNvPr id="67" name="Retângulo 66">
            <a:extLst>
              <a:ext uri="{FF2B5EF4-FFF2-40B4-BE49-F238E27FC236}">
                <a16:creationId xmlns:a16="http://schemas.microsoft.com/office/drawing/2014/main" id="{0A000CAE-13FD-4265-94CF-378B9946B22C}"/>
              </a:ext>
            </a:extLst>
          </p:cNvPr>
          <p:cNvSpPr/>
          <p:nvPr/>
        </p:nvSpPr>
        <p:spPr>
          <a:xfrm>
            <a:off x="7559793" y="2910509"/>
            <a:ext cx="4284256" cy="892552"/>
          </a:xfrm>
          <a:prstGeom prst="rect">
            <a:avLst/>
          </a:prstGeom>
        </p:spPr>
        <p:txBody>
          <a:bodyPr wrap="square">
            <a:spAutoFit/>
          </a:bodyPr>
          <a:lstStyle/>
          <a:p>
            <a:pPr marL="0" lvl="1">
              <a:spcBef>
                <a:spcPct val="0"/>
              </a:spcBef>
            </a:pPr>
            <a:r>
              <a:rPr lang="pt-BR" sz="2600" dirty="0">
                <a:solidFill>
                  <a:srgbClr val="F47920"/>
                </a:solidFill>
                <a:latin typeface="Trebuchet MS" panose="020B0603020202020204" pitchFamily="34" charset="0"/>
              </a:rPr>
              <a:t>Livros Auxiliares e Controles Gerenciais</a:t>
            </a:r>
          </a:p>
        </p:txBody>
      </p:sp>
      <p:sp>
        <p:nvSpPr>
          <p:cNvPr id="68" name="Retângulo 67">
            <a:extLst>
              <a:ext uri="{FF2B5EF4-FFF2-40B4-BE49-F238E27FC236}">
                <a16:creationId xmlns:a16="http://schemas.microsoft.com/office/drawing/2014/main" id="{D737584B-1F15-49F9-9C9D-118507026647}"/>
              </a:ext>
            </a:extLst>
          </p:cNvPr>
          <p:cNvSpPr/>
          <p:nvPr/>
        </p:nvSpPr>
        <p:spPr>
          <a:xfrm>
            <a:off x="8047681" y="4041509"/>
            <a:ext cx="2633093" cy="769057"/>
          </a:xfrm>
          <a:prstGeom prst="rect">
            <a:avLst/>
          </a:prstGeom>
        </p:spPr>
        <p:txBody>
          <a:bodyPr wrap="none">
            <a:spAutoFit/>
          </a:bodyPr>
          <a:lstStyle/>
          <a:p>
            <a:pPr marL="0" lvl="1">
              <a:lnSpc>
                <a:spcPct val="200000"/>
              </a:lnSpc>
              <a:spcBef>
                <a:spcPct val="0"/>
              </a:spcBef>
            </a:pPr>
            <a:r>
              <a:rPr lang="pt-BR" sz="2600" dirty="0">
                <a:solidFill>
                  <a:srgbClr val="F47920"/>
                </a:solidFill>
                <a:latin typeface="Trebuchet MS" panose="020B0603020202020204" pitchFamily="34" charset="0"/>
              </a:rPr>
              <a:t>Relatório do PPA</a:t>
            </a:r>
          </a:p>
        </p:txBody>
      </p:sp>
    </p:spTree>
    <p:extLst>
      <p:ext uri="{BB962C8B-B14F-4D97-AF65-F5344CB8AC3E}">
        <p14:creationId xmlns:p14="http://schemas.microsoft.com/office/powerpoint/2010/main" val="1348063511"/>
      </p:ext>
    </p:extLst>
  </p:cSld>
  <p:clrMapOvr>
    <a:masterClrMapping/>
  </p:clrMapOvr>
  <p:transition spd="slow">
    <p:wheel spokes="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a:extLst>
              <a:ext uri="{FF2B5EF4-FFF2-40B4-BE49-F238E27FC236}">
                <a16:creationId xmlns:a16="http://schemas.microsoft.com/office/drawing/2014/main" id="{1C5E9869-54E3-4D46-AE1D-9BE72AF361BF}"/>
              </a:ext>
            </a:extLst>
          </p:cNvPr>
          <p:cNvSpPr>
            <a:spLocks noGrp="1"/>
          </p:cNvSpPr>
          <p:nvPr>
            <p:ph type="title"/>
          </p:nvPr>
        </p:nvSpPr>
        <p:spPr/>
        <p:txBody>
          <a:bodyPr>
            <a:normAutofit/>
          </a:bodyPr>
          <a:lstStyle/>
          <a:p>
            <a:r>
              <a:rPr lang="pt-BR" sz="2300" dirty="0">
                <a:solidFill>
                  <a:schemeClr val="bg1"/>
                </a:solidFill>
              </a:rPr>
              <a:t>RN nº 430/2017 – conceitos, impactos e operação</a:t>
            </a:r>
            <a:endParaRPr lang="pt-BR" sz="2300" dirty="0"/>
          </a:p>
        </p:txBody>
      </p:sp>
      <p:sp>
        <p:nvSpPr>
          <p:cNvPr id="3" name="Espaço Reservado para Conteúdo 2">
            <a:extLst>
              <a:ext uri="{FF2B5EF4-FFF2-40B4-BE49-F238E27FC236}">
                <a16:creationId xmlns:a16="http://schemas.microsoft.com/office/drawing/2014/main" id="{AE68C347-D17C-41E7-B5A1-E898C1AB4FA1}"/>
              </a:ext>
            </a:extLst>
          </p:cNvPr>
          <p:cNvSpPr>
            <a:spLocks noGrp="1"/>
          </p:cNvSpPr>
          <p:nvPr>
            <p:ph idx="1"/>
          </p:nvPr>
        </p:nvSpPr>
        <p:spPr>
          <a:xfrm>
            <a:off x="162338" y="829123"/>
            <a:ext cx="12029661" cy="3594273"/>
          </a:xfrm>
        </p:spPr>
        <p:txBody>
          <a:bodyPr>
            <a:noAutofit/>
          </a:bodyPr>
          <a:lstStyle/>
          <a:p>
            <a:pPr marL="0" indent="0" algn="just">
              <a:lnSpc>
                <a:spcPct val="150000"/>
              </a:lnSpc>
              <a:buNone/>
            </a:pPr>
            <a:r>
              <a:rPr lang="pt-BR" sz="1600" b="1" dirty="0">
                <a:latin typeface="Trebuchet MS" panose="020B0603020202020204" pitchFamily="34" charset="0"/>
              </a:rPr>
              <a:t>6) OPERAÇÕES DE INTERCÂMBIO EVENTUAL E CORRESPONSABILIDADE PELA GESTÃO DOS RISCOS DECORRENTES DO ATENDIMENTO DOS BENEFICIÁRIOS </a:t>
            </a:r>
          </a:p>
          <a:p>
            <a:pPr marL="0" indent="0" algn="just">
              <a:lnSpc>
                <a:spcPct val="150000"/>
              </a:lnSpc>
              <a:buNone/>
            </a:pPr>
            <a:r>
              <a:rPr lang="pt-BR" sz="1600" b="1" dirty="0">
                <a:latin typeface="Trebuchet MS" panose="020B0603020202020204" pitchFamily="34" charset="0"/>
              </a:rPr>
              <a:t>6.1) OPERAÇÃO DE INTERCÂMBIO EVENTUAL (rede credenciada)</a:t>
            </a:r>
          </a:p>
          <a:p>
            <a:pPr marL="0" indent="0" algn="just">
              <a:lnSpc>
                <a:spcPct val="150000"/>
              </a:lnSpc>
              <a:buNone/>
            </a:pPr>
            <a:r>
              <a:rPr lang="pt-BR" sz="1600" dirty="0">
                <a:latin typeface="Trebuchet MS" panose="020B0603020202020204" pitchFamily="34" charset="0"/>
              </a:rPr>
              <a:t>Intercâmbio Eventual ocorre quando um beneficiário de uma operadora, por um motivo não recorrente, é atendido em uma localidade diferente da região de operação da operadora contratada e </a:t>
            </a:r>
            <a:r>
              <a:rPr lang="pt-BR" sz="1600" u="sng" dirty="0">
                <a:latin typeface="Trebuchet MS" panose="020B0603020202020204" pitchFamily="34" charset="0"/>
              </a:rPr>
              <a:t>por um acordo entre operadoras</a:t>
            </a:r>
            <a:r>
              <a:rPr lang="pt-BR" sz="1600" dirty="0">
                <a:latin typeface="Trebuchet MS" panose="020B0603020202020204" pitchFamily="34" charset="0"/>
              </a:rPr>
              <a:t>, a operadora local presta o atendimento e </a:t>
            </a:r>
            <a:r>
              <a:rPr lang="pt-BR" sz="1600" u="sng" dirty="0">
                <a:latin typeface="Trebuchet MS" panose="020B0603020202020204" pitchFamily="34" charset="0"/>
              </a:rPr>
              <a:t>cobra o valor integral da operadora que detém o contrato</a:t>
            </a:r>
            <a:r>
              <a:rPr lang="pt-BR" sz="1600" dirty="0">
                <a:latin typeface="Trebuchet MS" panose="020B0603020202020204" pitchFamily="34" charset="0"/>
              </a:rPr>
              <a:t>. </a:t>
            </a:r>
          </a:p>
          <a:p>
            <a:pPr marL="0" indent="0" algn="just">
              <a:lnSpc>
                <a:spcPct val="150000"/>
              </a:lnSpc>
              <a:buNone/>
            </a:pPr>
            <a:r>
              <a:rPr lang="pt-BR" sz="1600" dirty="0">
                <a:latin typeface="Trebuchet MS" panose="020B0603020202020204" pitchFamily="34" charset="0"/>
              </a:rPr>
              <a:t>Essa </a:t>
            </a:r>
            <a:r>
              <a:rPr lang="pt-BR" sz="1600" u="sng" dirty="0">
                <a:latin typeface="Trebuchet MS" panose="020B0603020202020204" pitchFamily="34" charset="0"/>
              </a:rPr>
              <a:t>operação não caracteriza receita ou despesa</a:t>
            </a:r>
            <a:r>
              <a:rPr lang="pt-BR" sz="1600" dirty="0">
                <a:latin typeface="Trebuchet MS" panose="020B0603020202020204" pitchFamily="34" charset="0"/>
              </a:rPr>
              <a:t> para a operadora que efetua o atendimento em relação ao valor que será ressarcido pela operadora que detém o risco, haverá somente a receita relativa à taxa de administração cobrada por esse atendimento eventual. </a:t>
            </a:r>
          </a:p>
          <a:p>
            <a:pPr marL="0" indent="0" algn="just">
              <a:lnSpc>
                <a:spcPct val="150000"/>
              </a:lnSpc>
              <a:buNone/>
            </a:pPr>
            <a:r>
              <a:rPr lang="pt-BR" sz="1600" dirty="0">
                <a:latin typeface="Trebuchet MS" panose="020B0603020202020204" pitchFamily="34" charset="0"/>
              </a:rPr>
              <a:t>Se a operadora que prestar o atendimento utilizar </a:t>
            </a:r>
            <a:r>
              <a:rPr lang="pt-BR" sz="1600" u="sng" dirty="0">
                <a:solidFill>
                  <a:srgbClr val="E65C08"/>
                </a:solidFill>
                <a:latin typeface="Trebuchet MS" panose="020B0603020202020204" pitchFamily="34" charset="0"/>
              </a:rPr>
              <a:t>sua própria rede</a:t>
            </a:r>
            <a:r>
              <a:rPr lang="pt-BR" sz="1600" dirty="0">
                <a:solidFill>
                  <a:srgbClr val="E65C08"/>
                </a:solidFill>
                <a:latin typeface="Trebuchet MS" panose="020B0603020202020204" pitchFamily="34" charset="0"/>
              </a:rPr>
              <a:t>, </a:t>
            </a:r>
            <a:r>
              <a:rPr lang="pt-BR" sz="1600" u="sng" dirty="0">
                <a:solidFill>
                  <a:srgbClr val="E65C08"/>
                </a:solidFill>
                <a:latin typeface="Trebuchet MS" panose="020B0603020202020204" pitchFamily="34" charset="0"/>
              </a:rPr>
              <a:t>que opere no mesmo CNPJ que a operadora</a:t>
            </a:r>
            <a:r>
              <a:rPr lang="pt-BR" sz="1600" dirty="0">
                <a:solidFill>
                  <a:srgbClr val="E65C08"/>
                </a:solidFill>
                <a:latin typeface="Trebuchet MS" panose="020B0603020202020204" pitchFamily="34" charset="0"/>
              </a:rPr>
              <a:t>, deverá considerar a </a:t>
            </a:r>
            <a:r>
              <a:rPr lang="pt-BR" sz="1600" u="sng" dirty="0">
                <a:solidFill>
                  <a:srgbClr val="E65C08"/>
                </a:solidFill>
                <a:latin typeface="Trebuchet MS" panose="020B0603020202020204" pitchFamily="34" charset="0"/>
              </a:rPr>
              <a:t>operação como atendimento a outras operadoras</a:t>
            </a:r>
            <a:r>
              <a:rPr lang="pt-BR" sz="1600" dirty="0">
                <a:solidFill>
                  <a:srgbClr val="E65C08"/>
                </a:solidFill>
                <a:latin typeface="Trebuchet MS" panose="020B0603020202020204" pitchFamily="34" charset="0"/>
              </a:rPr>
              <a:t> e </a:t>
            </a:r>
            <a:r>
              <a:rPr lang="pt-BR" sz="1600" u="sng" dirty="0">
                <a:solidFill>
                  <a:srgbClr val="E65C08"/>
                </a:solidFill>
                <a:latin typeface="Trebuchet MS" panose="020B0603020202020204" pitchFamily="34" charset="0"/>
              </a:rPr>
              <a:t>não como intercâmbio, devendo registrar a operação de acordo com o item 4 desse manual</a:t>
            </a:r>
            <a:endParaRPr lang="pt-BR" sz="1600" dirty="0">
              <a:solidFill>
                <a:srgbClr val="E65C08"/>
              </a:solidFill>
              <a:latin typeface="Trebuchet MS" panose="020B0603020202020204" pitchFamily="34" charset="0"/>
            </a:endParaRPr>
          </a:p>
          <a:p>
            <a:pPr algn="just"/>
            <a:endParaRPr lang="pt-BR" sz="1600" dirty="0">
              <a:latin typeface="Trebuchet MS" panose="020B0603020202020204" pitchFamily="34" charset="0"/>
            </a:endParaRPr>
          </a:p>
        </p:txBody>
      </p:sp>
      <p:sp>
        <p:nvSpPr>
          <p:cNvPr id="12" name="Título 1">
            <a:extLst>
              <a:ext uri="{FF2B5EF4-FFF2-40B4-BE49-F238E27FC236}">
                <a16:creationId xmlns:a16="http://schemas.microsoft.com/office/drawing/2014/main" id="{4B1B837D-9C41-4D54-8935-02F8F682F816}"/>
              </a:ext>
            </a:extLst>
          </p:cNvPr>
          <p:cNvSpPr txBox="1">
            <a:spLocks/>
          </p:cNvSpPr>
          <p:nvPr/>
        </p:nvSpPr>
        <p:spPr>
          <a:xfrm>
            <a:off x="0" y="-224742"/>
            <a:ext cx="7772400" cy="11797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r>
              <a:rPr lang="pt-BR" sz="2900" dirty="0">
                <a:solidFill>
                  <a:srgbClr val="BED700"/>
                </a:solidFill>
              </a:rPr>
              <a:t>Normativa e Conceitos</a:t>
            </a:r>
          </a:p>
        </p:txBody>
      </p:sp>
    </p:spTree>
    <p:extLst>
      <p:ext uri="{BB962C8B-B14F-4D97-AF65-F5344CB8AC3E}">
        <p14:creationId xmlns:p14="http://schemas.microsoft.com/office/powerpoint/2010/main" val="13116861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7EE979-E4D5-44AC-BDE5-E87057EC67D3}"/>
              </a:ext>
            </a:extLst>
          </p:cNvPr>
          <p:cNvSpPr>
            <a:spLocks noGrp="1"/>
          </p:cNvSpPr>
          <p:nvPr>
            <p:ph type="title"/>
          </p:nvPr>
        </p:nvSpPr>
        <p:spPr/>
        <p:txBody>
          <a:bodyPr>
            <a:normAutofit/>
          </a:bodyPr>
          <a:lstStyle/>
          <a:p>
            <a:r>
              <a:rPr lang="pt-BR" sz="2300" dirty="0">
                <a:solidFill>
                  <a:schemeClr val="bg1"/>
                </a:solidFill>
              </a:rPr>
              <a:t>RN nº 430/2017 – conceitos, impactos e operação</a:t>
            </a:r>
            <a:endParaRPr lang="pt-BR" sz="2300" dirty="0"/>
          </a:p>
        </p:txBody>
      </p:sp>
      <p:sp>
        <p:nvSpPr>
          <p:cNvPr id="3" name="Espaço Reservado para Conteúdo 2">
            <a:extLst>
              <a:ext uri="{FF2B5EF4-FFF2-40B4-BE49-F238E27FC236}">
                <a16:creationId xmlns:a16="http://schemas.microsoft.com/office/drawing/2014/main" id="{AE68C347-D17C-41E7-B5A1-E898C1AB4FA1}"/>
              </a:ext>
            </a:extLst>
          </p:cNvPr>
          <p:cNvSpPr>
            <a:spLocks noGrp="1"/>
          </p:cNvSpPr>
          <p:nvPr>
            <p:ph idx="1"/>
          </p:nvPr>
        </p:nvSpPr>
        <p:spPr>
          <a:xfrm>
            <a:off x="185529" y="1168291"/>
            <a:ext cx="11648661" cy="4251608"/>
          </a:xfrm>
        </p:spPr>
        <p:txBody>
          <a:bodyPr>
            <a:normAutofit fontScale="85000" lnSpcReduction="10000"/>
          </a:bodyPr>
          <a:lstStyle/>
          <a:p>
            <a:pPr marL="0" indent="0" algn="just">
              <a:lnSpc>
                <a:spcPct val="150000"/>
              </a:lnSpc>
              <a:spcBef>
                <a:spcPts val="0"/>
              </a:spcBef>
              <a:buNone/>
            </a:pPr>
            <a:r>
              <a:rPr lang="pt-BR" b="1" dirty="0">
                <a:latin typeface="Trebuchet MS" panose="020B0603020202020204" pitchFamily="34" charset="0"/>
              </a:rPr>
              <a:t>Registro dos valores informados pela operadora que providenciou o atendimento, inclusive o valor da taxa de administração do intercâmbio eventual cobrada no atendimento</a:t>
            </a:r>
            <a:r>
              <a:rPr lang="pt-BR" dirty="0">
                <a:latin typeface="Trebuchet MS" panose="020B0603020202020204" pitchFamily="34" charset="0"/>
              </a:rPr>
              <a:t>. </a:t>
            </a:r>
          </a:p>
          <a:p>
            <a:pPr marL="0" indent="0" algn="just">
              <a:lnSpc>
                <a:spcPct val="150000"/>
              </a:lnSpc>
              <a:spcBef>
                <a:spcPts val="0"/>
              </a:spcBef>
              <a:buNone/>
            </a:pPr>
            <a:endParaRPr lang="pt-BR" dirty="0">
              <a:latin typeface="Trebuchet MS" panose="020B0603020202020204" pitchFamily="34" charset="0"/>
            </a:endParaRPr>
          </a:p>
          <a:p>
            <a:pPr marL="0" indent="0" algn="just">
              <a:lnSpc>
                <a:spcPct val="150000"/>
              </a:lnSpc>
              <a:spcBef>
                <a:spcPts val="0"/>
              </a:spcBef>
              <a:buNone/>
            </a:pPr>
            <a:r>
              <a:rPr lang="pt-BR" dirty="0">
                <a:latin typeface="Trebuchet MS" panose="020B0603020202020204" pitchFamily="34" charset="0"/>
              </a:rPr>
              <a:t>Esse registro será suportado </a:t>
            </a:r>
            <a:r>
              <a:rPr lang="pt-BR" b="1" u="sng" dirty="0">
                <a:solidFill>
                  <a:schemeClr val="accent2">
                    <a:lumMod val="75000"/>
                  </a:schemeClr>
                </a:solidFill>
                <a:latin typeface="Trebuchet MS" panose="020B0603020202020204" pitchFamily="34" charset="0"/>
              </a:rPr>
              <a:t>por um documento que não seja fiscal</a:t>
            </a:r>
            <a:r>
              <a:rPr lang="pt-BR" dirty="0">
                <a:latin typeface="Trebuchet MS" panose="020B0603020202020204" pitchFamily="34" charset="0"/>
              </a:rPr>
              <a:t>, na proporção do reembolso, porque não há realização de serviço (cobertura de risco), há somente a cobrança de um reembolso baseado na nota fiscal emitida pelo prestador para a operadora que prestou o atendimento. Quanto à taxa de administração, a operadora que estiver cobrando deverá emitir um documento fiscal para que a operadora que detém o risco possa efetuar o registro contábil suportado por um documento hábil.  </a:t>
            </a:r>
          </a:p>
          <a:p>
            <a:pPr marL="0" indent="0" algn="just">
              <a:lnSpc>
                <a:spcPct val="150000"/>
              </a:lnSpc>
              <a:spcBef>
                <a:spcPts val="0"/>
              </a:spcBef>
              <a:buNone/>
            </a:pPr>
            <a:endParaRPr lang="pt-BR" dirty="0">
              <a:latin typeface="Trebuchet MS" panose="020B0603020202020204" pitchFamily="34" charset="0"/>
            </a:endParaRPr>
          </a:p>
          <a:p>
            <a:pPr marL="0" indent="0" algn="just">
              <a:lnSpc>
                <a:spcPct val="150000"/>
              </a:lnSpc>
              <a:spcBef>
                <a:spcPts val="0"/>
              </a:spcBef>
              <a:buNone/>
            </a:pPr>
            <a:r>
              <a:rPr lang="pt-BR" dirty="0">
                <a:latin typeface="Trebuchet MS" panose="020B0603020202020204" pitchFamily="34" charset="0"/>
              </a:rPr>
              <a:t>Essa informação entre as operadoras </a:t>
            </a:r>
            <a:r>
              <a:rPr lang="pt-BR" b="1" u="sng" dirty="0">
                <a:solidFill>
                  <a:schemeClr val="accent2">
                    <a:lumMod val="75000"/>
                  </a:schemeClr>
                </a:solidFill>
                <a:latin typeface="Trebuchet MS" panose="020B0603020202020204" pitchFamily="34" charset="0"/>
              </a:rPr>
              <a:t>deve ser tempestiva</a:t>
            </a:r>
            <a:r>
              <a:rPr lang="pt-BR" dirty="0">
                <a:latin typeface="Trebuchet MS" panose="020B0603020202020204" pitchFamily="34" charset="0"/>
              </a:rPr>
              <a:t>, ou seja, no momento em que a operadora que </a:t>
            </a:r>
            <a:r>
              <a:rPr lang="pt-BR" b="1" dirty="0">
                <a:latin typeface="Trebuchet MS" panose="020B0603020202020204" pitchFamily="34" charset="0"/>
              </a:rPr>
              <a:t>prestou atendimento identifique o valor que deverá ser repassado pela operadora que detém o contrato, </a:t>
            </a:r>
            <a:r>
              <a:rPr lang="pt-BR" b="1" u="sng" dirty="0">
                <a:solidFill>
                  <a:schemeClr val="accent2">
                    <a:lumMod val="75000"/>
                  </a:schemeClr>
                </a:solidFill>
                <a:latin typeface="Trebuchet MS" panose="020B0603020202020204" pitchFamily="34" charset="0"/>
              </a:rPr>
              <a:t>deverá avisar imediatamente</a:t>
            </a:r>
            <a:r>
              <a:rPr lang="pt-BR" dirty="0">
                <a:latin typeface="Trebuchet MS" panose="020B0603020202020204" pitchFamily="34" charset="0"/>
              </a:rPr>
              <a:t>, para que a operadora detentora do contrato possa efetuar o lançamento contábil da despesa de acordo com o princípio da competência.</a:t>
            </a:r>
          </a:p>
          <a:p>
            <a:pPr algn="just"/>
            <a:endParaRPr lang="pt-BR" dirty="0">
              <a:latin typeface="Trebuchet MS" panose="020B0603020202020204" pitchFamily="34" charset="0"/>
            </a:endParaRPr>
          </a:p>
        </p:txBody>
      </p:sp>
      <p:sp>
        <p:nvSpPr>
          <p:cNvPr id="10" name="Título 1">
            <a:extLst>
              <a:ext uri="{FF2B5EF4-FFF2-40B4-BE49-F238E27FC236}">
                <a16:creationId xmlns:a16="http://schemas.microsoft.com/office/drawing/2014/main" id="{9F014BDC-AEAB-4EE8-A36D-44CEAD889871}"/>
              </a:ext>
            </a:extLst>
          </p:cNvPr>
          <p:cNvSpPr txBox="1">
            <a:spLocks/>
          </p:cNvSpPr>
          <p:nvPr/>
        </p:nvSpPr>
        <p:spPr>
          <a:xfrm>
            <a:off x="0" y="-11444"/>
            <a:ext cx="7772400" cy="11797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r>
              <a:rPr lang="pt-BR" sz="2900" dirty="0">
                <a:solidFill>
                  <a:srgbClr val="BED700"/>
                </a:solidFill>
              </a:rPr>
              <a:t>Normativa e Conceitos</a:t>
            </a:r>
          </a:p>
        </p:txBody>
      </p:sp>
    </p:spTree>
    <p:extLst>
      <p:ext uri="{BB962C8B-B14F-4D97-AF65-F5344CB8AC3E}">
        <p14:creationId xmlns:p14="http://schemas.microsoft.com/office/powerpoint/2010/main" val="14959463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5CB77F35-B90E-4D4B-B427-A8F431EC8E4D}"/>
              </a:ext>
            </a:extLst>
          </p:cNvPr>
          <p:cNvSpPr>
            <a:spLocks noGrp="1"/>
          </p:cNvSpPr>
          <p:nvPr>
            <p:ph type="title"/>
          </p:nvPr>
        </p:nvSpPr>
        <p:spPr/>
        <p:txBody>
          <a:bodyPr>
            <a:normAutofit/>
          </a:bodyPr>
          <a:lstStyle/>
          <a:p>
            <a:r>
              <a:rPr lang="pt-BR" sz="2300" dirty="0">
                <a:solidFill>
                  <a:schemeClr val="bg1"/>
                </a:solidFill>
              </a:rPr>
              <a:t>RN nº 430/2017 – conceitos, impactos e operação</a:t>
            </a:r>
            <a:endParaRPr lang="pt-BR" sz="2300" dirty="0"/>
          </a:p>
        </p:txBody>
      </p:sp>
      <p:sp>
        <p:nvSpPr>
          <p:cNvPr id="3" name="Espaço Reservado para Conteúdo 2">
            <a:extLst>
              <a:ext uri="{FF2B5EF4-FFF2-40B4-BE49-F238E27FC236}">
                <a16:creationId xmlns:a16="http://schemas.microsoft.com/office/drawing/2014/main" id="{AE68C347-D17C-41E7-B5A1-E898C1AB4FA1}"/>
              </a:ext>
            </a:extLst>
          </p:cNvPr>
          <p:cNvSpPr>
            <a:spLocks noGrp="1"/>
          </p:cNvSpPr>
          <p:nvPr>
            <p:ph idx="1"/>
          </p:nvPr>
        </p:nvSpPr>
        <p:spPr>
          <a:xfrm>
            <a:off x="-1" y="553417"/>
            <a:ext cx="11953461" cy="3594273"/>
          </a:xfrm>
        </p:spPr>
        <p:txBody>
          <a:bodyPr>
            <a:noAutofit/>
          </a:bodyPr>
          <a:lstStyle/>
          <a:p>
            <a:pPr marL="0" indent="0" algn="just">
              <a:lnSpc>
                <a:spcPct val="150000"/>
              </a:lnSpc>
              <a:spcBef>
                <a:spcPts val="0"/>
              </a:spcBef>
              <a:buNone/>
            </a:pPr>
            <a:r>
              <a:rPr lang="pt-BR" sz="1400" b="1" dirty="0"/>
              <a:t>6) OPERAÇÕES DE INTERCÂMBIO EVENTUAL E CORRESPONSABILIDADE PELA GESTÃO DOS RISCOS DECORRENTES DO ATENDIMENTO DOS BENEFICIÁRIOS.</a:t>
            </a:r>
          </a:p>
          <a:p>
            <a:pPr marL="0" indent="0" algn="just">
              <a:lnSpc>
                <a:spcPct val="150000"/>
              </a:lnSpc>
              <a:spcBef>
                <a:spcPts val="0"/>
              </a:spcBef>
              <a:buNone/>
            </a:pPr>
            <a:endParaRPr lang="pt-BR" sz="1400" b="1" dirty="0"/>
          </a:p>
          <a:p>
            <a:pPr marL="0" indent="0" algn="just">
              <a:lnSpc>
                <a:spcPct val="150000"/>
              </a:lnSpc>
              <a:spcBef>
                <a:spcPts val="0"/>
              </a:spcBef>
              <a:buNone/>
            </a:pPr>
            <a:r>
              <a:rPr lang="pt-BR" sz="1400" b="1" dirty="0"/>
              <a:t>6.2) OPERAÇÕES DE CORRESPONSABILIDADE PELA GESTÃO DOS RISCOS DECORRENTES DO ATENDIMENTO DOS BENEFICIÁRIOS (Operação de intercâmbio definitivo ou habitual/ convênios de reciprocidade / aluguel de rede / repasse em pré-pagamento / repasse em pós pagamento ou em custo operacional/ risco cedido) </a:t>
            </a:r>
          </a:p>
          <a:p>
            <a:pPr marL="0" indent="0" algn="just">
              <a:lnSpc>
                <a:spcPct val="150000"/>
              </a:lnSpc>
              <a:spcBef>
                <a:spcPts val="0"/>
              </a:spcBef>
              <a:buNone/>
            </a:pPr>
            <a:endParaRPr lang="pt-BR" sz="1400" dirty="0"/>
          </a:p>
          <a:p>
            <a:pPr marL="0" indent="0" algn="just">
              <a:lnSpc>
                <a:spcPct val="150000"/>
              </a:lnSpc>
              <a:spcBef>
                <a:spcPts val="0"/>
              </a:spcBef>
              <a:buNone/>
            </a:pPr>
            <a:r>
              <a:rPr lang="pt-BR" sz="1400" dirty="0"/>
              <a:t>Ocorre quando um beneficiário de uma operadora com a qual mantém vínculo contratual é atendido por outra operadora, e por um acordo ou contratação entre as operadoras, o atendimento pode ser feito de forma continuada. </a:t>
            </a:r>
          </a:p>
          <a:p>
            <a:pPr marL="0" indent="0" algn="just">
              <a:lnSpc>
                <a:spcPct val="150000"/>
              </a:lnSpc>
              <a:spcBef>
                <a:spcPts val="0"/>
              </a:spcBef>
              <a:buNone/>
            </a:pPr>
            <a:endParaRPr lang="pt-BR" sz="1400" dirty="0"/>
          </a:p>
          <a:p>
            <a:pPr marL="0" indent="0" algn="just">
              <a:lnSpc>
                <a:spcPct val="150000"/>
              </a:lnSpc>
              <a:spcBef>
                <a:spcPts val="0"/>
              </a:spcBef>
              <a:buNone/>
            </a:pPr>
            <a:r>
              <a:rPr lang="pt-BR" sz="1400" dirty="0"/>
              <a:t>Tais operações também são comumente conhecidas como intercâmbio definitivo ou habitual com repasse em pré-pagamento ou em custo operacional (entre as cooperativas médicas e odontológicas), reciprocidade (entre as autogestões) e contratações de repasse ou de risco cedido em </a:t>
            </a:r>
            <a:r>
              <a:rPr lang="pt-BR" sz="1400" dirty="0" err="1"/>
              <a:t>pré</a:t>
            </a:r>
            <a:r>
              <a:rPr lang="pt-BR" sz="1400" dirty="0"/>
              <a:t> ou pós (entre medicinas de grupo e odontologia de grupo) e visam a viabilizar a cobertura de assistência à saúde prevista contratualmente nos planos comercializados ou disponibilizados em contratos coletivos, em uma região a qual a operadora não possui vínculo direto com a rede. Neste caso, a operadora indica uma rede de outra operadora para atendimento aos beneficiários, de forma continuada em determinada região. </a:t>
            </a:r>
          </a:p>
          <a:p>
            <a:pPr marL="0" indent="0" algn="just">
              <a:lnSpc>
                <a:spcPct val="150000"/>
              </a:lnSpc>
              <a:spcBef>
                <a:spcPts val="0"/>
              </a:spcBef>
              <a:buNone/>
            </a:pPr>
            <a:endParaRPr lang="pt-BR" sz="1400" dirty="0"/>
          </a:p>
          <a:p>
            <a:pPr marL="0" indent="0" algn="just">
              <a:lnSpc>
                <a:spcPct val="150000"/>
              </a:lnSpc>
              <a:spcBef>
                <a:spcPts val="0"/>
              </a:spcBef>
              <a:buNone/>
            </a:pPr>
            <a:r>
              <a:rPr lang="pt-BR" sz="1400" dirty="0">
                <a:solidFill>
                  <a:schemeClr val="accent2">
                    <a:lumMod val="75000"/>
                  </a:schemeClr>
                </a:solidFill>
              </a:rPr>
              <a:t>Se a operadora que prestar o atendimento utilizar sua própria rede, que opere no mesmo CNPJ que a operadora, deve registrar </a:t>
            </a:r>
          </a:p>
          <a:p>
            <a:pPr marL="0" indent="0" algn="just">
              <a:lnSpc>
                <a:spcPct val="150000"/>
              </a:lnSpc>
              <a:spcBef>
                <a:spcPts val="0"/>
              </a:spcBef>
              <a:buNone/>
            </a:pPr>
            <a:r>
              <a:rPr lang="pt-BR" sz="1400" dirty="0">
                <a:solidFill>
                  <a:schemeClr val="accent2">
                    <a:lumMod val="75000"/>
                  </a:schemeClr>
                </a:solidFill>
              </a:rPr>
              <a:t>a operação observando o item 4 desse manual. </a:t>
            </a:r>
          </a:p>
        </p:txBody>
      </p:sp>
      <p:sp>
        <p:nvSpPr>
          <p:cNvPr id="10" name="Título 1">
            <a:extLst>
              <a:ext uri="{FF2B5EF4-FFF2-40B4-BE49-F238E27FC236}">
                <a16:creationId xmlns:a16="http://schemas.microsoft.com/office/drawing/2014/main" id="{0D2B28C9-1DB2-4633-A93C-83E3DA898778}"/>
              </a:ext>
            </a:extLst>
          </p:cNvPr>
          <p:cNvSpPr txBox="1">
            <a:spLocks/>
          </p:cNvSpPr>
          <p:nvPr/>
        </p:nvSpPr>
        <p:spPr>
          <a:xfrm>
            <a:off x="0" y="-224742"/>
            <a:ext cx="7772400" cy="11797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47920"/>
                </a:solidFill>
                <a:latin typeface="Trebuchet MS" panose="020B0603020202020204" pitchFamily="34" charset="0"/>
                <a:ea typeface="+mj-ea"/>
                <a:cs typeface="+mj-cs"/>
              </a:defRPr>
            </a:lvl1pPr>
          </a:lstStyle>
          <a:p>
            <a:r>
              <a:rPr lang="pt-BR" sz="2900" dirty="0">
                <a:solidFill>
                  <a:srgbClr val="BED700"/>
                </a:solidFill>
              </a:rPr>
              <a:t>Normativa e Conceitos</a:t>
            </a:r>
          </a:p>
        </p:txBody>
      </p:sp>
    </p:spTree>
    <p:extLst>
      <p:ext uri="{BB962C8B-B14F-4D97-AF65-F5344CB8AC3E}">
        <p14:creationId xmlns:p14="http://schemas.microsoft.com/office/powerpoint/2010/main" val="233544898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1_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TotalTime>
  <Words>2508</Words>
  <Application>Microsoft Office PowerPoint</Application>
  <PresentationFormat>Widescreen</PresentationFormat>
  <Paragraphs>398</Paragraphs>
  <Slides>35</Slides>
  <Notes>0</Notes>
  <HiddenSlides>0</HiddenSlides>
  <MMClips>0</MMClips>
  <ScaleCrop>false</ScaleCrop>
  <HeadingPairs>
    <vt:vector size="8" baseType="variant">
      <vt:variant>
        <vt:lpstr>Fontes usadas</vt:lpstr>
      </vt:variant>
      <vt:variant>
        <vt:i4>6</vt:i4>
      </vt:variant>
      <vt:variant>
        <vt:lpstr>Tema</vt:lpstr>
      </vt:variant>
      <vt:variant>
        <vt:i4>1</vt:i4>
      </vt:variant>
      <vt:variant>
        <vt:lpstr>Servidores OLE inseridos</vt:lpstr>
      </vt:variant>
      <vt:variant>
        <vt:i4>3</vt:i4>
      </vt:variant>
      <vt:variant>
        <vt:lpstr>Títulos de slides</vt:lpstr>
      </vt:variant>
      <vt:variant>
        <vt:i4>35</vt:i4>
      </vt:variant>
    </vt:vector>
  </HeadingPairs>
  <TitlesOfParts>
    <vt:vector size="45" baseType="lpstr">
      <vt:lpstr>Arial</vt:lpstr>
      <vt:lpstr>Calibri</vt:lpstr>
      <vt:lpstr>Calibri Light</vt:lpstr>
      <vt:lpstr>Symbol</vt:lpstr>
      <vt:lpstr>Trebuchet MS</vt:lpstr>
      <vt:lpstr>Wingdings</vt:lpstr>
      <vt:lpstr>1_Tema do Office</vt:lpstr>
      <vt:lpstr>Worksheet</vt:lpstr>
      <vt:lpstr>Planilha do Microsoft Excel</vt:lpstr>
      <vt:lpstr>Acrobat Document</vt:lpstr>
      <vt:lpstr>Apresentação do PowerPoint</vt:lpstr>
      <vt:lpstr>Apresentação do PowerPoint</vt:lpstr>
      <vt:lpstr>Apresentação do PowerPoint</vt:lpstr>
      <vt:lpstr>Apresentação do PowerPoint</vt:lpstr>
      <vt:lpstr>Apresentação do PowerPoint</vt:lpstr>
      <vt:lpstr>Apresentação do PowerPoint</vt:lpstr>
      <vt:lpstr>RN nº 430/2017 – conceitos, impactos e operação</vt:lpstr>
      <vt:lpstr>RN nº 430/2017 – conceitos, impactos e operação</vt:lpstr>
      <vt:lpstr>RN nº 430/2017 – conceitos, impactos e operação</vt:lpstr>
      <vt:lpstr>Exemplo de Contabilização</vt:lpstr>
      <vt:lpstr>3 Operações no Sistema Unimed </vt:lpstr>
      <vt:lpstr>Processo anterior – Intercâmbio Eventual Item 6.1*</vt:lpstr>
      <vt:lpstr>Intercâmbio Habitual Item 6.2.2</vt:lpstr>
      <vt:lpstr>Manual Contábil ANS x PTU de Aviso</vt:lpstr>
      <vt:lpstr>Apresentação do PowerPoint</vt:lpstr>
      <vt:lpstr>Apresentação do PowerPoint</vt:lpstr>
      <vt:lpstr>PTU A500 e A520 – Pós Pagamento (6.2.2 e 6.2.3)</vt:lpstr>
      <vt:lpstr> Material Disponibilizado em Reuniões do Comitê Contábil:  Out e Dez de 2017 e Jan, Abril e Junho de 2018 - Portal Unimed – Assessoria Contábil </vt:lpstr>
      <vt:lpstr>Minuta – Estrutura para 2019  Grupo Contábil – 3117 - Corresponsabilidade</vt:lpstr>
      <vt:lpstr>Minuta – Estrutura para 2019  Grupo Contábil – 41 - Eventos</vt:lpstr>
      <vt:lpstr>Apresentação do PowerPoint</vt:lpstr>
      <vt:lpstr>DIOPS</vt:lpstr>
      <vt:lpstr>Apresentação do PowerPoint</vt:lpstr>
      <vt:lpstr>Apresentação do PowerPoint</vt:lpstr>
      <vt:lpstr>Apresentação do PowerPoint</vt:lpstr>
      <vt:lpstr>Apresentação do PowerPoint</vt:lpstr>
      <vt:lpstr>Apresentação do PowerPoint</vt:lpstr>
      <vt:lpstr>Resolução Normativa nº 430/2017  conceitos, impactos e operação</vt:lpstr>
      <vt:lpstr>OBRIGATORIEDADE – ESSÊNCIA SOBRE A FORMA</vt:lpstr>
      <vt:lpstr>Resolução Normativa nº 430/2017 conceitos, impactos e operação</vt:lpstr>
      <vt:lpstr>Plano Individual </vt:lpstr>
      <vt:lpstr>Apresentação do PowerPoint</vt:lpstr>
      <vt:lpstr>Contratos de Cessão de Rede com Autogestões</vt:lpstr>
      <vt:lpstr>Contratos de Cessão de Rede com Autogestões</vt:lpstr>
      <vt:lpstr>Obrigada!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Leandro Alves de Sousa</dc:creator>
  <cp:lastModifiedBy>user</cp:lastModifiedBy>
  <cp:revision>108</cp:revision>
  <dcterms:created xsi:type="dcterms:W3CDTF">2018-06-28T12:42:56Z</dcterms:created>
  <dcterms:modified xsi:type="dcterms:W3CDTF">2018-08-27T18:54:58Z</dcterms:modified>
</cp:coreProperties>
</file>