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74" r:id="rId3"/>
    <p:sldId id="263" r:id="rId4"/>
    <p:sldId id="276" r:id="rId5"/>
    <p:sldId id="266" r:id="rId6"/>
    <p:sldId id="277" r:id="rId7"/>
    <p:sldId id="278" r:id="rId8"/>
    <p:sldId id="279" r:id="rId9"/>
    <p:sldId id="281" r:id="rId10"/>
    <p:sldId id="282" r:id="rId11"/>
    <p:sldId id="275" r:id="rId12"/>
  </p:sldIdLst>
  <p:sldSz cx="9144000" cy="5143500" type="screen16x9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5D"/>
    <a:srgbClr val="411564"/>
    <a:srgbClr val="0A5F55"/>
    <a:srgbClr val="A3238E"/>
    <a:srgbClr val="5B5C65"/>
    <a:srgbClr val="C4CBCF"/>
    <a:srgbClr val="C4CB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35" autoAdjust="0"/>
    <p:restoredTop sz="93633" autoAdjust="0"/>
  </p:normalViewPr>
  <p:slideViewPr>
    <p:cSldViewPr snapToGrid="0" snapToObjects="1">
      <p:cViewPr varScale="1">
        <p:scale>
          <a:sx n="82" d="100"/>
          <a:sy n="82" d="100"/>
        </p:scale>
        <p:origin x="108" y="3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737931"/>
            <a:ext cx="7772400" cy="8744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x-none" dirty="0"/>
              <a:t>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2679621"/>
            <a:ext cx="6400800" cy="1042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C4CBC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dirty="0"/>
              <a:t>Subtítulo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841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 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4623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 b="1">
                <a:solidFill>
                  <a:srgbClr val="0A5F55"/>
                </a:solidFill>
              </a:defRPr>
            </a:lvl1pPr>
          </a:lstStyle>
          <a:p>
            <a:r>
              <a:rPr lang="x-none" dirty="0"/>
              <a:t>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401129"/>
            <a:ext cx="8229600" cy="30824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5F55"/>
                </a:solidFill>
              </a:defRPr>
            </a:lvl1pPr>
            <a:lvl2pPr>
              <a:defRPr>
                <a:solidFill>
                  <a:srgbClr val="0A5F55"/>
                </a:solidFill>
              </a:defRPr>
            </a:lvl2pPr>
            <a:lvl3pPr>
              <a:defRPr>
                <a:solidFill>
                  <a:srgbClr val="0A5F55"/>
                </a:solidFill>
              </a:defRPr>
            </a:lvl3pPr>
            <a:lvl4pPr>
              <a:defRPr>
                <a:solidFill>
                  <a:srgbClr val="0A5F55"/>
                </a:solidFill>
              </a:defRPr>
            </a:lvl4pPr>
            <a:lvl5pPr>
              <a:defRPr>
                <a:solidFill>
                  <a:srgbClr val="0A5F55"/>
                </a:solidFill>
              </a:defRPr>
            </a:lvl5pPr>
          </a:lstStyle>
          <a:p>
            <a:pPr lvl="0"/>
            <a:r>
              <a:rPr lang="en-US" dirty="0"/>
              <a:t>Texto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-112987" y="216045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226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_alt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37760" y="124623"/>
            <a:ext cx="7349039" cy="8572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>
                <a:solidFill>
                  <a:srgbClr val="00995D"/>
                </a:solidFill>
              </a:defRPr>
            </a:lvl1pPr>
          </a:lstStyle>
          <a:p>
            <a:r>
              <a:rPr lang="x-none" dirty="0"/>
              <a:t>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37760" y="1401129"/>
            <a:ext cx="7349039" cy="30824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5F55"/>
                </a:solidFill>
              </a:defRPr>
            </a:lvl1pPr>
            <a:lvl2pPr>
              <a:defRPr>
                <a:solidFill>
                  <a:srgbClr val="0A5F55"/>
                </a:solidFill>
              </a:defRPr>
            </a:lvl2pPr>
            <a:lvl3pPr>
              <a:defRPr>
                <a:solidFill>
                  <a:srgbClr val="0A5F55"/>
                </a:solidFill>
              </a:defRPr>
            </a:lvl3pPr>
            <a:lvl4pPr>
              <a:defRPr>
                <a:solidFill>
                  <a:srgbClr val="0A5F55"/>
                </a:solidFill>
              </a:defRPr>
            </a:lvl4pPr>
            <a:lvl5pPr>
              <a:defRPr>
                <a:solidFill>
                  <a:srgbClr val="0A5F55"/>
                </a:solidFill>
              </a:defRPr>
            </a:lvl5pPr>
          </a:lstStyle>
          <a:p>
            <a:pPr lvl="0"/>
            <a:r>
              <a:rPr lang="en-U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760414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_alt 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-112987" y="216045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1337760" y="124623"/>
            <a:ext cx="7349039" cy="8572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>
                <a:solidFill>
                  <a:srgbClr val="411564"/>
                </a:solidFill>
              </a:defRPr>
            </a:lvl1pPr>
          </a:lstStyle>
          <a:p>
            <a:r>
              <a:rPr lang="x-none" dirty="0"/>
              <a:t>Título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37760" y="1401129"/>
            <a:ext cx="7349039" cy="30824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5F55"/>
                </a:solidFill>
              </a:defRPr>
            </a:lvl1pPr>
            <a:lvl2pPr>
              <a:defRPr>
                <a:solidFill>
                  <a:srgbClr val="0A5F55"/>
                </a:solidFill>
              </a:defRPr>
            </a:lvl2pPr>
            <a:lvl3pPr>
              <a:defRPr>
                <a:solidFill>
                  <a:srgbClr val="0A5F55"/>
                </a:solidFill>
              </a:defRPr>
            </a:lvl3pPr>
            <a:lvl4pPr>
              <a:defRPr>
                <a:solidFill>
                  <a:srgbClr val="0A5F55"/>
                </a:solidFill>
              </a:defRPr>
            </a:lvl4pPr>
            <a:lvl5pPr>
              <a:defRPr>
                <a:solidFill>
                  <a:srgbClr val="0A5F55"/>
                </a:solidFill>
              </a:defRPr>
            </a:lvl5pPr>
          </a:lstStyle>
          <a:p>
            <a:pPr lvl="0"/>
            <a:r>
              <a:rPr lang="en-U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41597476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_alt 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-112987" y="216045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1337760" y="124623"/>
            <a:ext cx="7349039" cy="8572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>
                <a:solidFill>
                  <a:srgbClr val="00995D"/>
                </a:solidFill>
              </a:defRPr>
            </a:lvl1pPr>
          </a:lstStyle>
          <a:p>
            <a:r>
              <a:rPr lang="en-US" dirty="0"/>
              <a:t>Título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37760" y="1401129"/>
            <a:ext cx="7349039" cy="30824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5F55"/>
                </a:solidFill>
              </a:defRPr>
            </a:lvl1pPr>
            <a:lvl2pPr>
              <a:defRPr>
                <a:solidFill>
                  <a:srgbClr val="0A5F55"/>
                </a:solidFill>
              </a:defRPr>
            </a:lvl2pPr>
            <a:lvl3pPr>
              <a:defRPr>
                <a:solidFill>
                  <a:srgbClr val="0A5F55"/>
                </a:solidFill>
              </a:defRPr>
            </a:lvl3pPr>
            <a:lvl4pPr>
              <a:defRPr>
                <a:solidFill>
                  <a:srgbClr val="0A5F55"/>
                </a:solidFill>
              </a:defRPr>
            </a:lvl4pPr>
            <a:lvl5pPr>
              <a:defRPr>
                <a:solidFill>
                  <a:srgbClr val="0A5F55"/>
                </a:solidFill>
              </a:defRPr>
            </a:lvl5pPr>
          </a:lstStyle>
          <a:p>
            <a:pPr lvl="0"/>
            <a:r>
              <a:rPr lang="en-U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24914597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Final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12343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Final 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5918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Final 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8171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template_ppt_wide-10.png">
            <a:extLst>
              <a:ext uri="{FF2B5EF4-FFF2-40B4-BE49-F238E27FC236}">
                <a16:creationId xmlns:a16="http://schemas.microsoft.com/office/drawing/2014/main" id="{78BBD8D2-45F3-477C-97AB-2E77FAFA73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9144000" cy="5142214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2540023" y="1115090"/>
            <a:ext cx="3696287" cy="1"/>
          </a:xfrm>
          <a:prstGeom prst="line">
            <a:avLst/>
          </a:prstGeom>
          <a:ln w="6350" cmpd="sng">
            <a:solidFill>
              <a:srgbClr val="C4C9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348186" y="1326314"/>
            <a:ext cx="8400278" cy="407212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400" b="0" i="0" baseline="0">
                <a:solidFill>
                  <a:srgbClr val="003F1A"/>
                </a:solidFill>
                <a:latin typeface="Calibri Light"/>
                <a:cs typeface="Calibri Light"/>
              </a:defRPr>
            </a:lvl1pPr>
          </a:lstStyle>
          <a:p>
            <a:pPr lvl="0"/>
            <a:r>
              <a:rPr lang="en-US" dirty="0"/>
              <a:t>Nome do </a:t>
            </a:r>
            <a:r>
              <a:rPr lang="en-US" dirty="0" err="1"/>
              <a:t>Diretor</a:t>
            </a:r>
            <a:endParaRPr lang="en-US" dirty="0"/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48186" y="1746934"/>
            <a:ext cx="8400278" cy="407212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000" b="0" i="0" baseline="0">
                <a:solidFill>
                  <a:srgbClr val="128A4B"/>
                </a:solidFill>
                <a:latin typeface="Calibri Light"/>
                <a:cs typeface="Calibri Light"/>
              </a:defRPr>
            </a:lvl1pPr>
          </a:lstStyle>
          <a:p>
            <a:pPr lvl="0"/>
            <a:r>
              <a:rPr lang="en-US" dirty="0"/>
              <a:t>E-mail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2540023" y="2456305"/>
            <a:ext cx="3696287" cy="1"/>
          </a:xfrm>
          <a:prstGeom prst="line">
            <a:avLst/>
          </a:prstGeom>
          <a:ln w="6350" cmpd="sng">
            <a:solidFill>
              <a:srgbClr val="C4C9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48186" y="2717209"/>
            <a:ext cx="8400278" cy="407212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400" b="0" i="0" baseline="0">
                <a:solidFill>
                  <a:srgbClr val="003F1A"/>
                </a:solidFill>
                <a:latin typeface="Calibri Light"/>
                <a:cs typeface="Calibri Light"/>
              </a:defRPr>
            </a:lvl1pPr>
          </a:lstStyle>
          <a:p>
            <a:pPr lvl="0"/>
            <a:r>
              <a:rPr lang="en-US" dirty="0"/>
              <a:t>Nome do </a:t>
            </a:r>
            <a:r>
              <a:rPr lang="en-US" dirty="0" err="1"/>
              <a:t>Apresentador</a:t>
            </a:r>
            <a:endParaRPr lang="en-US" dirty="0"/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48186" y="3137829"/>
            <a:ext cx="8400278" cy="407212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000" b="0" i="0" baseline="0">
                <a:solidFill>
                  <a:srgbClr val="128A4B"/>
                </a:solidFill>
                <a:latin typeface="Calibri Light"/>
                <a:cs typeface="Calibri Light"/>
              </a:defRPr>
            </a:lvl1pPr>
          </a:lstStyle>
          <a:p>
            <a:pPr lvl="0"/>
            <a:r>
              <a:rPr lang="en-US" dirty="0"/>
              <a:t>Área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348186" y="3550513"/>
            <a:ext cx="8400278" cy="407212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000" b="0" i="0" baseline="0">
                <a:solidFill>
                  <a:srgbClr val="128A4B"/>
                </a:solidFill>
                <a:latin typeface="Calibri Light"/>
                <a:cs typeface="Calibri Light"/>
              </a:defRPr>
            </a:lvl1pPr>
          </a:lstStyle>
          <a:p>
            <a:pPr lvl="0"/>
            <a:r>
              <a:rPr lang="en-US" dirty="0"/>
              <a:t>E-mail</a:t>
            </a:r>
          </a:p>
        </p:txBody>
      </p:sp>
      <p:pic>
        <p:nvPicPr>
          <p:cNvPr id="20" name="Picture 15" descr="logo_brasil_fundo_transparente_WEB.png">
            <a:extLst>
              <a:ext uri="{FF2B5EF4-FFF2-40B4-BE49-F238E27FC236}">
                <a16:creationId xmlns:a16="http://schemas.microsoft.com/office/drawing/2014/main" id="{C9EB986D-2B79-49B4-A9DD-2A64E309861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920" y="215671"/>
            <a:ext cx="1602510" cy="850078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2275FCEA-7E78-46A7-9913-006243FF43F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266" y="133585"/>
            <a:ext cx="1398966" cy="101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742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 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737931"/>
            <a:ext cx="7772400" cy="8744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x-none" dirty="0"/>
              <a:t>Título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2679621"/>
            <a:ext cx="6400800" cy="1042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A3238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dirty="0"/>
              <a:t>Subtítulo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618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 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737931"/>
            <a:ext cx="7772400" cy="8744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>
                <a:solidFill>
                  <a:srgbClr val="5B5C65"/>
                </a:solidFill>
              </a:defRPr>
            </a:lvl1pPr>
          </a:lstStyle>
          <a:p>
            <a:r>
              <a:rPr lang="x-none" dirty="0"/>
              <a:t>Título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2679621"/>
            <a:ext cx="6400800" cy="1042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dirty="0"/>
              <a:t>Subtítulo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328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mplate_ppt_wide-1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9144000" cy="5142214"/>
          </a:xfrm>
          <a:prstGeom prst="rect">
            <a:avLst/>
          </a:prstGeom>
        </p:spPr>
      </p:pic>
      <p:pic>
        <p:nvPicPr>
          <p:cNvPr id="16" name="Picture 15" descr="logo_brasil_fundo_transparente_WE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920" y="894740"/>
            <a:ext cx="1602510" cy="850078"/>
          </a:xfrm>
          <a:prstGeom prst="rect">
            <a:avLst/>
          </a:prstGeom>
        </p:spPr>
      </p:pic>
      <p:cxnSp>
        <p:nvCxnSpPr>
          <p:cNvPr id="17" name="Straight Connector 16"/>
          <p:cNvCxnSpPr/>
          <p:nvPr userDrawn="1"/>
        </p:nvCxnSpPr>
        <p:spPr>
          <a:xfrm>
            <a:off x="2553992" y="1875062"/>
            <a:ext cx="3840069" cy="1"/>
          </a:xfrm>
          <a:prstGeom prst="line">
            <a:avLst/>
          </a:prstGeom>
          <a:ln w="6350" cmpd="sng">
            <a:solidFill>
              <a:srgbClr val="C4C9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084" y="2104199"/>
            <a:ext cx="9092420" cy="440764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200" b="0" i="0" baseline="0">
                <a:solidFill>
                  <a:srgbClr val="003F1A"/>
                </a:solidFill>
                <a:latin typeface="Calibri Light"/>
                <a:cs typeface="Calibri Light"/>
              </a:defRPr>
            </a:lvl1pPr>
          </a:lstStyle>
          <a:p>
            <a:pPr lvl="0"/>
            <a:r>
              <a:rPr lang="en-US" dirty="0"/>
              <a:t>Nome da </a:t>
            </a:r>
            <a:r>
              <a:rPr lang="en-US" dirty="0" err="1"/>
              <a:t>Diretoria</a:t>
            </a:r>
            <a:endParaRPr lang="en-US" dirty="0"/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6084" y="2591158"/>
            <a:ext cx="9092420" cy="440764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200" b="0" i="0" baseline="0">
                <a:solidFill>
                  <a:srgbClr val="128A4B"/>
                </a:solidFill>
                <a:latin typeface="Calibri Light"/>
                <a:cs typeface="Calibri Light"/>
              </a:defRPr>
            </a:lvl1pPr>
          </a:lstStyle>
          <a:p>
            <a:pPr lvl="0"/>
            <a:r>
              <a:rPr lang="en-US" dirty="0"/>
              <a:t>Nome da </a:t>
            </a:r>
            <a:r>
              <a:rPr lang="en-US" dirty="0" err="1"/>
              <a:t>Área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1607101" y="3318852"/>
            <a:ext cx="5616659" cy="1"/>
          </a:xfrm>
          <a:prstGeom prst="line">
            <a:avLst/>
          </a:prstGeom>
          <a:ln w="6350" cmpd="sng">
            <a:solidFill>
              <a:srgbClr val="C4C9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Imagem 7">
            <a:extLst>
              <a:ext uri="{FF2B5EF4-FFF2-40B4-BE49-F238E27FC236}">
                <a16:creationId xmlns:a16="http://schemas.microsoft.com/office/drawing/2014/main" id="{CE99D6E9-D531-446D-8C2B-6C5BD82DDF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266" y="812654"/>
            <a:ext cx="1398966" cy="101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887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lide Seçã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270856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rgbClr val="5B5C65"/>
                </a:solidFill>
              </a:defRPr>
            </a:lvl1pPr>
          </a:lstStyle>
          <a:p>
            <a:r>
              <a:rPr lang="x-none" dirty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58342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C4CBC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dirty="0"/>
              <a:t>Subtítulo</a:t>
            </a:r>
          </a:p>
        </p:txBody>
      </p:sp>
    </p:spTree>
    <p:extLst>
      <p:ext uri="{BB962C8B-B14F-4D97-AF65-F5344CB8AC3E}">
        <p14:creationId xmlns:p14="http://schemas.microsoft.com/office/powerpoint/2010/main" val="2222390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lide Seção 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270856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rgbClr val="411564"/>
                </a:solidFill>
              </a:defRPr>
            </a:lvl1pPr>
          </a:lstStyle>
          <a:p>
            <a:r>
              <a:rPr lang="x-none" dirty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58342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A3238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dirty="0"/>
              <a:t>Subtítulo</a:t>
            </a:r>
          </a:p>
        </p:txBody>
      </p:sp>
    </p:spTree>
    <p:extLst>
      <p:ext uri="{BB962C8B-B14F-4D97-AF65-F5344CB8AC3E}">
        <p14:creationId xmlns:p14="http://schemas.microsoft.com/office/powerpoint/2010/main" val="2216359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lide Seção 3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270856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rgbClr val="0A5F55"/>
                </a:solidFill>
              </a:defRPr>
            </a:lvl1pPr>
          </a:lstStyle>
          <a:p>
            <a:r>
              <a:rPr lang="x-none" dirty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58342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00995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dirty="0"/>
              <a:t>Subtítulo</a:t>
            </a:r>
          </a:p>
        </p:txBody>
      </p:sp>
    </p:spTree>
    <p:extLst>
      <p:ext uri="{BB962C8B-B14F-4D97-AF65-F5344CB8AC3E}">
        <p14:creationId xmlns:p14="http://schemas.microsoft.com/office/powerpoint/2010/main" val="291260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4623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x-none" dirty="0"/>
              <a:t>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401129"/>
            <a:ext cx="8229600" cy="30824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5F55"/>
                </a:solidFill>
              </a:defRPr>
            </a:lvl1pPr>
            <a:lvl2pPr>
              <a:defRPr>
                <a:solidFill>
                  <a:srgbClr val="0A5F55"/>
                </a:solidFill>
              </a:defRPr>
            </a:lvl2pPr>
            <a:lvl3pPr>
              <a:defRPr>
                <a:solidFill>
                  <a:srgbClr val="0A5F55"/>
                </a:solidFill>
              </a:defRPr>
            </a:lvl3pPr>
            <a:lvl4pPr>
              <a:defRPr>
                <a:solidFill>
                  <a:srgbClr val="0A5F55"/>
                </a:solidFill>
              </a:defRPr>
            </a:lvl4pPr>
            <a:lvl5pPr>
              <a:defRPr>
                <a:solidFill>
                  <a:srgbClr val="0A5F55"/>
                </a:solidFill>
              </a:defRPr>
            </a:lvl5pPr>
          </a:lstStyle>
          <a:p>
            <a:pPr lvl="0"/>
            <a:r>
              <a:rPr lang="en-U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3525734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 2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4623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x-none" dirty="0"/>
              <a:t>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401129"/>
            <a:ext cx="8229600" cy="30824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A5F55"/>
                </a:solidFill>
              </a:defRPr>
            </a:lvl1pPr>
            <a:lvl2pPr>
              <a:defRPr>
                <a:solidFill>
                  <a:srgbClr val="0A5F55"/>
                </a:solidFill>
              </a:defRPr>
            </a:lvl2pPr>
            <a:lvl3pPr>
              <a:defRPr>
                <a:solidFill>
                  <a:srgbClr val="0A5F55"/>
                </a:solidFill>
              </a:defRPr>
            </a:lvl3pPr>
            <a:lvl4pPr>
              <a:defRPr>
                <a:solidFill>
                  <a:srgbClr val="0A5F55"/>
                </a:solidFill>
              </a:defRPr>
            </a:lvl4pPr>
            <a:lvl5pPr>
              <a:defRPr>
                <a:solidFill>
                  <a:srgbClr val="0A5F55"/>
                </a:solidFill>
              </a:defRPr>
            </a:lvl5pPr>
          </a:lstStyle>
          <a:p>
            <a:pPr lvl="0"/>
            <a:r>
              <a:rPr lang="en-US" dirty="0"/>
              <a:t>Texto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-112987" y="216045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526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9781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73" r:id="rId4"/>
    <p:sldLayoutId id="2147483651" r:id="rId5"/>
    <p:sldLayoutId id="2147483664" r:id="rId6"/>
    <p:sldLayoutId id="2147483665" r:id="rId7"/>
    <p:sldLayoutId id="2147483650" r:id="rId8"/>
    <p:sldLayoutId id="2147483662" r:id="rId9"/>
    <p:sldLayoutId id="2147483663" r:id="rId10"/>
    <p:sldLayoutId id="2147483666" r:id="rId11"/>
    <p:sldLayoutId id="2147483667" r:id="rId12"/>
    <p:sldLayoutId id="2147483668" r:id="rId13"/>
    <p:sldLayoutId id="2147483655" r:id="rId14"/>
    <p:sldLayoutId id="2147483669" r:id="rId15"/>
    <p:sldLayoutId id="2147483670" r:id="rId16"/>
    <p:sldLayoutId id="214748367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66315"/>
            <a:ext cx="7772400" cy="874497"/>
          </a:xfrm>
        </p:spPr>
        <p:txBody>
          <a:bodyPr>
            <a:noAutofit/>
          </a:bodyPr>
          <a:lstStyle/>
          <a:p>
            <a:pPr algn="r"/>
            <a:r>
              <a:rPr lang="pt-BR" sz="3200" dirty="0">
                <a:solidFill>
                  <a:schemeClr val="accent6"/>
                </a:solidFill>
              </a:rPr>
              <a:t>Apresentação</a:t>
            </a:r>
            <a:br>
              <a:rPr lang="pt-BR" sz="3200" dirty="0"/>
            </a:br>
            <a:r>
              <a:rPr lang="pt-BR" sz="3200" b="1" dirty="0"/>
              <a:t>Compartilhamento da Gestão de Risco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77991" y="2891377"/>
            <a:ext cx="6400800" cy="1042597"/>
          </a:xfrm>
        </p:spPr>
        <p:txBody>
          <a:bodyPr/>
          <a:lstStyle/>
          <a:p>
            <a:pPr algn="r"/>
            <a:r>
              <a:rPr lang="pt-BR" sz="1800" b="1" dirty="0">
                <a:solidFill>
                  <a:schemeClr val="accent6"/>
                </a:solidFill>
              </a:rPr>
              <a:t>Módulo: Intercâmbio</a:t>
            </a:r>
          </a:p>
          <a:p>
            <a:pPr algn="r"/>
            <a:r>
              <a:rPr lang="pt-BR" sz="1800" b="1" dirty="0">
                <a:solidFill>
                  <a:srgbClr val="00B050"/>
                </a:solidFill>
              </a:rPr>
              <a:t>TREINAMENTOS: AGOSTO/2018</a:t>
            </a:r>
          </a:p>
          <a:p>
            <a:endParaRPr lang="en-US" dirty="0"/>
          </a:p>
        </p:txBody>
      </p:sp>
      <p:pic>
        <p:nvPicPr>
          <p:cNvPr id="7" name="Picture 4" descr="logo_brasil_fundo_transparente_WEB.png">
            <a:extLst>
              <a:ext uri="{FF2B5EF4-FFF2-40B4-BE49-F238E27FC236}">
                <a16:creationId xmlns:a16="http://schemas.microsoft.com/office/drawing/2014/main" id="{7DE60D5B-D13E-4E81-AADC-EFC54534A4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807" y="742891"/>
            <a:ext cx="1257906" cy="667276"/>
          </a:xfrm>
          <a:prstGeom prst="rect">
            <a:avLst/>
          </a:prstGeom>
        </p:spPr>
      </p:pic>
      <p:pic>
        <p:nvPicPr>
          <p:cNvPr id="8" name="Picture 9" descr="selo-ISO.png">
            <a:extLst>
              <a:ext uri="{FF2B5EF4-FFF2-40B4-BE49-F238E27FC236}">
                <a16:creationId xmlns:a16="http://schemas.microsoft.com/office/drawing/2014/main" id="{58514705-B587-48A0-89B7-FBD51F3C63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119" y="823784"/>
            <a:ext cx="511091" cy="505128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5B6230EA-9A1C-49AB-8438-52BD3ED2AF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5616" y="852447"/>
            <a:ext cx="867833" cy="44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472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77984" y="47117"/>
            <a:ext cx="8229600" cy="857250"/>
          </a:xfrm>
        </p:spPr>
        <p:txBody>
          <a:bodyPr>
            <a:normAutofit fontScale="90000"/>
          </a:bodyPr>
          <a:lstStyle/>
          <a:p>
            <a:pPr algn="r"/>
            <a:r>
              <a:rPr lang="pt-BR" dirty="0"/>
              <a:t>Compartilhamento de risco </a:t>
            </a:r>
            <a:br>
              <a:rPr lang="pt-BR" dirty="0"/>
            </a:br>
            <a:r>
              <a:rPr lang="pt-BR" dirty="0"/>
              <a:t>em </a:t>
            </a:r>
            <a:r>
              <a:rPr lang="pt-BR" u="sng" dirty="0">
                <a:solidFill>
                  <a:schemeClr val="accent6"/>
                </a:solidFill>
              </a:rPr>
              <a:t>PRÉ PAGAMENTO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09491" y="1401129"/>
            <a:ext cx="8229600" cy="3082484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pt-BR" altLang="pt-BR" dirty="0">
                <a:solidFill>
                  <a:schemeClr val="tx1"/>
                </a:solidFill>
              </a:rPr>
              <a:t>Este item estabelece o processo de compartilhamento de gestão de riscos na modalidade de</a:t>
            </a:r>
            <a:r>
              <a:rPr lang="pt-BR" altLang="pt-BR" b="1" dirty="0">
                <a:solidFill>
                  <a:schemeClr val="accent6"/>
                </a:solidFill>
              </a:rPr>
              <a:t> </a:t>
            </a:r>
            <a:r>
              <a:rPr lang="pt-BR" altLang="pt-BR" b="1" u="sng" dirty="0">
                <a:solidFill>
                  <a:schemeClr val="accent6"/>
                </a:solidFill>
              </a:rPr>
              <a:t>pré-pagamento</a:t>
            </a:r>
            <a:r>
              <a:rPr lang="pt-BR" altLang="pt-BR" b="1" dirty="0">
                <a:solidFill>
                  <a:schemeClr val="accent6"/>
                </a:solidFill>
              </a:rPr>
              <a:t> </a:t>
            </a:r>
            <a:r>
              <a:rPr lang="pt-BR" altLang="pt-BR" dirty="0">
                <a:solidFill>
                  <a:schemeClr val="tx1"/>
                </a:solidFill>
              </a:rPr>
              <a:t>a ser utilizado pelas Unimeds que possuem beneficiários que residem ou trabalham fora da sua área de ação.</a:t>
            </a:r>
          </a:p>
          <a:p>
            <a:pPr algn="just">
              <a:defRPr/>
            </a:pPr>
            <a:endParaRPr lang="pt-BR" altLang="pt-BR" dirty="0">
              <a:solidFill>
                <a:schemeClr val="tx1"/>
              </a:solidFill>
            </a:endParaRPr>
          </a:p>
          <a:p>
            <a:pPr algn="just">
              <a:defRPr/>
            </a:pPr>
            <a:endParaRPr lang="pt-BR" altLang="pt-BR" sz="1800" dirty="0">
              <a:solidFill>
                <a:schemeClr val="tx1"/>
              </a:solidFill>
            </a:endParaRPr>
          </a:p>
          <a:p>
            <a:pPr algn="just">
              <a:defRPr/>
            </a:pPr>
            <a:r>
              <a:rPr lang="pt-BR" altLang="pt-BR" sz="1800" dirty="0">
                <a:solidFill>
                  <a:schemeClr val="tx1"/>
                </a:solidFill>
              </a:rPr>
              <a:t>Mesmo com a revisão do capítulo, </a:t>
            </a:r>
            <a:r>
              <a:rPr lang="pt-BR" altLang="pt-BR" sz="1800" u="sng" dirty="0">
                <a:solidFill>
                  <a:schemeClr val="tx1"/>
                </a:solidFill>
              </a:rPr>
              <a:t>não haverá alteração no processo operacional</a:t>
            </a:r>
            <a:r>
              <a:rPr lang="pt-BR" altLang="pt-BR" sz="1800" dirty="0">
                <a:solidFill>
                  <a:schemeClr val="tx1"/>
                </a:solidFill>
              </a:rPr>
              <a:t> de compartilhamento de risco em pré-pagamento “repasse”.</a:t>
            </a:r>
          </a:p>
          <a:p>
            <a:endParaRPr lang="en-US" dirty="0"/>
          </a:p>
        </p:txBody>
      </p:sp>
      <p:pic>
        <p:nvPicPr>
          <p:cNvPr id="7" name="Picture 6" descr="logo_brasil_fundo_transparente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606" y="4495102"/>
            <a:ext cx="979100" cy="519379"/>
          </a:xfrm>
          <a:prstGeom prst="rect">
            <a:avLst/>
          </a:prstGeom>
        </p:spPr>
      </p:pic>
      <p:sp>
        <p:nvSpPr>
          <p:cNvPr id="6" name="CaixaDeTexto 2">
            <a:extLst>
              <a:ext uri="{FF2B5EF4-FFF2-40B4-BE49-F238E27FC236}">
                <a16:creationId xmlns:a16="http://schemas.microsoft.com/office/drawing/2014/main" id="{21F8F260-22A5-4060-A16B-AED1729990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729" y="4604750"/>
            <a:ext cx="367426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endParaRPr lang="pt-BR" altLang="pt-BR" sz="135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4096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C811F663-1682-4253-A640-12E21155E3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Dr. Marcelo </a:t>
            </a:r>
            <a:r>
              <a:rPr lang="pt-BR" dirty="0" err="1"/>
              <a:t>Mergh</a:t>
            </a:r>
            <a:r>
              <a:rPr lang="pt-BR" dirty="0"/>
              <a:t> Monteiro</a:t>
            </a:r>
          </a:p>
        </p:txBody>
      </p:sp>
      <p:sp>
        <p:nvSpPr>
          <p:cNvPr id="10" name="Espaço Reservado para Texto 9">
            <a:extLst>
              <a:ext uri="{FF2B5EF4-FFF2-40B4-BE49-F238E27FC236}">
                <a16:creationId xmlns:a16="http://schemas.microsoft.com/office/drawing/2014/main" id="{47BC9EFE-1FC2-4E47-A080-2B965C2A24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11" name="Espaço Reservado para Texto 10">
            <a:extLst>
              <a:ext uri="{FF2B5EF4-FFF2-40B4-BE49-F238E27FC236}">
                <a16:creationId xmlns:a16="http://schemas.microsoft.com/office/drawing/2014/main" id="{556EA89E-2C8F-461F-9D5C-E5A44FB0C5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 err="1"/>
              <a:t>Oudair</a:t>
            </a:r>
            <a:r>
              <a:rPr lang="pt-BR" dirty="0"/>
              <a:t> Jardim </a:t>
            </a:r>
          </a:p>
        </p:txBody>
      </p:sp>
      <p:sp>
        <p:nvSpPr>
          <p:cNvPr id="12" name="Espaço Reservado para Texto 11">
            <a:extLst>
              <a:ext uri="{FF2B5EF4-FFF2-40B4-BE49-F238E27FC236}">
                <a16:creationId xmlns:a16="http://schemas.microsoft.com/office/drawing/2014/main" id="{56445ADB-EAF7-42F7-9B7A-C8B8EA3E3E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t-BR" dirty="0"/>
              <a:t>Intercâmbio</a:t>
            </a:r>
          </a:p>
        </p:txBody>
      </p:sp>
      <p:sp>
        <p:nvSpPr>
          <p:cNvPr id="13" name="Espaço Reservado para Texto 12">
            <a:extLst>
              <a:ext uri="{FF2B5EF4-FFF2-40B4-BE49-F238E27FC236}">
                <a16:creationId xmlns:a16="http://schemas.microsoft.com/office/drawing/2014/main" id="{8AA2ED2D-4387-4501-8FE1-0A308D692F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t-BR" dirty="0"/>
              <a:t>Intercambio.brasil@unimed.coop.br</a:t>
            </a:r>
          </a:p>
        </p:txBody>
      </p:sp>
    </p:spTree>
    <p:extLst>
      <p:ext uri="{BB962C8B-B14F-4D97-AF65-F5344CB8AC3E}">
        <p14:creationId xmlns:p14="http://schemas.microsoft.com/office/powerpoint/2010/main" val="1325901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b="1" dirty="0"/>
              <a:t>Dr. Marcelo </a:t>
            </a:r>
            <a:r>
              <a:rPr lang="pt-BR" b="1" dirty="0" err="1"/>
              <a:t>Mergh</a:t>
            </a:r>
            <a:r>
              <a:rPr lang="pt-BR" b="1" dirty="0"/>
              <a:t> Monteiro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pt-BR" dirty="0"/>
              <a:t>Diretoria de Intercâmbio</a:t>
            </a:r>
          </a:p>
        </p:txBody>
      </p:sp>
    </p:spTree>
    <p:extLst>
      <p:ext uri="{BB962C8B-B14F-4D97-AF65-F5344CB8AC3E}">
        <p14:creationId xmlns:p14="http://schemas.microsoft.com/office/powerpoint/2010/main" val="2057769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77984" y="268497"/>
            <a:ext cx="8229600" cy="857250"/>
          </a:xfrm>
        </p:spPr>
        <p:txBody>
          <a:bodyPr>
            <a:normAutofit/>
          </a:bodyPr>
          <a:lstStyle/>
          <a:p>
            <a:pPr algn="r"/>
            <a:r>
              <a:rPr lang="pt-BR" altLang="pt-BR" sz="3200" dirty="0"/>
              <a:t>Compartilhamento da Gestão de Riscos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lnSpc>
                <a:spcPct val="170000"/>
              </a:lnSpc>
              <a:spcAft>
                <a:spcPts val="450"/>
              </a:spcAft>
              <a:defRPr/>
            </a:pPr>
            <a:r>
              <a:rPr lang="pt-BR" dirty="0"/>
              <a:t>A DIOPE/ANS confirmou o entendimento de que as operações de compartilhamento de risco que ocorrem de forma </a:t>
            </a:r>
            <a:r>
              <a:rPr lang="pt-BR" u="sng" dirty="0"/>
              <a:t>continuada</a:t>
            </a:r>
            <a:r>
              <a:rPr lang="pt-BR" dirty="0"/>
              <a:t> (</a:t>
            </a:r>
            <a:r>
              <a:rPr lang="pt-BR" i="1" dirty="0"/>
              <a:t>que no Sistema Unimed denominam-se “repasse” em pré-pagamento e </a:t>
            </a:r>
            <a:r>
              <a:rPr lang="pt-BR" i="1" dirty="0">
                <a:solidFill>
                  <a:schemeClr val="accent6"/>
                </a:solidFill>
              </a:rPr>
              <a:t>intercâmbio habitual</a:t>
            </a:r>
            <a:r>
              <a:rPr lang="pt-BR" i="1" dirty="0"/>
              <a:t> em pós-pagamento), </a:t>
            </a:r>
            <a:r>
              <a:rPr lang="pt-BR" dirty="0"/>
              <a:t>independentemente se envolverem </a:t>
            </a:r>
            <a:r>
              <a:rPr lang="pt-BR" dirty="0">
                <a:solidFill>
                  <a:schemeClr val="accent6"/>
                </a:solidFill>
              </a:rPr>
              <a:t>planos individuais </a:t>
            </a:r>
            <a:r>
              <a:rPr lang="pt-BR" dirty="0"/>
              <a:t>ou</a:t>
            </a:r>
            <a:r>
              <a:rPr lang="pt-BR" dirty="0">
                <a:solidFill>
                  <a:schemeClr val="accent6"/>
                </a:solidFill>
              </a:rPr>
              <a:t> coletivos</a:t>
            </a:r>
            <a:r>
              <a:rPr lang="pt-BR" dirty="0"/>
              <a:t>, </a:t>
            </a:r>
            <a:r>
              <a:rPr lang="pt-BR" b="1" u="sng" dirty="0"/>
              <a:t>deverão </a:t>
            </a:r>
            <a:r>
              <a:rPr lang="pt-BR" b="1" u="sng" dirty="0">
                <a:solidFill>
                  <a:schemeClr val="accent6"/>
                </a:solidFill>
              </a:rPr>
              <a:t>obrigatoriamente</a:t>
            </a:r>
            <a:r>
              <a:rPr lang="pt-BR" b="1" u="sng" dirty="0"/>
              <a:t> observar as </a:t>
            </a:r>
            <a:r>
              <a:rPr lang="pt-BR" b="1" u="sng" dirty="0">
                <a:solidFill>
                  <a:schemeClr val="accent6"/>
                </a:solidFill>
              </a:rPr>
              <a:t>regras contábeis </a:t>
            </a:r>
            <a:r>
              <a:rPr lang="pt-BR" b="1" u="sng" dirty="0"/>
              <a:t>estabelecidas pela RN nº 430/17</a:t>
            </a:r>
            <a:r>
              <a:rPr lang="pt-BR" b="1" u="sng" dirty="0">
                <a:solidFill>
                  <a:srgbClr val="FFC000"/>
                </a:solidFill>
              </a:rPr>
              <a:t>*</a:t>
            </a:r>
            <a:r>
              <a:rPr lang="pt-BR" b="1" u="sng" dirty="0"/>
              <a:t>, além de serem formalizadas por negócio jurídico específico</a:t>
            </a:r>
            <a:r>
              <a:rPr lang="pt-BR" dirty="0"/>
              <a:t>. </a:t>
            </a:r>
          </a:p>
          <a:p>
            <a:pPr algn="just">
              <a:lnSpc>
                <a:spcPct val="170000"/>
              </a:lnSpc>
              <a:spcAft>
                <a:spcPts val="450"/>
              </a:spcAft>
              <a:defRPr/>
            </a:pPr>
            <a:r>
              <a:rPr lang="pt-BR" dirty="0"/>
              <a:t> </a:t>
            </a:r>
          </a:p>
          <a:p>
            <a:endParaRPr lang="en-US" dirty="0"/>
          </a:p>
        </p:txBody>
      </p:sp>
      <p:pic>
        <p:nvPicPr>
          <p:cNvPr id="7" name="Picture 6" descr="logo_brasil_fundo_transparente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606" y="4495102"/>
            <a:ext cx="979100" cy="519379"/>
          </a:xfrm>
          <a:prstGeom prst="rect">
            <a:avLst/>
          </a:prstGeom>
        </p:spPr>
      </p:pic>
      <p:sp>
        <p:nvSpPr>
          <p:cNvPr id="6" name="CaixaDeTexto 2">
            <a:extLst>
              <a:ext uri="{FF2B5EF4-FFF2-40B4-BE49-F238E27FC236}">
                <a16:creationId xmlns:a16="http://schemas.microsoft.com/office/drawing/2014/main" id="{21F8F260-22A5-4060-A16B-AED1729990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728" y="4604750"/>
            <a:ext cx="367426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pt-BR" altLang="pt-BR" sz="1350" b="1" dirty="0">
                <a:solidFill>
                  <a:schemeClr val="accent6"/>
                </a:solidFill>
              </a:rPr>
              <a:t>* Vigente em 01.01.2018</a:t>
            </a:r>
          </a:p>
        </p:txBody>
      </p:sp>
    </p:spTree>
    <p:extLst>
      <p:ext uri="{BB962C8B-B14F-4D97-AF65-F5344CB8AC3E}">
        <p14:creationId xmlns:p14="http://schemas.microsoft.com/office/powerpoint/2010/main" val="3749901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45958" y="172244"/>
            <a:ext cx="8229600" cy="857250"/>
          </a:xfrm>
        </p:spPr>
        <p:txBody>
          <a:bodyPr/>
          <a:lstStyle/>
          <a:p>
            <a:pPr algn="r"/>
            <a:r>
              <a:rPr lang="pt-BR" dirty="0"/>
              <a:t>Principais regras gerais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>
              <a:defRPr/>
            </a:pPr>
            <a:r>
              <a:rPr lang="pt-BR" sz="2400" dirty="0"/>
              <a:t>No Sistema Unimed existe a prática de compartilhamento da gestão risco da massa de beneficiários, realizado entre Unimeds somente para prestar atendimento médico-hospitalar. </a:t>
            </a:r>
          </a:p>
          <a:p>
            <a:pPr algn="just">
              <a:defRPr/>
            </a:pPr>
            <a:endParaRPr lang="pt-BR" sz="2400" dirty="0"/>
          </a:p>
          <a:p>
            <a:pPr algn="just">
              <a:defRPr/>
            </a:pPr>
            <a:r>
              <a:rPr lang="pt-BR" sz="2400" dirty="0"/>
              <a:t>O termo “</a:t>
            </a:r>
            <a:r>
              <a:rPr lang="pt-BR" sz="2400" b="1" dirty="0"/>
              <a:t>repasse”</a:t>
            </a:r>
            <a:r>
              <a:rPr lang="pt-BR" sz="2400" dirty="0"/>
              <a:t> foi adequado para: </a:t>
            </a:r>
            <a:r>
              <a:rPr lang="pt-BR" sz="2400" b="1" u="sng" dirty="0"/>
              <a:t>compartilhamento da gestão de risco</a:t>
            </a:r>
          </a:p>
          <a:p>
            <a:pPr algn="just">
              <a:defRPr/>
            </a:pPr>
            <a:endParaRPr lang="pt-BR" dirty="0"/>
          </a:p>
          <a:p>
            <a:pPr marL="214313" indent="-214313" algn="just">
              <a:buFont typeface="Wingdings" panose="05000000000000000000" pitchFamily="2" charset="2"/>
              <a:buChar char="q"/>
              <a:defRPr/>
            </a:pPr>
            <a:r>
              <a:rPr lang="pt-BR" dirty="0"/>
              <a:t>É denominada Unimed Destino a Unimed Recebedora da massa de beneficiários.</a:t>
            </a:r>
          </a:p>
          <a:p>
            <a:pPr algn="just">
              <a:defRPr/>
            </a:pPr>
            <a:endParaRPr lang="pt-BR" dirty="0"/>
          </a:p>
          <a:p>
            <a:pPr marL="214313" indent="-214313" algn="just">
              <a:buFont typeface="Wingdings" panose="05000000000000000000" pitchFamily="2" charset="2"/>
              <a:buChar char="q"/>
              <a:defRPr/>
            </a:pPr>
            <a:r>
              <a:rPr lang="pt-BR" dirty="0"/>
              <a:t>Entende-se por </a:t>
            </a:r>
            <a:r>
              <a:rPr lang="pt-BR" b="1" dirty="0"/>
              <a:t>compartilhamento da gestão de riscos </a:t>
            </a:r>
            <a:r>
              <a:rPr lang="pt-BR" dirty="0"/>
              <a:t>o acordo entre as operadoras para a corresponsabilidade da gestão dos riscos decorrentes do atendimento dos beneficiários de </a:t>
            </a:r>
            <a:r>
              <a:rPr lang="pt-BR" dirty="0">
                <a:solidFill>
                  <a:schemeClr val="accent6"/>
                </a:solidFill>
              </a:rPr>
              <a:t>forma </a:t>
            </a:r>
            <a:r>
              <a:rPr lang="pt-BR" u="sng" dirty="0">
                <a:solidFill>
                  <a:schemeClr val="accent6"/>
                </a:solidFill>
              </a:rPr>
              <a:t>habitual e continuada</a:t>
            </a:r>
            <a:r>
              <a:rPr lang="pt-BR" dirty="0"/>
              <a:t>, na </a:t>
            </a:r>
            <a:r>
              <a:rPr lang="pt-BR" u="sng" dirty="0"/>
              <a:t>rede direta </a:t>
            </a:r>
            <a:r>
              <a:rPr lang="pt-BR" dirty="0"/>
              <a:t>da Unimed Destino, por meio de intercâmbio operacional.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013766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22409" y="105373"/>
            <a:ext cx="7349039" cy="857250"/>
          </a:xfrm>
        </p:spPr>
        <p:txBody>
          <a:bodyPr/>
          <a:lstStyle/>
          <a:p>
            <a:r>
              <a:rPr lang="pt-BR" dirty="0"/>
              <a:t>Principais regras gerais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222409" y="993362"/>
            <a:ext cx="7642458" cy="3501740"/>
          </a:xfrm>
        </p:spPr>
        <p:txBody>
          <a:bodyPr>
            <a:normAutofit fontScale="77500" lnSpcReduction="20000"/>
          </a:bodyPr>
          <a:lstStyle/>
          <a:p>
            <a:pPr marL="214313" indent="-214313" algn="just">
              <a:buFont typeface="Wingdings" panose="05000000000000000000" pitchFamily="2" charset="2"/>
              <a:buChar char="q"/>
              <a:defRPr/>
            </a:pPr>
            <a:r>
              <a:rPr lang="pt-BR" dirty="0"/>
              <a:t>Poderá ocorrer o compartilhamento da gestão de riscos nas seguintes modalidades:</a:t>
            </a:r>
          </a:p>
          <a:p>
            <a:pPr marL="214313" indent="-214313" algn="just">
              <a:buFont typeface="Wingdings" panose="05000000000000000000" pitchFamily="2" charset="2"/>
              <a:buChar char="Ø"/>
              <a:defRPr/>
            </a:pPr>
            <a:r>
              <a:rPr lang="pt-BR" dirty="0"/>
              <a:t>	De pré-pagamento da Unimed Origem para pré-pagamento na Unimed Destino</a:t>
            </a:r>
          </a:p>
          <a:p>
            <a:pPr marL="214313" indent="-214313" algn="just">
              <a:buFont typeface="Wingdings" panose="05000000000000000000" pitchFamily="2" charset="2"/>
              <a:buChar char="Ø"/>
              <a:defRPr/>
            </a:pPr>
            <a:r>
              <a:rPr lang="pt-BR" dirty="0"/>
              <a:t>	De pré-pagamento da Unimed Origem para pós-pagamento na Unimed Destino</a:t>
            </a:r>
          </a:p>
          <a:p>
            <a:pPr marL="214313" indent="-214313" algn="just">
              <a:buFont typeface="Wingdings" panose="05000000000000000000" pitchFamily="2" charset="2"/>
              <a:buChar char="Ø"/>
              <a:defRPr/>
            </a:pPr>
            <a:r>
              <a:rPr lang="pt-BR" dirty="0"/>
              <a:t>	De pós-pagamento da Unimed Origem para pós-pagamento na Unimed Destino</a:t>
            </a:r>
          </a:p>
          <a:p>
            <a:pPr marL="214313" indent="-214313" algn="just">
              <a:buFont typeface="Wingdings" panose="05000000000000000000" pitchFamily="2" charset="2"/>
              <a:buChar char="Ø"/>
              <a:defRPr/>
            </a:pPr>
            <a:r>
              <a:rPr lang="pt-BR" dirty="0"/>
              <a:t>	Não poderão ser realizados compartilhamentos de gestão de risco de pós-pagamento para pré-pagamento.</a:t>
            </a:r>
          </a:p>
          <a:p>
            <a:pPr marL="214313" indent="-214313" algn="just">
              <a:buFont typeface="Wingdings" panose="05000000000000000000" pitchFamily="2" charset="2"/>
              <a:buChar char="q"/>
              <a:defRPr/>
            </a:pPr>
            <a:endParaRPr lang="pt-BR" dirty="0"/>
          </a:p>
          <a:p>
            <a:pPr marL="214313" indent="-214313" algn="just">
              <a:buFont typeface="Wingdings" panose="05000000000000000000" pitchFamily="2" charset="2"/>
              <a:buChar char="q"/>
              <a:defRPr/>
            </a:pPr>
            <a:r>
              <a:rPr lang="pt-BR" dirty="0"/>
              <a:t>A relação dos beneficiários atendidos em corresponsabilidade entre as operadoras estará contida no </a:t>
            </a:r>
            <a:r>
              <a:rPr lang="pt-BR" b="1" dirty="0"/>
              <a:t>PTU A100 </a:t>
            </a:r>
            <a:r>
              <a:rPr lang="pt-BR" dirty="0"/>
              <a:t>- Movimentação Cadastral de Beneficiários - Intercâmbio, encaminhados pela Unimed Origem à Unimed Destino.</a:t>
            </a:r>
          </a:p>
          <a:p>
            <a:pPr algn="just">
              <a:defRPr/>
            </a:pPr>
            <a:endParaRPr lang="pt-BR" dirty="0"/>
          </a:p>
          <a:p>
            <a:pPr marL="214313" indent="-214313" algn="just">
              <a:buFont typeface="Wingdings" panose="05000000000000000000" pitchFamily="2" charset="2"/>
              <a:buChar char="q"/>
              <a:defRPr/>
            </a:pPr>
            <a:r>
              <a:rPr lang="pt-BR" dirty="0"/>
              <a:t>A Unimed Destino se compromete a fornecer atendimento na modalidade de compartilhamento da gestão de risco para os beneficiários da Unimed Origem listados nos arquivos de envio do PTU A100, e confirmados pelo arquivo de retorno </a:t>
            </a:r>
            <a:r>
              <a:rPr lang="pt-BR" b="1" dirty="0"/>
              <a:t>PTU A200 </a:t>
            </a:r>
            <a:r>
              <a:rPr lang="pt-BR" dirty="0"/>
              <a:t>– Retorno de Movimentação Cadastral de Beneficiários.</a:t>
            </a:r>
          </a:p>
          <a:p>
            <a:endParaRPr lang="en-US" dirty="0"/>
          </a:p>
        </p:txBody>
      </p:sp>
      <p:pic>
        <p:nvPicPr>
          <p:cNvPr id="7" name="Picture 6" descr="logo_brasil_fundo_transparente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606" y="4495102"/>
            <a:ext cx="979100" cy="519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054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37760" y="76498"/>
            <a:ext cx="7349039" cy="857250"/>
          </a:xfrm>
        </p:spPr>
        <p:txBody>
          <a:bodyPr>
            <a:normAutofit fontScale="90000"/>
          </a:bodyPr>
          <a:lstStyle/>
          <a:p>
            <a:pPr algn="r"/>
            <a:r>
              <a:rPr lang="pt-BR" dirty="0"/>
              <a:t>Compartilhamento de risco em</a:t>
            </a:r>
            <a:br>
              <a:rPr lang="pt-BR" dirty="0"/>
            </a:br>
            <a:r>
              <a:rPr lang="pt-BR" dirty="0"/>
              <a:t> </a:t>
            </a:r>
            <a:r>
              <a:rPr lang="pt-BR" u="sng" dirty="0"/>
              <a:t>PÓS PAGAMENTO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337760" y="1395661"/>
            <a:ext cx="7541393" cy="3647974"/>
          </a:xfrm>
        </p:spPr>
        <p:txBody>
          <a:bodyPr>
            <a:normAutofit fontScale="70000" lnSpcReduction="20000"/>
          </a:bodyPr>
          <a:lstStyle/>
          <a:p>
            <a:pPr algn="just">
              <a:defRPr/>
            </a:pPr>
            <a:r>
              <a:rPr lang="pt-BR" sz="2400" dirty="0"/>
              <a:t>O Capítulo 5 estabelece o processo a ser utilizado pelas Unimeds que possuem beneficiários com atendimento </a:t>
            </a:r>
            <a:r>
              <a:rPr lang="pt-BR" sz="2400" dirty="0">
                <a:solidFill>
                  <a:schemeClr val="accent6"/>
                </a:solidFill>
              </a:rPr>
              <a:t>continuado (habitual), </a:t>
            </a:r>
            <a:r>
              <a:rPr lang="pt-BR" sz="2400" dirty="0"/>
              <a:t>na modalidade de custo operacional, na área de ação de outra Unimed.</a:t>
            </a:r>
          </a:p>
          <a:p>
            <a:pPr algn="just">
              <a:defRPr/>
            </a:pPr>
            <a:endParaRPr lang="pt-BR" dirty="0"/>
          </a:p>
          <a:p>
            <a:pPr marL="214313" indent="-214313" algn="just">
              <a:buFont typeface="Wingdings" panose="05000000000000000000" pitchFamily="2" charset="2"/>
              <a:buChar char="q"/>
              <a:defRPr/>
            </a:pPr>
            <a:r>
              <a:rPr lang="pt-BR" dirty="0"/>
              <a:t>A </a:t>
            </a:r>
            <a:r>
              <a:rPr lang="pt-BR" b="1" u="sng" dirty="0"/>
              <a:t>corresponsabilidade de atendimento continuado</a:t>
            </a:r>
            <a:r>
              <a:rPr lang="pt-BR" dirty="0"/>
              <a:t>, na </a:t>
            </a:r>
            <a:r>
              <a:rPr lang="pt-BR" b="1" u="sng" dirty="0"/>
              <a:t>modalidade de custo operacional</a:t>
            </a:r>
            <a:r>
              <a:rPr lang="pt-BR" dirty="0"/>
              <a:t>, se aplica a </a:t>
            </a:r>
            <a:r>
              <a:rPr lang="pt-BR" b="1" u="sng" dirty="0"/>
              <a:t>planos individuais ou coletivos</a:t>
            </a:r>
            <a:r>
              <a:rPr lang="pt-BR" dirty="0"/>
              <a:t>, cuja abrangência geográfica contratual permita o atendimento na área de ação da Unimed Destino, conforme produto registrado junto à ANS.</a:t>
            </a:r>
          </a:p>
          <a:p>
            <a:pPr algn="just">
              <a:defRPr/>
            </a:pPr>
            <a:r>
              <a:rPr lang="pt-BR" dirty="0"/>
              <a:t> </a:t>
            </a:r>
          </a:p>
          <a:p>
            <a:pPr marL="214313" indent="-214313" algn="just">
              <a:buFont typeface="Wingdings" panose="05000000000000000000" pitchFamily="2" charset="2"/>
              <a:buChar char="q"/>
              <a:defRPr/>
            </a:pPr>
            <a:r>
              <a:rPr lang="pt-BR" dirty="0"/>
              <a:t>A </a:t>
            </a:r>
            <a:r>
              <a:rPr lang="pt-BR" b="1" u="sng" dirty="0"/>
              <a:t>identificação do beneficiário </a:t>
            </a:r>
            <a:r>
              <a:rPr lang="pt-BR" dirty="0"/>
              <a:t>com atendimento continuado (habitual) é de </a:t>
            </a:r>
            <a:r>
              <a:rPr lang="pt-BR" b="1" u="sng" dirty="0"/>
              <a:t>responsabilidade</a:t>
            </a:r>
            <a:r>
              <a:rPr lang="pt-BR" dirty="0"/>
              <a:t> da </a:t>
            </a:r>
            <a:r>
              <a:rPr lang="pt-BR" b="1" u="sng" dirty="0"/>
              <a:t>Unimed Origem</a:t>
            </a:r>
            <a:r>
              <a:rPr lang="pt-BR" dirty="0"/>
              <a:t>, norteado pelos critérios estabelecidos pela Unimed Brasil.</a:t>
            </a:r>
          </a:p>
          <a:p>
            <a:pPr algn="just">
              <a:defRPr/>
            </a:pPr>
            <a:endParaRPr lang="pt-BR" dirty="0"/>
          </a:p>
          <a:p>
            <a:pPr marL="214313" indent="-214313" algn="just">
              <a:buFont typeface="Wingdings" panose="05000000000000000000" pitchFamily="2" charset="2"/>
              <a:buChar char="q"/>
              <a:defRPr/>
            </a:pPr>
            <a:r>
              <a:rPr lang="pt-BR" dirty="0"/>
              <a:t>O </a:t>
            </a:r>
            <a:r>
              <a:rPr lang="pt-BR" b="1" u="sng" dirty="0"/>
              <a:t>cartão de identificação </a:t>
            </a:r>
            <a:r>
              <a:rPr lang="pt-BR" dirty="0"/>
              <a:t>do beneficiário deve ser emitido apenas pela </a:t>
            </a:r>
            <a:r>
              <a:rPr lang="pt-BR" b="1" u="sng" dirty="0"/>
              <a:t>Unimed Origem</a:t>
            </a:r>
          </a:p>
          <a:p>
            <a:pPr marL="214313" indent="-214313" algn="just">
              <a:buFont typeface="Wingdings" panose="05000000000000000000" pitchFamily="2" charset="2"/>
              <a:buChar char="q"/>
              <a:defRPr/>
            </a:pPr>
            <a:endParaRPr lang="pt-BR" b="1" u="sng" dirty="0"/>
          </a:p>
          <a:p>
            <a:pPr marL="214313" indent="-214313" algn="just">
              <a:buFont typeface="Wingdings" panose="05000000000000000000" pitchFamily="2" charset="2"/>
              <a:buChar char="q"/>
              <a:defRPr/>
            </a:pPr>
            <a:r>
              <a:rPr lang="pt-BR" dirty="0"/>
              <a:t>A rotina dos </a:t>
            </a:r>
            <a:r>
              <a:rPr lang="pt-BR" b="1" u="sng" dirty="0"/>
              <a:t>processos de autorização, auditoria e de cobrança </a:t>
            </a:r>
            <a:r>
              <a:rPr lang="pt-BR" dirty="0"/>
              <a:t>dos atendimentos deve ser a mesma adotada para os beneficiários do Intercâmbio Eventual.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50329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8581" y="18746"/>
            <a:ext cx="8229600" cy="857250"/>
          </a:xfrm>
        </p:spPr>
        <p:txBody>
          <a:bodyPr>
            <a:normAutofit fontScale="90000"/>
          </a:bodyPr>
          <a:lstStyle/>
          <a:p>
            <a:pPr algn="r"/>
            <a:r>
              <a:rPr lang="pt-BR" dirty="0"/>
              <a:t>Compartilhamento de risco em</a:t>
            </a:r>
            <a:br>
              <a:rPr lang="pt-BR" dirty="0"/>
            </a:br>
            <a:r>
              <a:rPr lang="pt-BR" dirty="0"/>
              <a:t> </a:t>
            </a:r>
            <a:r>
              <a:rPr lang="pt-BR" u="sng" dirty="0"/>
              <a:t>PÓS PAGAMENTO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72703" y="1401129"/>
            <a:ext cx="8229600" cy="3324875"/>
          </a:xfrm>
        </p:spPr>
        <p:txBody>
          <a:bodyPr>
            <a:normAutofit fontScale="85000" lnSpcReduction="20000"/>
          </a:bodyPr>
          <a:lstStyle/>
          <a:p>
            <a:pPr marL="214313" indent="-214313" algn="just">
              <a:buFont typeface="Wingdings" panose="05000000000000000000" pitchFamily="2" charset="2"/>
              <a:buChar char="q"/>
              <a:defRPr/>
            </a:pPr>
            <a:r>
              <a:rPr lang="pt-BR" dirty="0"/>
              <a:t>O </a:t>
            </a:r>
            <a:r>
              <a:rPr lang="pt-BR" b="1" u="sng" dirty="0"/>
              <a:t>PTU </a:t>
            </a:r>
            <a:r>
              <a:rPr lang="pt-BR" b="1" u="sng" dirty="0">
                <a:solidFill>
                  <a:schemeClr val="accent6"/>
                </a:solidFill>
              </a:rPr>
              <a:t>A520 - Aviso de Eventos</a:t>
            </a:r>
            <a:r>
              <a:rPr lang="pt-BR" u="sng" dirty="0"/>
              <a:t> </a:t>
            </a:r>
            <a:r>
              <a:rPr lang="pt-BR" dirty="0"/>
              <a:t>deve ser encaminhado </a:t>
            </a:r>
            <a:r>
              <a:rPr lang="pt-BR" b="1" u="sng" dirty="0"/>
              <a:t>tempestivamente</a:t>
            </a:r>
            <a:r>
              <a:rPr lang="pt-BR" dirty="0"/>
              <a:t> pela Unimed Destino, por meio de arquivo Batch ou de forma online via Webservice, </a:t>
            </a:r>
            <a:r>
              <a:rPr lang="pt-BR" b="1" u="sng" dirty="0"/>
              <a:t>no mês de competência </a:t>
            </a:r>
            <a:r>
              <a:rPr lang="pt-BR" dirty="0"/>
              <a:t>em que ela tomou conhecimento do custo decorrente do atendimento prestado em sua rede direta. </a:t>
            </a:r>
          </a:p>
          <a:p>
            <a:pPr algn="just">
              <a:defRPr/>
            </a:pPr>
            <a:endParaRPr lang="pt-BR" dirty="0"/>
          </a:p>
          <a:p>
            <a:pPr marL="214313" indent="-214313" algn="just">
              <a:buFont typeface="Wingdings" panose="05000000000000000000" pitchFamily="2" charset="2"/>
              <a:buChar char="q"/>
              <a:defRPr/>
            </a:pPr>
            <a:r>
              <a:rPr lang="pt-BR" dirty="0"/>
              <a:t>Os </a:t>
            </a:r>
            <a:r>
              <a:rPr lang="pt-BR" b="1" u="sng" dirty="0"/>
              <a:t>atendimentos não avisados dentro do próprio mês </a:t>
            </a:r>
            <a:r>
              <a:rPr lang="pt-BR" dirty="0"/>
              <a:t>do conhecimento pela Unimed Destino, poderão ser avisados até o </a:t>
            </a:r>
            <a:r>
              <a:rPr lang="pt-BR" b="1" u="sng" dirty="0"/>
              <a:t>segundo dia útil do mês seguinte</a:t>
            </a:r>
            <a:r>
              <a:rPr lang="pt-BR" dirty="0"/>
              <a:t>. </a:t>
            </a:r>
          </a:p>
          <a:p>
            <a:pPr algn="just">
              <a:defRPr/>
            </a:pPr>
            <a:r>
              <a:rPr lang="pt-BR" dirty="0"/>
              <a:t> </a:t>
            </a:r>
          </a:p>
          <a:p>
            <a:pPr marL="214313" indent="-214313" algn="just">
              <a:buFont typeface="Wingdings" panose="05000000000000000000" pitchFamily="2" charset="2"/>
              <a:buChar char="q"/>
              <a:defRPr/>
            </a:pPr>
            <a:r>
              <a:rPr lang="pt-BR" dirty="0"/>
              <a:t>Somente será permitida </a:t>
            </a:r>
            <a:r>
              <a:rPr lang="pt-BR" b="1" u="sng" dirty="0"/>
              <a:t>recusa do aviso de evento </a:t>
            </a:r>
            <a:r>
              <a:rPr lang="pt-BR" dirty="0"/>
              <a:t>nos casos de </a:t>
            </a:r>
            <a:r>
              <a:rPr lang="pt-BR" b="1" u="sng" dirty="0"/>
              <a:t>beneficiário não encontrado </a:t>
            </a:r>
            <a:r>
              <a:rPr lang="pt-BR" dirty="0"/>
              <a:t>(inexistente)</a:t>
            </a:r>
          </a:p>
          <a:p>
            <a:pPr algn="just">
              <a:defRPr/>
            </a:pPr>
            <a:endParaRPr lang="pt-BR" dirty="0"/>
          </a:p>
          <a:p>
            <a:pPr marL="214313" indent="-214313" algn="just">
              <a:buFont typeface="Wingdings" panose="05000000000000000000" pitchFamily="2" charset="2"/>
              <a:buChar char="q"/>
              <a:defRPr/>
            </a:pPr>
            <a:r>
              <a:rPr lang="pt-BR" dirty="0"/>
              <a:t>Caso a Unimed Destino </a:t>
            </a:r>
            <a:r>
              <a:rPr lang="pt-BR" b="1" u="sng" dirty="0"/>
              <a:t>consiga emitir o PTU A500 no próprio mês </a:t>
            </a:r>
            <a:r>
              <a:rPr lang="pt-BR" dirty="0"/>
              <a:t>de conhecimento do custo, respeitando a data limite de postagem estabelecida neste manual, </a:t>
            </a:r>
            <a:r>
              <a:rPr lang="pt-BR" b="1" u="sng" dirty="0"/>
              <a:t>não é necessário </a:t>
            </a:r>
            <a:r>
              <a:rPr lang="pt-BR" dirty="0"/>
              <a:t>o envio do arquivo </a:t>
            </a:r>
            <a:r>
              <a:rPr lang="pt-BR" b="1" u="sng" dirty="0"/>
              <a:t>PTU A520 - Aviso de Eventos</a:t>
            </a:r>
            <a:r>
              <a:rPr lang="pt-BR" dirty="0"/>
              <a:t>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44516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pt-BR" dirty="0"/>
              <a:t>Compartilhamento de risco em </a:t>
            </a:r>
            <a:br>
              <a:rPr lang="pt-BR" dirty="0"/>
            </a:br>
            <a:r>
              <a:rPr lang="pt-BR" u="sng" dirty="0"/>
              <a:t>PÓS PAGAMENTO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337760" y="1405288"/>
            <a:ext cx="7349039" cy="3424835"/>
          </a:xfrm>
        </p:spPr>
        <p:txBody>
          <a:bodyPr>
            <a:normAutofit fontScale="70000" lnSpcReduction="20000"/>
          </a:bodyPr>
          <a:lstStyle/>
          <a:p>
            <a:pPr marL="214313" indent="-214313" algn="just">
              <a:buFont typeface="Wingdings" panose="05000000000000000000" pitchFamily="2" charset="2"/>
              <a:buChar char="q"/>
              <a:defRPr/>
            </a:pPr>
            <a:r>
              <a:rPr lang="pt-BR" dirty="0"/>
              <a:t>O </a:t>
            </a:r>
            <a:r>
              <a:rPr lang="pt-BR" b="1" u="sng" dirty="0">
                <a:solidFill>
                  <a:srgbClr val="FFC000"/>
                </a:solidFill>
              </a:rPr>
              <a:t>PTU A520 - Aviso de Eventos</a:t>
            </a:r>
            <a:r>
              <a:rPr lang="pt-BR" u="sng" dirty="0">
                <a:solidFill>
                  <a:srgbClr val="FFC000"/>
                </a:solidFill>
              </a:rPr>
              <a:t> </a:t>
            </a:r>
            <a:r>
              <a:rPr lang="pt-BR" dirty="0"/>
              <a:t>deverá conter os </a:t>
            </a:r>
            <a:r>
              <a:rPr lang="pt-BR" b="1" u="sng" dirty="0"/>
              <a:t>atendimentos prestados pela Unimed Destino</a:t>
            </a:r>
            <a:r>
              <a:rPr lang="pt-BR" dirty="0"/>
              <a:t>, observando:</a:t>
            </a:r>
          </a:p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pt-BR" dirty="0"/>
              <a:t>Os </a:t>
            </a:r>
            <a:r>
              <a:rPr lang="pt-BR" b="1" u="sng" dirty="0"/>
              <a:t>códigos e valores das diárias, taxas, materiais, medicamentos </a:t>
            </a:r>
            <a:r>
              <a:rPr lang="pt-BR" dirty="0"/>
              <a:t>deverão estar de acordo com as </a:t>
            </a:r>
            <a:r>
              <a:rPr lang="pt-BR" b="1" u="sng" dirty="0"/>
              <a:t>tabelas  </a:t>
            </a:r>
            <a:r>
              <a:rPr lang="pt-BR" b="1" u="sng" dirty="0" err="1"/>
              <a:t>contratualizadas</a:t>
            </a:r>
            <a:r>
              <a:rPr lang="pt-BR" dirty="0"/>
              <a:t> pela Unimed Destino </a:t>
            </a:r>
            <a:r>
              <a:rPr lang="pt-BR" b="1" u="sng" dirty="0"/>
              <a:t>junto à sua rede credenciada</a:t>
            </a:r>
            <a:r>
              <a:rPr lang="pt-BR" dirty="0"/>
              <a:t>, </a:t>
            </a:r>
            <a:r>
              <a:rPr lang="pt-BR" b="1" u="sng" dirty="0"/>
              <a:t>respeitando o teto previsto </a:t>
            </a:r>
            <a:r>
              <a:rPr lang="pt-BR" b="1" dirty="0"/>
              <a:t>	</a:t>
            </a:r>
            <a:r>
              <a:rPr lang="pt-BR" b="1" u="sng" dirty="0"/>
              <a:t>nas </a:t>
            </a:r>
            <a:r>
              <a:rPr lang="pt-BR" b="1" dirty="0"/>
              <a:t>	</a:t>
            </a:r>
            <a:r>
              <a:rPr lang="pt-BR" b="1" u="sng" dirty="0"/>
              <a:t>tabelas de intercâmbio nacional</a:t>
            </a:r>
            <a:r>
              <a:rPr lang="pt-BR" dirty="0"/>
              <a:t>, adotadas pela Unimed do Brasil. Não se aplicando aos prestadores 	classificados como Rede Especial e Master, que devem ser avisados conforme as regras vigentes neste 	manual.</a:t>
            </a:r>
          </a:p>
          <a:p>
            <a:pPr algn="just">
              <a:defRPr/>
            </a:pPr>
            <a:endParaRPr lang="pt-BR" dirty="0"/>
          </a:p>
          <a:p>
            <a:pPr marL="214313" indent="-214313" algn="just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pt-BR" dirty="0"/>
              <a:t>	Os </a:t>
            </a:r>
            <a:r>
              <a:rPr lang="pt-BR" b="1" u="sng" dirty="0"/>
              <a:t>códigos e valores dos Honorários Médicos e SADT </a:t>
            </a:r>
            <a:r>
              <a:rPr lang="pt-BR" dirty="0"/>
              <a:t>devem estar em conformidade com o </a:t>
            </a:r>
            <a:r>
              <a:rPr lang="pt-BR" b="1" u="sng" dirty="0"/>
              <a:t>Rol de Procedimentos Médicos Unimed vigente na data do atendimento</a:t>
            </a:r>
            <a:r>
              <a:rPr lang="pt-BR" dirty="0"/>
              <a:t>. Não se aplicando aos prestadores classificados como Rede Especial e Master, que devem ser avisados conforme as regras vigentes neste manual.</a:t>
            </a:r>
          </a:p>
          <a:p>
            <a:pPr algn="just">
              <a:lnSpc>
                <a:spcPct val="120000"/>
              </a:lnSpc>
              <a:defRPr/>
            </a:pPr>
            <a:endParaRPr lang="pt-BR" b="1" u="sng" dirty="0"/>
          </a:p>
          <a:p>
            <a:pPr algn="just">
              <a:lnSpc>
                <a:spcPct val="120000"/>
              </a:lnSpc>
              <a:defRPr/>
            </a:pPr>
            <a:r>
              <a:rPr lang="pt-BR" b="1" u="sng" dirty="0"/>
              <a:t>Nota:</a:t>
            </a:r>
            <a:r>
              <a:rPr lang="pt-BR" dirty="0"/>
              <a:t> A taxa de administração de intercâmbio deve estar inclusa nos valores mencionados nos itens acima.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04145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77984" y="47117"/>
            <a:ext cx="8229600" cy="857250"/>
          </a:xfrm>
        </p:spPr>
        <p:txBody>
          <a:bodyPr>
            <a:normAutofit fontScale="90000"/>
          </a:bodyPr>
          <a:lstStyle/>
          <a:p>
            <a:pPr algn="r"/>
            <a:r>
              <a:rPr lang="pt-BR" dirty="0"/>
              <a:t>Compartilhamento de risco em </a:t>
            </a:r>
            <a:br>
              <a:rPr lang="pt-BR" dirty="0"/>
            </a:br>
            <a:r>
              <a:rPr lang="pt-BR" u="sng" dirty="0"/>
              <a:t>PÓS PAGAMENTO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97832" y="1412618"/>
            <a:ext cx="8229600" cy="3192132"/>
          </a:xfrm>
        </p:spPr>
        <p:txBody>
          <a:bodyPr>
            <a:normAutofit fontScale="85000" lnSpcReduction="10000"/>
          </a:bodyPr>
          <a:lstStyle/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q"/>
              <a:defRPr/>
            </a:pPr>
            <a:r>
              <a:rPr lang="pt-BR" dirty="0"/>
              <a:t>Os itens </a:t>
            </a:r>
            <a:r>
              <a:rPr lang="pt-BR" b="1" u="sng" dirty="0"/>
              <a:t>avisados que não serão cobrados </a:t>
            </a:r>
            <a:r>
              <a:rPr lang="pt-BR" dirty="0"/>
              <a:t>ou que </a:t>
            </a:r>
            <a:r>
              <a:rPr lang="pt-BR" b="1" u="sng" dirty="0"/>
              <a:t>foram glosados</a:t>
            </a:r>
            <a:r>
              <a:rPr lang="pt-BR" b="1" dirty="0"/>
              <a:t> </a:t>
            </a:r>
            <a:r>
              <a:rPr lang="pt-BR" dirty="0"/>
              <a:t>totalmente do prestador deverão ser informados no </a:t>
            </a:r>
            <a:r>
              <a:rPr lang="pt-BR" b="1" u="sng" dirty="0"/>
              <a:t>PTU A500 com os valores zerados</a:t>
            </a:r>
            <a:r>
              <a:rPr lang="pt-BR" dirty="0"/>
              <a:t>. Uma vez que todos os itens do </a:t>
            </a:r>
            <a:r>
              <a:rPr lang="pt-BR" b="1" dirty="0"/>
              <a:t>PTU A520 - Aviso de Eventos</a:t>
            </a:r>
            <a:r>
              <a:rPr lang="pt-BR" dirty="0"/>
              <a:t> deverão constar no PTU A500 para devida </a:t>
            </a:r>
            <a:r>
              <a:rPr lang="pt-BR" b="1" dirty="0">
                <a:solidFill>
                  <a:schemeClr val="accent6"/>
                </a:solidFill>
              </a:rPr>
              <a:t>conciliação </a:t>
            </a:r>
            <a:r>
              <a:rPr lang="pt-BR" dirty="0"/>
              <a:t>dos mesmos.</a:t>
            </a:r>
          </a:p>
          <a:p>
            <a:pPr marL="214313" indent="-214313" algn="just">
              <a:lnSpc>
                <a:spcPct val="120000"/>
              </a:lnSpc>
              <a:buFont typeface="Wingdings" panose="05000000000000000000" pitchFamily="2" charset="2"/>
              <a:buChar char="q"/>
              <a:defRPr/>
            </a:pPr>
            <a:endParaRPr lang="pt-BR" dirty="0"/>
          </a:p>
          <a:p>
            <a:pPr marL="214313" indent="-214313" algn="just">
              <a:lnSpc>
                <a:spcPct val="120000"/>
              </a:lnSpc>
              <a:buFont typeface="Wingdings" panose="05000000000000000000" pitchFamily="2" charset="2"/>
              <a:buChar char="q"/>
              <a:defRPr/>
            </a:pPr>
            <a:r>
              <a:rPr lang="pt-BR" dirty="0"/>
              <a:t>A Unimed Origem poderá encaminhar no </a:t>
            </a:r>
            <a:r>
              <a:rPr lang="pt-BR" b="1" dirty="0">
                <a:solidFill>
                  <a:schemeClr val="accent6"/>
                </a:solidFill>
              </a:rPr>
              <a:t>Monitoramento TISS/ANS </a:t>
            </a:r>
            <a:r>
              <a:rPr lang="pt-BR" dirty="0"/>
              <a:t>as informações obtidas no </a:t>
            </a:r>
            <a:r>
              <a:rPr lang="pt-BR" b="1" dirty="0"/>
              <a:t>PTU A520 - Aviso de Eventos</a:t>
            </a:r>
            <a:r>
              <a:rPr lang="pt-BR" dirty="0"/>
              <a:t> ou obtidas no PTU A500. </a:t>
            </a:r>
          </a:p>
          <a:p>
            <a:pPr algn="just">
              <a:lnSpc>
                <a:spcPct val="120000"/>
              </a:lnSpc>
              <a:defRPr/>
            </a:pPr>
            <a:endParaRPr lang="pt-BR" dirty="0"/>
          </a:p>
          <a:p>
            <a:pPr marL="214313" indent="-214313" algn="just">
              <a:lnSpc>
                <a:spcPct val="120000"/>
              </a:lnSpc>
              <a:buFont typeface="Wingdings" panose="05000000000000000000" pitchFamily="2" charset="2"/>
              <a:buChar char="q"/>
              <a:defRPr/>
            </a:pPr>
            <a:r>
              <a:rPr lang="pt-BR" dirty="0"/>
              <a:t>A Unimed Origem </a:t>
            </a:r>
            <a:r>
              <a:rPr lang="pt-BR" b="1" u="sng" dirty="0"/>
              <a:t>não poderá realizar glosas</a:t>
            </a:r>
            <a:r>
              <a:rPr lang="pt-BR" dirty="0"/>
              <a:t> fundamentadas em </a:t>
            </a:r>
            <a:r>
              <a:rPr lang="pt-BR" b="1" u="sng" dirty="0"/>
              <a:t>comparações de informações</a:t>
            </a:r>
            <a:r>
              <a:rPr lang="pt-BR" b="1" dirty="0"/>
              <a:t> </a:t>
            </a:r>
            <a:r>
              <a:rPr lang="pt-BR" dirty="0"/>
              <a:t>entre o PTU A520 - Aviso de Eventos e o PTU A500.</a:t>
            </a:r>
          </a:p>
          <a:p>
            <a:endParaRPr lang="en-US" dirty="0"/>
          </a:p>
        </p:txBody>
      </p:sp>
      <p:pic>
        <p:nvPicPr>
          <p:cNvPr id="7" name="Picture 6" descr="logo_brasil_fundo_transparente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606" y="4495102"/>
            <a:ext cx="979100" cy="519379"/>
          </a:xfrm>
          <a:prstGeom prst="rect">
            <a:avLst/>
          </a:prstGeom>
        </p:spPr>
      </p:pic>
      <p:sp>
        <p:nvSpPr>
          <p:cNvPr id="6" name="CaixaDeTexto 2">
            <a:extLst>
              <a:ext uri="{FF2B5EF4-FFF2-40B4-BE49-F238E27FC236}">
                <a16:creationId xmlns:a16="http://schemas.microsoft.com/office/drawing/2014/main" id="{21F8F260-22A5-4060-A16B-AED1729990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729" y="4604750"/>
            <a:ext cx="367426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endParaRPr lang="pt-BR" altLang="pt-BR" sz="135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615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655</Words>
  <Application>Microsoft Office PowerPoint</Application>
  <PresentationFormat>Apresentação na tela (16:9)</PresentationFormat>
  <Paragraphs>67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Office Theme</vt:lpstr>
      <vt:lpstr>Apresentação Compartilhamento da Gestão de Risco</vt:lpstr>
      <vt:lpstr>Apresentação do PowerPoint</vt:lpstr>
      <vt:lpstr>Compartilhamento da Gestão de Riscos</vt:lpstr>
      <vt:lpstr>Principais regras gerais</vt:lpstr>
      <vt:lpstr>Principais regras gerais</vt:lpstr>
      <vt:lpstr>Compartilhamento de risco em  PÓS PAGAMENTO</vt:lpstr>
      <vt:lpstr>Compartilhamento de risco em  PÓS PAGAMENTO</vt:lpstr>
      <vt:lpstr>Compartilhamento de risco em  PÓS PAGAMENTO</vt:lpstr>
      <vt:lpstr>Compartilhamento de risco em  PÓS PAGAMENTO</vt:lpstr>
      <vt:lpstr>Compartilhamento de risco  em PRÉ PAGAMENTO</vt:lpstr>
      <vt:lpstr>Apresentação do PowerPoint</vt:lpstr>
    </vt:vector>
  </TitlesOfParts>
  <Company>Unimed do Brasil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Fabrício Caputo</dc:creator>
  <cp:lastModifiedBy>user</cp:lastModifiedBy>
  <cp:revision>45</cp:revision>
  <dcterms:created xsi:type="dcterms:W3CDTF">2017-12-19T11:57:22Z</dcterms:created>
  <dcterms:modified xsi:type="dcterms:W3CDTF">2018-08-27T18:54:48Z</dcterms:modified>
</cp:coreProperties>
</file>