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sldIdLst>
    <p:sldId id="270" r:id="rId2"/>
    <p:sldId id="273" r:id="rId3"/>
    <p:sldId id="276" r:id="rId4"/>
    <p:sldId id="328" r:id="rId5"/>
    <p:sldId id="322" r:id="rId6"/>
    <p:sldId id="332" r:id="rId7"/>
    <p:sldId id="283" r:id="rId8"/>
    <p:sldId id="284" r:id="rId9"/>
    <p:sldId id="330" r:id="rId10"/>
    <p:sldId id="259" r:id="rId11"/>
    <p:sldId id="268" r:id="rId12"/>
    <p:sldId id="323" r:id="rId13"/>
    <p:sldId id="324" r:id="rId14"/>
    <p:sldId id="331" r:id="rId15"/>
    <p:sldId id="265" r:id="rId16"/>
    <p:sldId id="325" r:id="rId17"/>
    <p:sldId id="338" r:id="rId18"/>
    <p:sldId id="339" r:id="rId19"/>
    <p:sldId id="258" r:id="rId20"/>
    <p:sldId id="261" r:id="rId21"/>
    <p:sldId id="262" r:id="rId22"/>
    <p:sldId id="326" r:id="rId23"/>
    <p:sldId id="300" r:id="rId24"/>
    <p:sldId id="327" r:id="rId25"/>
    <p:sldId id="302" r:id="rId26"/>
    <p:sldId id="336" r:id="rId27"/>
    <p:sldId id="301" r:id="rId28"/>
    <p:sldId id="263" r:id="rId29"/>
    <p:sldId id="272" r:id="rId30"/>
    <p:sldId id="274" r:id="rId31"/>
    <p:sldId id="337" r:id="rId32"/>
    <p:sldId id="288" r:id="rId33"/>
    <p:sldId id="329" r:id="rId34"/>
    <p:sldId id="269" r:id="rId35"/>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4C9CC"/>
    <a:srgbClr val="7C7C84"/>
    <a:srgbClr val="F47920"/>
    <a:srgbClr val="1DAA7D"/>
    <a:srgbClr val="128A4B"/>
    <a:srgbClr val="003F1A"/>
    <a:srgbClr val="DC0037"/>
    <a:srgbClr val="E65C08"/>
    <a:srgbClr val="FEC3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66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lide de capa">
    <p:spTree>
      <p:nvGrpSpPr>
        <p:cNvPr id="1" name=""/>
        <p:cNvGrpSpPr/>
        <p:nvPr/>
      </p:nvGrpSpPr>
      <p:grpSpPr>
        <a:xfrm>
          <a:off x="0" y="0"/>
          <a:ext cx="0" cy="0"/>
          <a:chOff x="0" y="0"/>
          <a:chExt cx="0" cy="0"/>
        </a:xfrm>
      </p:grpSpPr>
      <p:pic>
        <p:nvPicPr>
          <p:cNvPr id="3" name="Picture 2" descr="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381045" y="2773025"/>
            <a:ext cx="5728183" cy="533219"/>
          </a:xfrm>
          <a:prstGeom prst="rect">
            <a:avLst/>
          </a:prstGeom>
        </p:spPr>
        <p:txBody>
          <a:bodyPr>
            <a:noAutofit/>
          </a:bodyPr>
          <a:lstStyle>
            <a:lvl1pPr algn="r">
              <a:defRPr sz="4000">
                <a:solidFill>
                  <a:srgbClr val="4A4953"/>
                </a:solidFill>
              </a:defRPr>
            </a:lvl1pPr>
          </a:lstStyle>
          <a:p>
            <a:r>
              <a:rPr lang="x-none" dirty="0"/>
              <a:t>Título</a:t>
            </a:r>
            <a:endParaRPr lang="en-US" dirty="0"/>
          </a:p>
        </p:txBody>
      </p:sp>
    </p:spTree>
    <p:extLst>
      <p:ext uri="{BB962C8B-B14F-4D97-AF65-F5344CB8AC3E}">
        <p14:creationId xmlns:p14="http://schemas.microsoft.com/office/powerpoint/2010/main" val="3377447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6" name="Picture 5" descr="09.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727495" cy="533219"/>
          </a:xfrm>
          <a:prstGeom prst="rect">
            <a:avLst/>
          </a:prstGeom>
        </p:spPr>
        <p:txBody>
          <a:bodyPr>
            <a:noAutofit/>
          </a:bodyPr>
          <a:lstStyle>
            <a:lvl1pPr algn="l">
              <a:defRPr sz="3600">
                <a:solidFill>
                  <a:srgbClr val="E65C08"/>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1"/>
            <a:ext cx="10708680" cy="4947355"/>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2164550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pic>
        <p:nvPicPr>
          <p:cNvPr id="6" name="Picture 5" descr="10.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558162" cy="533219"/>
          </a:xfrm>
          <a:prstGeom prst="rect">
            <a:avLst/>
          </a:prstGeom>
        </p:spPr>
        <p:txBody>
          <a:bodyPr>
            <a:noAutofit/>
          </a:bodyPr>
          <a:lstStyle>
            <a:lvl1pPr algn="l">
              <a:defRPr sz="3600">
                <a:solidFill>
                  <a:srgbClr val="E65C08"/>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2"/>
            <a:ext cx="10548754" cy="4269838"/>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3132128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pic>
        <p:nvPicPr>
          <p:cNvPr id="6" name="Picture 5" descr="1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174082" y="2773025"/>
            <a:ext cx="5728183" cy="533219"/>
          </a:xfrm>
          <a:prstGeom prst="rect">
            <a:avLst/>
          </a:prstGeom>
        </p:spPr>
        <p:txBody>
          <a:bodyPr>
            <a:noAutofit/>
          </a:bodyPr>
          <a:lstStyle>
            <a:lvl1pPr algn="r">
              <a:defRPr sz="4000">
                <a:solidFill>
                  <a:srgbClr val="FFFFFF"/>
                </a:solidFill>
              </a:defRPr>
            </a:lvl1pPr>
          </a:lstStyle>
          <a:p>
            <a:r>
              <a:rPr lang="x-none" dirty="0"/>
              <a:t>Título</a:t>
            </a:r>
            <a:endParaRPr lang="en-US" dirty="0"/>
          </a:p>
        </p:txBody>
      </p:sp>
    </p:spTree>
    <p:extLst>
      <p:ext uri="{BB962C8B-B14F-4D97-AF65-F5344CB8AC3E}">
        <p14:creationId xmlns:p14="http://schemas.microsoft.com/office/powerpoint/2010/main" val="1753385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pic>
        <p:nvPicPr>
          <p:cNvPr id="6" name="Picture 5" descr="1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727495" cy="533219"/>
          </a:xfrm>
          <a:prstGeom prst="rect">
            <a:avLst/>
          </a:prstGeom>
        </p:spPr>
        <p:txBody>
          <a:bodyPr>
            <a:noAutofit/>
          </a:bodyPr>
          <a:lstStyle>
            <a:lvl1pPr algn="l">
              <a:defRPr sz="3600">
                <a:solidFill>
                  <a:srgbClr val="DC0037"/>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1"/>
            <a:ext cx="10708680" cy="4947355"/>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2429383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pic>
        <p:nvPicPr>
          <p:cNvPr id="7" name="Picture 6" descr="1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p:cNvSpPr>
            <a:spLocks noGrp="1"/>
          </p:cNvSpPr>
          <p:nvPr>
            <p:ph type="title" hasCustomPrompt="1"/>
          </p:nvPr>
        </p:nvSpPr>
        <p:spPr>
          <a:xfrm>
            <a:off x="1003542" y="561769"/>
            <a:ext cx="10558162" cy="533219"/>
          </a:xfrm>
          <a:prstGeom prst="rect">
            <a:avLst/>
          </a:prstGeom>
        </p:spPr>
        <p:txBody>
          <a:bodyPr>
            <a:noAutofit/>
          </a:bodyPr>
          <a:lstStyle>
            <a:lvl1pPr algn="l">
              <a:defRPr sz="3600">
                <a:solidFill>
                  <a:srgbClr val="DC0037"/>
                </a:solidFill>
              </a:defRPr>
            </a:lvl1pPr>
          </a:lstStyle>
          <a:p>
            <a:r>
              <a:rPr lang="x-none" dirty="0"/>
              <a:t>Título</a:t>
            </a:r>
            <a:endParaRPr lang="en-US" dirty="0"/>
          </a:p>
        </p:txBody>
      </p:sp>
      <p:sp>
        <p:nvSpPr>
          <p:cNvPr id="9" name="Text Placeholder 2"/>
          <p:cNvSpPr>
            <a:spLocks noGrp="1"/>
          </p:cNvSpPr>
          <p:nvPr>
            <p:ph idx="1" hasCustomPrompt="1"/>
          </p:nvPr>
        </p:nvSpPr>
        <p:spPr>
          <a:xfrm>
            <a:off x="1003542" y="1600202"/>
            <a:ext cx="10548754" cy="4269838"/>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166447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3" name="Picture 2" descr="expediente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 Placeholder 8"/>
          <p:cNvSpPr>
            <a:spLocks noGrp="1"/>
          </p:cNvSpPr>
          <p:nvPr>
            <p:ph type="body" sz="quarter" idx="10" hasCustomPrompt="1"/>
          </p:nvPr>
        </p:nvSpPr>
        <p:spPr>
          <a:xfrm>
            <a:off x="1113692" y="2576566"/>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do </a:t>
            </a:r>
            <a:r>
              <a:rPr lang="en-US" dirty="0" err="1"/>
              <a:t>Diretor</a:t>
            </a:r>
            <a:endParaRPr lang="en-US" dirty="0"/>
          </a:p>
        </p:txBody>
      </p:sp>
      <p:sp>
        <p:nvSpPr>
          <p:cNvPr id="7" name="Text Placeholder 8"/>
          <p:cNvSpPr>
            <a:spLocks noGrp="1"/>
          </p:cNvSpPr>
          <p:nvPr>
            <p:ph type="body" sz="quarter" idx="11" hasCustomPrompt="1"/>
          </p:nvPr>
        </p:nvSpPr>
        <p:spPr>
          <a:xfrm>
            <a:off x="1113692" y="3063525"/>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Nome da </a:t>
            </a:r>
            <a:r>
              <a:rPr lang="en-US" dirty="0" err="1"/>
              <a:t>Diretoria</a:t>
            </a:r>
            <a:endParaRPr lang="en-US" dirty="0"/>
          </a:p>
        </p:txBody>
      </p:sp>
      <p:sp>
        <p:nvSpPr>
          <p:cNvPr id="11" name="Text Placeholder 8"/>
          <p:cNvSpPr>
            <a:spLocks noGrp="1"/>
          </p:cNvSpPr>
          <p:nvPr>
            <p:ph type="body" sz="quarter" idx="13" hasCustomPrompt="1"/>
          </p:nvPr>
        </p:nvSpPr>
        <p:spPr>
          <a:xfrm>
            <a:off x="1113692" y="4067703"/>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do </a:t>
            </a:r>
            <a:r>
              <a:rPr lang="en-US" dirty="0" err="1"/>
              <a:t>Apresentador</a:t>
            </a:r>
            <a:endParaRPr lang="en-US" dirty="0"/>
          </a:p>
        </p:txBody>
      </p:sp>
      <p:sp>
        <p:nvSpPr>
          <p:cNvPr id="12" name="Text Placeholder 8"/>
          <p:cNvSpPr>
            <a:spLocks noGrp="1"/>
          </p:cNvSpPr>
          <p:nvPr>
            <p:ph type="body" sz="quarter" idx="14" hasCustomPrompt="1"/>
          </p:nvPr>
        </p:nvSpPr>
        <p:spPr>
          <a:xfrm>
            <a:off x="1113692" y="4554662"/>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Área</a:t>
            </a:r>
          </a:p>
        </p:txBody>
      </p:sp>
      <p:sp>
        <p:nvSpPr>
          <p:cNvPr id="13" name="Text Placeholder 8"/>
          <p:cNvSpPr>
            <a:spLocks noGrp="1"/>
          </p:cNvSpPr>
          <p:nvPr>
            <p:ph type="body" sz="quarter" idx="15" hasCustomPrompt="1"/>
          </p:nvPr>
        </p:nvSpPr>
        <p:spPr>
          <a:xfrm>
            <a:off x="1113692" y="5043162"/>
            <a:ext cx="10081845" cy="488727"/>
          </a:xfrm>
          <a:prstGeom prst="rect">
            <a:avLst/>
          </a:prstGeom>
        </p:spPr>
        <p:txBody>
          <a:bodyPr vert="horz"/>
          <a:lstStyle>
            <a:lvl1pPr marL="0" indent="0" algn="ctr">
              <a:buNone/>
              <a:defRPr sz="2000" b="0" i="0" baseline="0">
                <a:solidFill>
                  <a:srgbClr val="128A4B"/>
                </a:solidFill>
                <a:latin typeface="+mj-lt"/>
              </a:defRPr>
            </a:lvl1pPr>
          </a:lstStyle>
          <a:p>
            <a:pPr lvl="0"/>
            <a:r>
              <a:rPr lang="en-US" dirty="0"/>
              <a:t>E-mail</a:t>
            </a:r>
          </a:p>
        </p:txBody>
      </p:sp>
      <p:cxnSp>
        <p:nvCxnSpPr>
          <p:cNvPr id="21" name="Straight Connector 16">
            <a:extLst>
              <a:ext uri="{FF2B5EF4-FFF2-40B4-BE49-F238E27FC236}">
                <a16:creationId xmlns:a16="http://schemas.microsoft.com/office/drawing/2014/main" id="{7C780D28-ECD5-450A-ABD9-DB45CE2B3C88}"/>
              </a:ext>
            </a:extLst>
          </p:cNvPr>
          <p:cNvCxnSpPr/>
          <p:nvPr userDrawn="1"/>
        </p:nvCxnSpPr>
        <p:spPr>
          <a:xfrm>
            <a:off x="4146313" y="2327989"/>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17">
            <a:extLst>
              <a:ext uri="{FF2B5EF4-FFF2-40B4-BE49-F238E27FC236}">
                <a16:creationId xmlns:a16="http://schemas.microsoft.com/office/drawing/2014/main" id="{10793D78-D6FF-40AC-A16A-FA44B00B80A1}"/>
              </a:ext>
            </a:extLst>
          </p:cNvPr>
          <p:cNvCxnSpPr/>
          <p:nvPr userDrawn="1"/>
        </p:nvCxnSpPr>
        <p:spPr>
          <a:xfrm>
            <a:off x="4146313" y="3819126"/>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pic>
        <p:nvPicPr>
          <p:cNvPr id="14" name="Picture 10" descr="logo_brasil_fundo_transparente_WEB.png">
            <a:extLst>
              <a:ext uri="{FF2B5EF4-FFF2-40B4-BE49-F238E27FC236}">
                <a16:creationId xmlns:a16="http://schemas.microsoft.com/office/drawing/2014/main" id="{98888225-DF3E-4C66-9AAC-8B28C0A434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5360" y="1250455"/>
            <a:ext cx="1776894" cy="942582"/>
          </a:xfrm>
          <a:prstGeom prst="rect">
            <a:avLst/>
          </a:prstGeom>
        </p:spPr>
      </p:pic>
      <p:pic>
        <p:nvPicPr>
          <p:cNvPr id="15" name="Imagem 14">
            <a:extLst>
              <a:ext uri="{FF2B5EF4-FFF2-40B4-BE49-F238E27FC236}">
                <a16:creationId xmlns:a16="http://schemas.microsoft.com/office/drawing/2014/main" id="{6FB1DB43-CC8B-45E6-925B-CA6E501023D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85912" y="1214621"/>
            <a:ext cx="1398966" cy="1014250"/>
          </a:xfrm>
          <a:prstGeom prst="rect">
            <a:avLst/>
          </a:prstGeom>
        </p:spPr>
      </p:pic>
    </p:spTree>
    <p:extLst>
      <p:ext uri="{BB962C8B-B14F-4D97-AF65-F5344CB8AC3E}">
        <p14:creationId xmlns:p14="http://schemas.microsoft.com/office/powerpoint/2010/main" val="46352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2_Custom Layout">
    <p:spTree>
      <p:nvGrpSpPr>
        <p:cNvPr id="1" name=""/>
        <p:cNvGrpSpPr/>
        <p:nvPr/>
      </p:nvGrpSpPr>
      <p:grpSpPr>
        <a:xfrm>
          <a:off x="0" y="0"/>
          <a:ext cx="0" cy="0"/>
          <a:chOff x="0" y="0"/>
          <a:chExt cx="0" cy="0"/>
        </a:xfrm>
      </p:grpSpPr>
      <p:pic>
        <p:nvPicPr>
          <p:cNvPr id="6" name="Picture 5" descr="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818842" y="3306244"/>
            <a:ext cx="5728183" cy="533219"/>
          </a:xfrm>
          <a:prstGeom prst="rect">
            <a:avLst/>
          </a:prstGeom>
        </p:spPr>
        <p:txBody>
          <a:bodyPr>
            <a:noAutofit/>
          </a:bodyPr>
          <a:lstStyle>
            <a:lvl1pPr algn="r">
              <a:defRPr sz="4000">
                <a:solidFill>
                  <a:srgbClr val="4A4953"/>
                </a:solidFill>
              </a:defRPr>
            </a:lvl1pPr>
          </a:lstStyle>
          <a:p>
            <a:r>
              <a:rPr lang="x-none" dirty="0"/>
              <a:t>Obrigado</a:t>
            </a:r>
            <a:endParaRPr lang="en-US" dirty="0"/>
          </a:p>
        </p:txBody>
      </p:sp>
    </p:spTree>
    <p:extLst>
      <p:ext uri="{BB962C8B-B14F-4D97-AF65-F5344CB8AC3E}">
        <p14:creationId xmlns:p14="http://schemas.microsoft.com/office/powerpoint/2010/main" val="2962484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yout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815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Agradecimentos">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67EAEAD1-D2A1-EB48-8857-133378373E00}"/>
              </a:ext>
            </a:extLst>
          </p:cNvPr>
          <p:cNvPicPr>
            <a:picLocks noChangeAspect="1"/>
          </p:cNvPicPr>
          <p:nvPr/>
        </p:nvPicPr>
        <p:blipFill>
          <a:blip r:embed="rId2"/>
          <a:stretch>
            <a:fillRect/>
          </a:stretch>
        </p:blipFill>
        <p:spPr>
          <a:xfrm>
            <a:off x="0" y="0"/>
            <a:ext cx="12192000" cy="6858000"/>
          </a:xfrm>
          <a:prstGeom prst="rect">
            <a:avLst/>
          </a:prstGeom>
        </p:spPr>
      </p:pic>
      <p:sp>
        <p:nvSpPr>
          <p:cNvPr id="14" name="Título 12">
            <a:extLst>
              <a:ext uri="{FF2B5EF4-FFF2-40B4-BE49-F238E27FC236}">
                <a16:creationId xmlns:a16="http://schemas.microsoft.com/office/drawing/2014/main" id="{7AF7CE31-30E7-864A-82DF-E996A1501C81}"/>
              </a:ext>
            </a:extLst>
          </p:cNvPr>
          <p:cNvSpPr>
            <a:spLocks noGrp="1"/>
          </p:cNvSpPr>
          <p:nvPr>
            <p:ph type="title"/>
          </p:nvPr>
        </p:nvSpPr>
        <p:spPr>
          <a:xfrm>
            <a:off x="552974" y="2470761"/>
            <a:ext cx="10515600" cy="1325563"/>
          </a:xfrm>
          <a:prstGeom prst="rect">
            <a:avLst/>
          </a:prstGeom>
        </p:spPr>
        <p:txBody>
          <a:bodyPr/>
          <a:lstStyle>
            <a:lvl1pPr>
              <a:defRPr sz="4000" b="1">
                <a:solidFill>
                  <a:srgbClr val="0A5F55"/>
                </a:solidFill>
                <a:latin typeface="Trebuchet MS" panose="020B0703020202090204" pitchFamily="34" charset="0"/>
              </a:defRPr>
            </a:lvl1pPr>
          </a:lstStyle>
          <a:p>
            <a:r>
              <a:rPr lang="pt-BR" dirty="0"/>
              <a:t>Clique para editar o título Mestre</a:t>
            </a:r>
          </a:p>
        </p:txBody>
      </p:sp>
      <p:sp>
        <p:nvSpPr>
          <p:cNvPr id="12" name="CaixaDeTexto 11">
            <a:extLst>
              <a:ext uri="{FF2B5EF4-FFF2-40B4-BE49-F238E27FC236}">
                <a16:creationId xmlns:a16="http://schemas.microsoft.com/office/drawing/2014/main" id="{7FE7DBB4-D25D-3740-9941-3DBCFE96F137}"/>
              </a:ext>
            </a:extLst>
          </p:cNvPr>
          <p:cNvSpPr txBox="1"/>
          <p:nvPr/>
        </p:nvSpPr>
        <p:spPr>
          <a:xfrm>
            <a:off x="-327171" y="2634143"/>
            <a:ext cx="184731" cy="369332"/>
          </a:xfrm>
          <a:prstGeom prst="rect">
            <a:avLst/>
          </a:prstGeom>
          <a:noFill/>
        </p:spPr>
        <p:txBody>
          <a:bodyPr wrap="none" rtlCol="0">
            <a:spAutoFit/>
          </a:bodyPr>
          <a:lstStyle/>
          <a:p>
            <a:endParaRPr lang="pt-BR"/>
          </a:p>
        </p:txBody>
      </p:sp>
    </p:spTree>
    <p:extLst>
      <p:ext uri="{BB962C8B-B14F-4D97-AF65-F5344CB8AC3E}">
        <p14:creationId xmlns:p14="http://schemas.microsoft.com/office/powerpoint/2010/main" val="3111044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lide de seção 2">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EFB7F299-2C27-4325-97A9-E3375E5418F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4" y="0"/>
            <a:ext cx="12189630" cy="6858000"/>
          </a:xfrm>
          <a:prstGeom prst="rect">
            <a:avLst/>
          </a:prstGeom>
        </p:spPr>
      </p:pic>
      <p:sp>
        <p:nvSpPr>
          <p:cNvPr id="2" name="Título 1">
            <a:extLst>
              <a:ext uri="{FF2B5EF4-FFF2-40B4-BE49-F238E27FC236}">
                <a16:creationId xmlns:a16="http://schemas.microsoft.com/office/drawing/2014/main" id="{D625200F-58FD-40A9-B3FF-DFA1A50C1C75}"/>
              </a:ext>
            </a:extLst>
          </p:cNvPr>
          <p:cNvSpPr>
            <a:spLocks noGrp="1"/>
          </p:cNvSpPr>
          <p:nvPr>
            <p:ph type="ctrTitle" hasCustomPrompt="1"/>
          </p:nvPr>
        </p:nvSpPr>
        <p:spPr>
          <a:xfrm>
            <a:off x="1281546" y="756604"/>
            <a:ext cx="4599708" cy="2984124"/>
          </a:xfrm>
        </p:spPr>
        <p:txBody>
          <a:bodyPr anchor="t">
            <a:noAutofit/>
          </a:bodyPr>
          <a:lstStyle>
            <a:lvl1pPr algn="l">
              <a:defRPr sz="7200" b="1">
                <a:solidFill>
                  <a:schemeClr val="bg1"/>
                </a:solidFill>
                <a:latin typeface="+mn-lt"/>
              </a:defRPr>
            </a:lvl1pPr>
          </a:lstStyle>
          <a:p>
            <a:r>
              <a:rPr lang="pt-BR" dirty="0"/>
              <a:t>INSIRA SEU TÍTULO AQUI</a:t>
            </a:r>
          </a:p>
        </p:txBody>
      </p:sp>
    </p:spTree>
    <p:extLst>
      <p:ext uri="{BB962C8B-B14F-4D97-AF65-F5344CB8AC3E}">
        <p14:creationId xmlns:p14="http://schemas.microsoft.com/office/powerpoint/2010/main" val="419107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5_Custom Layout">
    <p:spTree>
      <p:nvGrpSpPr>
        <p:cNvPr id="1" name=""/>
        <p:cNvGrpSpPr/>
        <p:nvPr/>
      </p:nvGrpSpPr>
      <p:grpSpPr>
        <a:xfrm>
          <a:off x="0" y="0"/>
          <a:ext cx="0" cy="0"/>
          <a:chOff x="0" y="0"/>
          <a:chExt cx="0" cy="0"/>
        </a:xfrm>
      </p:grpSpPr>
      <p:pic>
        <p:nvPicPr>
          <p:cNvPr id="4" name="Picture 3" descr="expediente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7" name="Straight Connector 6"/>
          <p:cNvCxnSpPr/>
          <p:nvPr/>
        </p:nvCxnSpPr>
        <p:spPr>
          <a:xfrm>
            <a:off x="4146313" y="3055903"/>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sp>
        <p:nvSpPr>
          <p:cNvPr id="9" name="Text Placeholder 8"/>
          <p:cNvSpPr>
            <a:spLocks noGrp="1"/>
          </p:cNvSpPr>
          <p:nvPr>
            <p:ph type="body" sz="quarter" idx="10" hasCustomPrompt="1"/>
          </p:nvPr>
        </p:nvSpPr>
        <p:spPr>
          <a:xfrm>
            <a:off x="1113692" y="3261058"/>
            <a:ext cx="10081845" cy="488727"/>
          </a:xfrm>
          <a:prstGeom prst="rect">
            <a:avLst/>
          </a:prstGeom>
        </p:spPr>
        <p:txBody>
          <a:bodyPr vert="horz"/>
          <a:lstStyle>
            <a:lvl1pPr marL="0" indent="0" algn="ctr">
              <a:buNone/>
              <a:defRPr sz="2400" b="1" i="0" baseline="0">
                <a:solidFill>
                  <a:srgbClr val="003F1A"/>
                </a:solidFill>
                <a:latin typeface="+mj-lt"/>
              </a:defRPr>
            </a:lvl1pPr>
          </a:lstStyle>
          <a:p>
            <a:pPr lvl="0"/>
            <a:r>
              <a:rPr lang="en-US" dirty="0"/>
              <a:t>Nome da </a:t>
            </a:r>
            <a:r>
              <a:rPr lang="en-US" dirty="0" err="1"/>
              <a:t>Diretoria</a:t>
            </a:r>
            <a:endParaRPr lang="en-US" dirty="0"/>
          </a:p>
        </p:txBody>
      </p:sp>
      <p:sp>
        <p:nvSpPr>
          <p:cNvPr id="10" name="Text Placeholder 8"/>
          <p:cNvSpPr>
            <a:spLocks noGrp="1"/>
          </p:cNvSpPr>
          <p:nvPr>
            <p:ph type="body" sz="quarter" idx="11" hasCustomPrompt="1"/>
          </p:nvPr>
        </p:nvSpPr>
        <p:spPr>
          <a:xfrm>
            <a:off x="1113692" y="3748017"/>
            <a:ext cx="10081845" cy="488727"/>
          </a:xfrm>
          <a:prstGeom prst="rect">
            <a:avLst/>
          </a:prstGeom>
        </p:spPr>
        <p:txBody>
          <a:bodyPr vert="horz"/>
          <a:lstStyle>
            <a:lvl1pPr marL="0" indent="0" algn="ctr">
              <a:buNone/>
              <a:defRPr sz="2400" i="0" baseline="0">
                <a:solidFill>
                  <a:srgbClr val="128A4B"/>
                </a:solidFill>
                <a:latin typeface="+mj-lt"/>
              </a:defRPr>
            </a:lvl1pPr>
          </a:lstStyle>
          <a:p>
            <a:pPr lvl="0"/>
            <a:r>
              <a:rPr lang="en-US" dirty="0"/>
              <a:t>Nome da </a:t>
            </a:r>
            <a:r>
              <a:rPr lang="en-US" dirty="0" err="1"/>
              <a:t>Área</a:t>
            </a:r>
            <a:endParaRPr lang="en-US" dirty="0"/>
          </a:p>
        </p:txBody>
      </p:sp>
      <p:cxnSp>
        <p:nvCxnSpPr>
          <p:cNvPr id="14" name="Straight Connector 13"/>
          <p:cNvCxnSpPr/>
          <p:nvPr/>
        </p:nvCxnSpPr>
        <p:spPr>
          <a:xfrm>
            <a:off x="3199422" y="4499693"/>
            <a:ext cx="5910385"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146313" y="3055903"/>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199422" y="4499693"/>
            <a:ext cx="5910385"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pic>
        <p:nvPicPr>
          <p:cNvPr id="16" name="Picture 10" descr="logo_brasil_fundo_transparente_WEB.png">
            <a:extLst>
              <a:ext uri="{FF2B5EF4-FFF2-40B4-BE49-F238E27FC236}">
                <a16:creationId xmlns:a16="http://schemas.microsoft.com/office/drawing/2014/main" id="{B48DC93A-9C97-4E13-B2C4-A8B960E80A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5360" y="2029329"/>
            <a:ext cx="1776894" cy="942582"/>
          </a:xfrm>
          <a:prstGeom prst="rect">
            <a:avLst/>
          </a:prstGeom>
        </p:spPr>
      </p:pic>
      <p:cxnSp>
        <p:nvCxnSpPr>
          <p:cNvPr id="17" name="Straight Connector 11">
            <a:extLst>
              <a:ext uri="{FF2B5EF4-FFF2-40B4-BE49-F238E27FC236}">
                <a16:creationId xmlns:a16="http://schemas.microsoft.com/office/drawing/2014/main" id="{BF52A154-B9D9-45C1-86F7-82A1C4DFC73F}"/>
              </a:ext>
            </a:extLst>
          </p:cNvPr>
          <p:cNvCxnSpPr/>
          <p:nvPr userDrawn="1"/>
        </p:nvCxnSpPr>
        <p:spPr>
          <a:xfrm>
            <a:off x="4146313" y="3055903"/>
            <a:ext cx="4040887"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2">
            <a:extLst>
              <a:ext uri="{FF2B5EF4-FFF2-40B4-BE49-F238E27FC236}">
                <a16:creationId xmlns:a16="http://schemas.microsoft.com/office/drawing/2014/main" id="{C3EE059D-C3BC-4BDD-99BE-167E42F02AC6}"/>
              </a:ext>
            </a:extLst>
          </p:cNvPr>
          <p:cNvCxnSpPr/>
          <p:nvPr userDrawn="1"/>
        </p:nvCxnSpPr>
        <p:spPr>
          <a:xfrm>
            <a:off x="3199422" y="4499693"/>
            <a:ext cx="5910385" cy="0"/>
          </a:xfrm>
          <a:prstGeom prst="line">
            <a:avLst/>
          </a:prstGeom>
          <a:ln>
            <a:solidFill>
              <a:srgbClr val="C4C9CC"/>
            </a:solidFill>
          </a:ln>
          <a:effectLst/>
        </p:spPr>
        <p:style>
          <a:lnRef idx="2">
            <a:schemeClr val="accent1"/>
          </a:lnRef>
          <a:fillRef idx="0">
            <a:schemeClr val="accent1"/>
          </a:fillRef>
          <a:effectRef idx="1">
            <a:schemeClr val="accent1"/>
          </a:effectRef>
          <a:fontRef idx="minor">
            <a:schemeClr val="tx1"/>
          </a:fontRef>
        </p:style>
      </p:cxnSp>
      <p:pic>
        <p:nvPicPr>
          <p:cNvPr id="15" name="Imagem 14">
            <a:extLst>
              <a:ext uri="{FF2B5EF4-FFF2-40B4-BE49-F238E27FC236}">
                <a16:creationId xmlns:a16="http://schemas.microsoft.com/office/drawing/2014/main" id="{2B74CA8E-EA13-4ABC-AD42-BDA59A4A55E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85912" y="1993495"/>
            <a:ext cx="1398966" cy="1014250"/>
          </a:xfrm>
          <a:prstGeom prst="rect">
            <a:avLst/>
          </a:prstGeom>
        </p:spPr>
      </p:pic>
    </p:spTree>
    <p:extLst>
      <p:ext uri="{BB962C8B-B14F-4D97-AF65-F5344CB8AC3E}">
        <p14:creationId xmlns:p14="http://schemas.microsoft.com/office/powerpoint/2010/main" val="1481560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ítulo e Conteúdo 1">
    <p:spTree>
      <p:nvGrpSpPr>
        <p:cNvPr id="1" name=""/>
        <p:cNvGrpSpPr/>
        <p:nvPr/>
      </p:nvGrpSpPr>
      <p:grpSpPr>
        <a:xfrm>
          <a:off x="0" y="0"/>
          <a:ext cx="0" cy="0"/>
          <a:chOff x="0" y="0"/>
          <a:chExt cx="0" cy="0"/>
        </a:xfrm>
      </p:grpSpPr>
      <p:pic>
        <p:nvPicPr>
          <p:cNvPr id="14" name="Imagem 13">
            <a:extLst>
              <a:ext uri="{FF2B5EF4-FFF2-40B4-BE49-F238E27FC236}">
                <a16:creationId xmlns:a16="http://schemas.microsoft.com/office/drawing/2014/main" id="{978D523E-7E7E-4681-94D4-4030D9B1C1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ítulo 1">
            <a:extLst>
              <a:ext uri="{FF2B5EF4-FFF2-40B4-BE49-F238E27FC236}">
                <a16:creationId xmlns:a16="http://schemas.microsoft.com/office/drawing/2014/main" id="{93AAA7F0-5876-4EA6-ACED-25DFF7029505}"/>
              </a:ext>
            </a:extLst>
          </p:cNvPr>
          <p:cNvSpPr>
            <a:spLocks noGrp="1"/>
          </p:cNvSpPr>
          <p:nvPr>
            <p:ph type="title" hasCustomPrompt="1"/>
          </p:nvPr>
        </p:nvSpPr>
        <p:spPr>
          <a:xfrm>
            <a:off x="996142" y="356812"/>
            <a:ext cx="9835342" cy="865159"/>
          </a:xfrm>
        </p:spPr>
        <p:txBody>
          <a:bodyPr>
            <a:normAutofit/>
          </a:bodyPr>
          <a:lstStyle>
            <a:lvl1pPr>
              <a:defRPr sz="2400" b="1">
                <a:solidFill>
                  <a:srgbClr val="5B5C65"/>
                </a:solidFill>
                <a:latin typeface="+mn-lt"/>
              </a:defRPr>
            </a:lvl1pPr>
          </a:lstStyle>
          <a:p>
            <a:r>
              <a:rPr lang="pt-BR" dirty="0"/>
              <a:t>Insira o título aqui</a:t>
            </a:r>
          </a:p>
        </p:txBody>
      </p:sp>
      <p:sp>
        <p:nvSpPr>
          <p:cNvPr id="3" name="Espaço Reservado para Conteúdo 2">
            <a:extLst>
              <a:ext uri="{FF2B5EF4-FFF2-40B4-BE49-F238E27FC236}">
                <a16:creationId xmlns:a16="http://schemas.microsoft.com/office/drawing/2014/main" id="{C9A82D51-DBCD-4D1C-9736-80BF5A5BD54F}"/>
              </a:ext>
            </a:extLst>
          </p:cNvPr>
          <p:cNvSpPr>
            <a:spLocks noGrp="1"/>
          </p:cNvSpPr>
          <p:nvPr>
            <p:ph idx="1" hasCustomPrompt="1"/>
          </p:nvPr>
        </p:nvSpPr>
        <p:spPr>
          <a:xfrm>
            <a:off x="996142" y="1825625"/>
            <a:ext cx="9835342" cy="4351338"/>
          </a:xfrm>
        </p:spPr>
        <p:txBody>
          <a:bodyPr>
            <a:normAutofit/>
          </a:bodyPr>
          <a:lstStyle>
            <a:lvl1pPr marL="0" indent="0">
              <a:buNone/>
              <a:defRPr sz="1600">
                <a:solidFill>
                  <a:srgbClr val="5B5C65"/>
                </a:solidFill>
              </a:defRPr>
            </a:lvl1pPr>
          </a:lstStyle>
          <a:p>
            <a:pPr lvl="0"/>
            <a:r>
              <a:rPr lang="pt-BR" dirty="0"/>
              <a:t>Insira o seu texto aqui</a:t>
            </a:r>
          </a:p>
        </p:txBody>
      </p:sp>
    </p:spTree>
    <p:extLst>
      <p:ext uri="{BB962C8B-B14F-4D97-AF65-F5344CB8AC3E}">
        <p14:creationId xmlns:p14="http://schemas.microsoft.com/office/powerpoint/2010/main" val="2010416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ítulo e Conteúdo 3">
    <p:spTree>
      <p:nvGrpSpPr>
        <p:cNvPr id="1" name=""/>
        <p:cNvGrpSpPr/>
        <p:nvPr/>
      </p:nvGrpSpPr>
      <p:grpSpPr>
        <a:xfrm>
          <a:off x="0" y="0"/>
          <a:ext cx="0" cy="0"/>
          <a:chOff x="0" y="0"/>
          <a:chExt cx="0" cy="0"/>
        </a:xfrm>
      </p:grpSpPr>
      <p:pic>
        <p:nvPicPr>
          <p:cNvPr id="12" name="Imagem 11">
            <a:extLst>
              <a:ext uri="{FF2B5EF4-FFF2-40B4-BE49-F238E27FC236}">
                <a16:creationId xmlns:a16="http://schemas.microsoft.com/office/drawing/2014/main" id="{60AD5555-9BD2-4768-9E69-83A3CB2567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
        <p:nvSpPr>
          <p:cNvPr id="7" name="Título 1">
            <a:extLst>
              <a:ext uri="{FF2B5EF4-FFF2-40B4-BE49-F238E27FC236}">
                <a16:creationId xmlns:a16="http://schemas.microsoft.com/office/drawing/2014/main" id="{86995253-14BB-49B1-BF54-BA7E344FD6D5}"/>
              </a:ext>
            </a:extLst>
          </p:cNvPr>
          <p:cNvSpPr>
            <a:spLocks noGrp="1"/>
          </p:cNvSpPr>
          <p:nvPr>
            <p:ph type="title" hasCustomPrompt="1"/>
          </p:nvPr>
        </p:nvSpPr>
        <p:spPr>
          <a:xfrm>
            <a:off x="996141" y="356812"/>
            <a:ext cx="10442171" cy="865159"/>
          </a:xfrm>
        </p:spPr>
        <p:txBody>
          <a:bodyPr>
            <a:normAutofit/>
          </a:bodyPr>
          <a:lstStyle>
            <a:lvl1pPr>
              <a:defRPr sz="2400" b="1">
                <a:solidFill>
                  <a:srgbClr val="00401A"/>
                </a:solidFill>
                <a:latin typeface="+mn-lt"/>
              </a:defRPr>
            </a:lvl1pPr>
          </a:lstStyle>
          <a:p>
            <a:r>
              <a:rPr lang="pt-BR" dirty="0"/>
              <a:t>Insira o título aqui</a:t>
            </a:r>
          </a:p>
        </p:txBody>
      </p:sp>
      <p:sp>
        <p:nvSpPr>
          <p:cNvPr id="9" name="Espaço Reservado para Conteúdo 2">
            <a:extLst>
              <a:ext uri="{FF2B5EF4-FFF2-40B4-BE49-F238E27FC236}">
                <a16:creationId xmlns:a16="http://schemas.microsoft.com/office/drawing/2014/main" id="{589FEC88-1EF6-41B9-86F6-670C6013932A}"/>
              </a:ext>
            </a:extLst>
          </p:cNvPr>
          <p:cNvSpPr>
            <a:spLocks noGrp="1"/>
          </p:cNvSpPr>
          <p:nvPr>
            <p:ph idx="1" hasCustomPrompt="1"/>
          </p:nvPr>
        </p:nvSpPr>
        <p:spPr>
          <a:xfrm>
            <a:off x="996142" y="1825625"/>
            <a:ext cx="10442170" cy="4351338"/>
          </a:xfrm>
        </p:spPr>
        <p:txBody>
          <a:bodyPr>
            <a:normAutofit/>
          </a:bodyPr>
          <a:lstStyle>
            <a:lvl1pPr marL="0" indent="0">
              <a:buNone/>
              <a:defRPr sz="1600">
                <a:solidFill>
                  <a:srgbClr val="5B5C65"/>
                </a:solidFill>
              </a:defRPr>
            </a:lvl1pPr>
          </a:lstStyle>
          <a:p>
            <a:pPr lvl="0"/>
            <a:r>
              <a:rPr lang="pt-BR" dirty="0"/>
              <a:t>Insira o seu texto aqui</a:t>
            </a:r>
          </a:p>
        </p:txBody>
      </p:sp>
    </p:spTree>
    <p:extLst>
      <p:ext uri="{BB962C8B-B14F-4D97-AF65-F5344CB8AC3E}">
        <p14:creationId xmlns:p14="http://schemas.microsoft.com/office/powerpoint/2010/main" val="3073267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lide de seção 1">
    <p:spTree>
      <p:nvGrpSpPr>
        <p:cNvPr id="1" name=""/>
        <p:cNvGrpSpPr/>
        <p:nvPr/>
      </p:nvGrpSpPr>
      <p:grpSpPr>
        <a:xfrm>
          <a:off x="0" y="0"/>
          <a:ext cx="0" cy="0"/>
          <a:chOff x="0" y="0"/>
          <a:chExt cx="0" cy="0"/>
        </a:xfrm>
      </p:grpSpPr>
      <p:pic>
        <p:nvPicPr>
          <p:cNvPr id="8" name="Imagem 7">
            <a:extLst>
              <a:ext uri="{FF2B5EF4-FFF2-40B4-BE49-F238E27FC236}">
                <a16:creationId xmlns:a16="http://schemas.microsoft.com/office/drawing/2014/main" id="{FCE3123A-3E13-47F0-974C-E34739B387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857"/>
            <a:ext cx="12192000" cy="6856285"/>
          </a:xfrm>
          <a:prstGeom prst="rect">
            <a:avLst/>
          </a:prstGeom>
        </p:spPr>
      </p:pic>
      <p:sp>
        <p:nvSpPr>
          <p:cNvPr id="2" name="Título 1">
            <a:extLst>
              <a:ext uri="{FF2B5EF4-FFF2-40B4-BE49-F238E27FC236}">
                <a16:creationId xmlns:a16="http://schemas.microsoft.com/office/drawing/2014/main" id="{D625200F-58FD-40A9-B3FF-DFA1A50C1C75}"/>
              </a:ext>
            </a:extLst>
          </p:cNvPr>
          <p:cNvSpPr>
            <a:spLocks noGrp="1"/>
          </p:cNvSpPr>
          <p:nvPr>
            <p:ph type="ctrTitle" hasCustomPrompt="1"/>
          </p:nvPr>
        </p:nvSpPr>
        <p:spPr>
          <a:xfrm>
            <a:off x="1281546" y="756604"/>
            <a:ext cx="4599708" cy="2984124"/>
          </a:xfrm>
        </p:spPr>
        <p:txBody>
          <a:bodyPr anchor="t">
            <a:noAutofit/>
          </a:bodyPr>
          <a:lstStyle>
            <a:lvl1pPr algn="l">
              <a:defRPr sz="7200" b="1">
                <a:solidFill>
                  <a:srgbClr val="5B5C65"/>
                </a:solidFill>
                <a:latin typeface="+mn-lt"/>
              </a:defRPr>
            </a:lvl1pPr>
          </a:lstStyle>
          <a:p>
            <a:r>
              <a:rPr lang="pt-BR" dirty="0"/>
              <a:t>INSIRA SEU TÍTULO AQUI</a:t>
            </a:r>
          </a:p>
        </p:txBody>
      </p:sp>
    </p:spTree>
    <p:extLst>
      <p:ext uri="{BB962C8B-B14F-4D97-AF65-F5344CB8AC3E}">
        <p14:creationId xmlns:p14="http://schemas.microsoft.com/office/powerpoint/2010/main" val="3564280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pic>
        <p:nvPicPr>
          <p:cNvPr id="6" name="Picture 5" descr="0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174082" y="2773025"/>
            <a:ext cx="5728183" cy="533219"/>
          </a:xfrm>
          <a:prstGeom prst="rect">
            <a:avLst/>
          </a:prstGeom>
        </p:spPr>
        <p:txBody>
          <a:bodyPr>
            <a:noAutofit/>
          </a:bodyPr>
          <a:lstStyle>
            <a:lvl1pPr algn="r">
              <a:defRPr sz="4000" b="0">
                <a:solidFill>
                  <a:srgbClr val="FFFFFF"/>
                </a:solidFill>
              </a:defRPr>
            </a:lvl1pPr>
          </a:lstStyle>
          <a:p>
            <a:r>
              <a:rPr lang="x-none" dirty="0"/>
              <a:t>Título</a:t>
            </a:r>
            <a:endParaRPr lang="en-US" dirty="0"/>
          </a:p>
        </p:txBody>
      </p:sp>
    </p:spTree>
    <p:extLst>
      <p:ext uri="{BB962C8B-B14F-4D97-AF65-F5344CB8AC3E}">
        <p14:creationId xmlns:p14="http://schemas.microsoft.com/office/powerpoint/2010/main" val="1193076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descr="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727495" cy="533219"/>
          </a:xfrm>
          <a:prstGeom prst="rect">
            <a:avLst/>
          </a:prstGeom>
        </p:spPr>
        <p:txBody>
          <a:bodyPr>
            <a:noAutofit/>
          </a:bodyPr>
          <a:lstStyle>
            <a:lvl1pPr algn="l">
              <a:defRPr sz="3600">
                <a:solidFill>
                  <a:srgbClr val="ADC827"/>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1"/>
            <a:ext cx="10708680" cy="4947355"/>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307296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pic>
        <p:nvPicPr>
          <p:cNvPr id="6" name="Picture 5" descr="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558162" cy="533219"/>
          </a:xfrm>
          <a:prstGeom prst="rect">
            <a:avLst/>
          </a:prstGeom>
        </p:spPr>
        <p:txBody>
          <a:bodyPr>
            <a:noAutofit/>
          </a:bodyPr>
          <a:lstStyle>
            <a:lvl1pPr algn="l">
              <a:defRPr sz="3600">
                <a:solidFill>
                  <a:srgbClr val="ADC827"/>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2"/>
            <a:ext cx="10548754" cy="4269838"/>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1850865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pic>
        <p:nvPicPr>
          <p:cNvPr id="6" name="Picture 5" descr="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174082" y="2773025"/>
            <a:ext cx="5728183" cy="533219"/>
          </a:xfrm>
          <a:prstGeom prst="rect">
            <a:avLst/>
          </a:prstGeom>
        </p:spPr>
        <p:txBody>
          <a:bodyPr>
            <a:noAutofit/>
          </a:bodyPr>
          <a:lstStyle>
            <a:lvl1pPr algn="r">
              <a:defRPr sz="4000">
                <a:solidFill>
                  <a:srgbClr val="FFFFFF"/>
                </a:solidFill>
              </a:defRPr>
            </a:lvl1pPr>
          </a:lstStyle>
          <a:p>
            <a:r>
              <a:rPr lang="x-none" dirty="0"/>
              <a:t>Título</a:t>
            </a:r>
            <a:endParaRPr lang="en-US" dirty="0"/>
          </a:p>
        </p:txBody>
      </p:sp>
    </p:spTree>
    <p:extLst>
      <p:ext uri="{BB962C8B-B14F-4D97-AF65-F5344CB8AC3E}">
        <p14:creationId xmlns:p14="http://schemas.microsoft.com/office/powerpoint/2010/main" val="4170444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6" name="Picture 5" descr="0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727495" cy="533219"/>
          </a:xfrm>
          <a:prstGeom prst="rect">
            <a:avLst/>
          </a:prstGeom>
        </p:spPr>
        <p:txBody>
          <a:bodyPr>
            <a:noAutofit/>
          </a:bodyPr>
          <a:lstStyle>
            <a:lvl1pPr algn="l">
              <a:defRPr sz="3600">
                <a:solidFill>
                  <a:srgbClr val="FEC30A"/>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1"/>
            <a:ext cx="10708680" cy="4947355"/>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222470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pic>
        <p:nvPicPr>
          <p:cNvPr id="6" name="Picture 5" descr="0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1003542" y="561769"/>
            <a:ext cx="10558162" cy="533219"/>
          </a:xfrm>
          <a:prstGeom prst="rect">
            <a:avLst/>
          </a:prstGeom>
        </p:spPr>
        <p:txBody>
          <a:bodyPr>
            <a:noAutofit/>
          </a:bodyPr>
          <a:lstStyle>
            <a:lvl1pPr algn="l">
              <a:defRPr sz="3600">
                <a:solidFill>
                  <a:srgbClr val="FEC30A"/>
                </a:solidFill>
              </a:defRPr>
            </a:lvl1pPr>
          </a:lstStyle>
          <a:p>
            <a:r>
              <a:rPr lang="x-none" dirty="0"/>
              <a:t>Título</a:t>
            </a:r>
            <a:endParaRPr lang="en-US" dirty="0"/>
          </a:p>
        </p:txBody>
      </p:sp>
      <p:sp>
        <p:nvSpPr>
          <p:cNvPr id="8" name="Text Placeholder 2"/>
          <p:cNvSpPr>
            <a:spLocks noGrp="1"/>
          </p:cNvSpPr>
          <p:nvPr>
            <p:ph idx="1" hasCustomPrompt="1"/>
          </p:nvPr>
        </p:nvSpPr>
        <p:spPr>
          <a:xfrm>
            <a:off x="1003542" y="1600202"/>
            <a:ext cx="10548754" cy="4269838"/>
          </a:xfrm>
          <a:prstGeom prst="rect">
            <a:avLst/>
          </a:prstGeom>
        </p:spPr>
        <p:txBody>
          <a:bodyPr vert="horz" lIns="91440" tIns="45720" rIns="91440" bIns="45720" rtlCol="0">
            <a:normAutofit/>
          </a:bodyPr>
          <a:lstStyle>
            <a:lvl1pPr marL="0" indent="0">
              <a:buNone/>
              <a:defRPr sz="1800">
                <a:solidFill>
                  <a:srgbClr val="4A4953"/>
                </a:solidFill>
              </a:defRPr>
            </a:lvl1pPr>
          </a:lstStyle>
          <a:p>
            <a:pPr lvl="0"/>
            <a:r>
              <a:rPr lang="en-US" dirty="0" err="1"/>
              <a:t>Texto</a:t>
            </a:r>
            <a:endParaRPr lang="en-US" dirty="0"/>
          </a:p>
        </p:txBody>
      </p:sp>
    </p:spTree>
    <p:extLst>
      <p:ext uri="{BB962C8B-B14F-4D97-AF65-F5344CB8AC3E}">
        <p14:creationId xmlns:p14="http://schemas.microsoft.com/office/powerpoint/2010/main" val="4189152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6" name="Picture 5" descr="08.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title" hasCustomPrompt="1"/>
          </p:nvPr>
        </p:nvSpPr>
        <p:spPr>
          <a:xfrm>
            <a:off x="5174082" y="2773025"/>
            <a:ext cx="5728183" cy="533219"/>
          </a:xfrm>
          <a:prstGeom prst="rect">
            <a:avLst/>
          </a:prstGeom>
        </p:spPr>
        <p:txBody>
          <a:bodyPr>
            <a:noAutofit/>
          </a:bodyPr>
          <a:lstStyle>
            <a:lvl1pPr algn="r">
              <a:defRPr sz="4000">
                <a:solidFill>
                  <a:srgbClr val="FFFFFF"/>
                </a:solidFill>
              </a:defRPr>
            </a:lvl1pPr>
          </a:lstStyle>
          <a:p>
            <a:r>
              <a:rPr lang="x-none" dirty="0"/>
              <a:t>Título</a:t>
            </a:r>
            <a:endParaRPr lang="en-US" dirty="0"/>
          </a:p>
        </p:txBody>
      </p:sp>
    </p:spTree>
    <p:extLst>
      <p:ext uri="{BB962C8B-B14F-4D97-AF65-F5344CB8AC3E}">
        <p14:creationId xmlns:p14="http://schemas.microsoft.com/office/powerpoint/2010/main" val="3172807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18054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650" r:id="rId3"/>
    <p:sldLayoutId id="2147483710" r:id="rId4"/>
    <p:sldLayoutId id="2147483711" r:id="rId5"/>
    <p:sldLayoutId id="2147483712"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721" r:id="rId15"/>
    <p:sldLayoutId id="2147483722" r:id="rId16"/>
    <p:sldLayoutId id="2147483724" r:id="rId17"/>
    <p:sldLayoutId id="2147483725" r:id="rId18"/>
    <p:sldLayoutId id="2147483726" r:id="rId19"/>
    <p:sldLayoutId id="2147483727" r:id="rId20"/>
    <p:sldLayoutId id="2147483728" r:id="rId21"/>
    <p:sldLayoutId id="2147483729"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8208" y="1955607"/>
            <a:ext cx="5728183" cy="533219"/>
          </a:xfrm>
        </p:spPr>
        <p:txBody>
          <a:bodyPr/>
          <a:lstStyle/>
          <a:p>
            <a:r>
              <a:rPr lang="en-US" dirty="0"/>
              <a:t>RN 430 – </a:t>
            </a:r>
            <a:r>
              <a:rPr lang="en-US" dirty="0" err="1"/>
              <a:t>Aspectos</a:t>
            </a:r>
            <a:r>
              <a:rPr lang="en-US" dirty="0"/>
              <a:t> </a:t>
            </a:r>
            <a:r>
              <a:rPr lang="en-US" dirty="0" err="1"/>
              <a:t>Jurídicos</a:t>
            </a:r>
            <a:r>
              <a:rPr lang="en-US" dirty="0"/>
              <a:t> e </a:t>
            </a:r>
            <a:r>
              <a:rPr lang="en-US" dirty="0" err="1"/>
              <a:t>Atuariais</a:t>
            </a:r>
            <a:endParaRPr lang="en-US" dirty="0"/>
          </a:p>
        </p:txBody>
      </p:sp>
      <p:pic>
        <p:nvPicPr>
          <p:cNvPr id="6" name="Picture 5" descr="logo_brasil_fundo_transparente_WE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1307" y="3538485"/>
            <a:ext cx="1776894" cy="942582"/>
          </a:xfrm>
          <a:prstGeom prst="rect">
            <a:avLst/>
          </a:prstGeom>
        </p:spPr>
      </p:pic>
      <p:pic>
        <p:nvPicPr>
          <p:cNvPr id="5" name="Picture 4" descr="selo IS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9746" y="3663060"/>
            <a:ext cx="690180" cy="683512"/>
          </a:xfrm>
          <a:prstGeom prst="rect">
            <a:avLst/>
          </a:prstGeom>
        </p:spPr>
      </p:pic>
      <p:pic>
        <p:nvPicPr>
          <p:cNvPr id="7" name="Imagem 6">
            <a:extLst>
              <a:ext uri="{FF2B5EF4-FFF2-40B4-BE49-F238E27FC236}">
                <a16:creationId xmlns:a16="http://schemas.microsoft.com/office/drawing/2014/main" id="{4FFB9C27-6416-4F4D-8863-CF044D02B3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632" y="3514469"/>
            <a:ext cx="1398966" cy="1014250"/>
          </a:xfrm>
          <a:prstGeom prst="rect">
            <a:avLst/>
          </a:prstGeom>
        </p:spPr>
      </p:pic>
    </p:spTree>
    <p:extLst>
      <p:ext uri="{BB962C8B-B14F-4D97-AF65-F5344CB8AC3E}">
        <p14:creationId xmlns:p14="http://schemas.microsoft.com/office/powerpoint/2010/main" val="3500036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55FD9F-C644-4B22-B5BE-8D3AFE88B36E}"/>
              </a:ext>
            </a:extLst>
          </p:cNvPr>
          <p:cNvSpPr>
            <a:spLocks noGrp="1"/>
          </p:cNvSpPr>
          <p:nvPr>
            <p:ph type="title"/>
          </p:nvPr>
        </p:nvSpPr>
        <p:spPr/>
        <p:txBody>
          <a:bodyPr>
            <a:normAutofit fontScale="90000"/>
          </a:bodyPr>
          <a:lstStyle/>
          <a:p>
            <a:r>
              <a:rPr lang="pt-BR" sz="3300" dirty="0">
                <a:solidFill>
                  <a:srgbClr val="ADC827"/>
                </a:solidFill>
                <a:latin typeface="+mj-lt"/>
              </a:rPr>
              <a:t>Oferta conjunta (art. 13)</a:t>
            </a:r>
          </a:p>
        </p:txBody>
      </p:sp>
      <p:sp>
        <p:nvSpPr>
          <p:cNvPr id="3" name="Espaço Reservado para Conteúdo 2">
            <a:extLst>
              <a:ext uri="{FF2B5EF4-FFF2-40B4-BE49-F238E27FC236}">
                <a16:creationId xmlns:a16="http://schemas.microsoft.com/office/drawing/2014/main" id="{B0CDBAB3-C04A-4120-AAFC-8ED02202B793}"/>
              </a:ext>
            </a:extLst>
          </p:cNvPr>
          <p:cNvSpPr>
            <a:spLocks noGrp="1"/>
          </p:cNvSpPr>
          <p:nvPr>
            <p:ph idx="1"/>
          </p:nvPr>
        </p:nvSpPr>
        <p:spPr>
          <a:xfrm>
            <a:off x="886691" y="1350814"/>
            <a:ext cx="11305309" cy="4947355"/>
          </a:xfrm>
        </p:spPr>
        <p:txBody>
          <a:bodyPr>
            <a:noAutofit/>
          </a:bodyPr>
          <a:lstStyle/>
          <a:p>
            <a:pPr marL="285750" indent="-285750" algn="just">
              <a:lnSpc>
                <a:spcPct val="140000"/>
              </a:lnSpc>
              <a:buFont typeface="Arial" panose="020B0604020202020204" pitchFamily="34" charset="0"/>
              <a:buChar char="•"/>
            </a:pPr>
            <a:r>
              <a:rPr lang="pt-BR" sz="1700" dirty="0"/>
              <a:t>As OPS poderão pactuar a oferta conjunta de planos no mesmo contrato: </a:t>
            </a:r>
          </a:p>
          <a:p>
            <a:pPr marL="285750" indent="-285750" algn="just">
              <a:lnSpc>
                <a:spcPct val="140000"/>
              </a:lnSpc>
              <a:buFont typeface="Arial" panose="020B0604020202020204" pitchFamily="34" charset="0"/>
              <a:buChar char="•"/>
            </a:pPr>
            <a:r>
              <a:rPr lang="pt-BR" sz="1700" dirty="0"/>
              <a:t>O material a ser distribuído aos beneficiários para acesso aos serviços de assistência à saúde informe, em linguagem clara e acessível:</a:t>
            </a:r>
          </a:p>
          <a:p>
            <a:pPr marL="971550" lvl="1" indent="-285750" algn="just">
              <a:lnSpc>
                <a:spcPct val="140000"/>
              </a:lnSpc>
              <a:spcBef>
                <a:spcPts val="1000"/>
              </a:spcBef>
            </a:pPr>
            <a:r>
              <a:rPr lang="pt-BR" sz="1700" dirty="0">
                <a:solidFill>
                  <a:srgbClr val="5B5C65"/>
                </a:solidFill>
              </a:rPr>
              <a:t>Quais as OPS, seus n.º de registro na ANS e explicitando uma única OPS como líder;</a:t>
            </a:r>
          </a:p>
          <a:p>
            <a:pPr marL="971550" lvl="1" indent="-285750" algn="just">
              <a:lnSpc>
                <a:spcPct val="140000"/>
              </a:lnSpc>
              <a:spcBef>
                <a:spcPts val="1000"/>
              </a:spcBef>
            </a:pPr>
            <a:r>
              <a:rPr lang="pt-BR" sz="1700" dirty="0">
                <a:solidFill>
                  <a:srgbClr val="5B5C65"/>
                </a:solidFill>
              </a:rPr>
              <a:t>Quais são os planos que compõem o contrato: coletivos empresariais ou por adesão;</a:t>
            </a:r>
          </a:p>
          <a:p>
            <a:pPr marL="971550" lvl="1" indent="-285750" algn="just">
              <a:lnSpc>
                <a:spcPct val="140000"/>
              </a:lnSpc>
              <a:spcBef>
                <a:spcPts val="1000"/>
              </a:spcBef>
            </a:pPr>
            <a:r>
              <a:rPr lang="pt-BR" sz="1700" dirty="0">
                <a:solidFill>
                  <a:srgbClr val="5B5C65"/>
                </a:solidFill>
              </a:rPr>
              <a:t>Forma de acesso aos prestadores, incluindo informações sobre as respectivas redes; </a:t>
            </a:r>
          </a:p>
          <a:p>
            <a:pPr marL="285750" indent="-285750" algn="just">
              <a:lnSpc>
                <a:spcPct val="140000"/>
              </a:lnSpc>
              <a:buFont typeface="Arial" panose="020B0604020202020204" pitchFamily="34" charset="0"/>
              <a:buChar char="•"/>
            </a:pPr>
            <a:r>
              <a:rPr lang="pt-BR" sz="1700" dirty="0"/>
              <a:t>A OPS LÍDER é  responsável, perante o contratante, por todas as obrigações e deveres relacionados à oferta conjunta, sem prejuízo da </a:t>
            </a:r>
            <a:r>
              <a:rPr lang="pt-BR" sz="1700" dirty="0" err="1"/>
              <a:t>pactuação</a:t>
            </a:r>
            <a:r>
              <a:rPr lang="pt-BR" sz="1700" dirty="0"/>
              <a:t> entre as OPS da distribuição das responsabilidades pelo acesso aos serviços de assistência à saúde.</a:t>
            </a:r>
          </a:p>
          <a:p>
            <a:pPr marL="285750" indent="-285750" algn="just">
              <a:lnSpc>
                <a:spcPct val="140000"/>
              </a:lnSpc>
              <a:buFont typeface="Arial" panose="020B0604020202020204" pitchFamily="34" charset="0"/>
              <a:buChar char="•"/>
            </a:pPr>
            <a:r>
              <a:rPr lang="pt-BR" sz="1700" dirty="0"/>
              <a:t>Cada OPS é responsável perante a ANS pelo envio de informações relacionadas aos beneficiários vinculados aos respectivos planos, como também por NIPs, autos de infração e etc.  que compõem o contrato que trata a presente seção.</a:t>
            </a:r>
          </a:p>
        </p:txBody>
      </p:sp>
    </p:spTree>
    <p:extLst>
      <p:ext uri="{BB962C8B-B14F-4D97-AF65-F5344CB8AC3E}">
        <p14:creationId xmlns:p14="http://schemas.microsoft.com/office/powerpoint/2010/main" val="424426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542" y="520204"/>
            <a:ext cx="10727495" cy="533219"/>
          </a:xfrm>
        </p:spPr>
        <p:txBody>
          <a:bodyPr/>
          <a:lstStyle/>
          <a:p>
            <a:r>
              <a:rPr lang="en-US" sz="3300" b="1" dirty="0" err="1"/>
              <a:t>Corresponsabilidade</a:t>
            </a:r>
            <a:r>
              <a:rPr lang="en-US" sz="3300" b="1" dirty="0"/>
              <a:t> entre OPS pelo atendimento </a:t>
            </a:r>
            <a:r>
              <a:rPr lang="en-US" sz="3300" b="1" dirty="0" err="1"/>
              <a:t>aos</a:t>
            </a:r>
            <a:r>
              <a:rPr lang="en-US" sz="3300" b="1" dirty="0"/>
              <a:t> beneficiários (art. 5º)</a:t>
            </a:r>
          </a:p>
        </p:txBody>
      </p:sp>
      <p:pic>
        <p:nvPicPr>
          <p:cNvPr id="4" name="Imagem 3">
            <a:extLst>
              <a:ext uri="{FF2B5EF4-FFF2-40B4-BE49-F238E27FC236}">
                <a16:creationId xmlns:a16="http://schemas.microsoft.com/office/drawing/2014/main" id="{33016318-7AE7-4BE8-BBE5-89405851F72E}"/>
              </a:ext>
            </a:extLst>
          </p:cNvPr>
          <p:cNvPicPr>
            <a:picLocks noChangeAspect="1"/>
          </p:cNvPicPr>
          <p:nvPr/>
        </p:nvPicPr>
        <p:blipFill rotWithShape="1">
          <a:blip r:embed="rId2"/>
          <a:srcRect l="18214" t="22095" r="18500" b="18349"/>
          <a:stretch/>
        </p:blipFill>
        <p:spPr>
          <a:xfrm>
            <a:off x="872836" y="1501445"/>
            <a:ext cx="11042073" cy="5268116"/>
          </a:xfrm>
          <a:prstGeom prst="rect">
            <a:avLst/>
          </a:prstGeom>
        </p:spPr>
      </p:pic>
    </p:spTree>
    <p:extLst>
      <p:ext uri="{BB962C8B-B14F-4D97-AF65-F5344CB8AC3E}">
        <p14:creationId xmlns:p14="http://schemas.microsoft.com/office/powerpoint/2010/main" val="1891294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5F170C91-DA12-43A8-B172-EB8E10061696}"/>
              </a:ext>
            </a:extLst>
          </p:cNvPr>
          <p:cNvSpPr/>
          <p:nvPr/>
        </p:nvSpPr>
        <p:spPr>
          <a:xfrm>
            <a:off x="1003542" y="5361710"/>
            <a:ext cx="11188458" cy="133003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Título 2">
            <a:extLst>
              <a:ext uri="{FF2B5EF4-FFF2-40B4-BE49-F238E27FC236}">
                <a16:creationId xmlns:a16="http://schemas.microsoft.com/office/drawing/2014/main" id="{E8331E3F-63F0-475F-AAB1-37FCEACA0F91}"/>
              </a:ext>
            </a:extLst>
          </p:cNvPr>
          <p:cNvSpPr>
            <a:spLocks noGrp="1"/>
          </p:cNvSpPr>
          <p:nvPr>
            <p:ph type="title"/>
          </p:nvPr>
        </p:nvSpPr>
        <p:spPr/>
        <p:txBody>
          <a:bodyPr/>
          <a:lstStyle/>
          <a:p>
            <a:r>
              <a:rPr lang="en-US" dirty="0" err="1"/>
              <a:t>Corresponsabilidade</a:t>
            </a:r>
            <a:r>
              <a:rPr lang="en-US" dirty="0"/>
              <a:t> entre OPS </a:t>
            </a:r>
            <a:r>
              <a:rPr lang="en-US" dirty="0" err="1"/>
              <a:t>pelo</a:t>
            </a:r>
            <a:r>
              <a:rPr lang="en-US" dirty="0"/>
              <a:t> </a:t>
            </a:r>
            <a:r>
              <a:rPr lang="en-US" dirty="0" err="1"/>
              <a:t>atendimento</a:t>
            </a:r>
            <a:r>
              <a:rPr lang="en-US" dirty="0"/>
              <a:t> </a:t>
            </a:r>
            <a:r>
              <a:rPr lang="en-US" dirty="0" err="1"/>
              <a:t>aos</a:t>
            </a:r>
            <a:r>
              <a:rPr lang="en-US" dirty="0"/>
              <a:t> beneficiários (art. 5º)</a:t>
            </a:r>
            <a:endParaRPr lang="pt-BR" dirty="0"/>
          </a:p>
        </p:txBody>
      </p:sp>
      <p:sp>
        <p:nvSpPr>
          <p:cNvPr id="4" name="Espaço Reservado para Conteúdo 3">
            <a:extLst>
              <a:ext uri="{FF2B5EF4-FFF2-40B4-BE49-F238E27FC236}">
                <a16:creationId xmlns:a16="http://schemas.microsoft.com/office/drawing/2014/main" id="{9DA93D51-84C3-4F09-8DBA-F4916D3E2C6F}"/>
              </a:ext>
            </a:extLst>
          </p:cNvPr>
          <p:cNvSpPr>
            <a:spLocks noGrp="1"/>
          </p:cNvSpPr>
          <p:nvPr>
            <p:ph idx="1"/>
          </p:nvPr>
        </p:nvSpPr>
        <p:spPr/>
        <p:txBody>
          <a:bodyPr>
            <a:noAutofit/>
          </a:bodyPr>
          <a:lstStyle/>
          <a:p>
            <a:pPr marL="176212" lvl="1" indent="0" algn="just">
              <a:lnSpc>
                <a:spcPct val="160000"/>
              </a:lnSpc>
              <a:buNone/>
            </a:pPr>
            <a:r>
              <a:rPr lang="pt-BR" sz="2000" b="1" dirty="0">
                <a:solidFill>
                  <a:schemeClr val="accent3">
                    <a:lumMod val="50000"/>
                  </a:schemeClr>
                </a:solidFill>
              </a:rPr>
              <a:t>As OPS </a:t>
            </a:r>
            <a:r>
              <a:rPr lang="pt-BR" sz="2000" b="1" dirty="0">
                <a:solidFill>
                  <a:srgbClr val="FF0000"/>
                </a:solidFill>
              </a:rPr>
              <a:t>poderão</a:t>
            </a:r>
            <a:r>
              <a:rPr lang="pt-BR" sz="2000" b="1" dirty="0">
                <a:solidFill>
                  <a:schemeClr val="accent3">
                    <a:lumMod val="50000"/>
                  </a:schemeClr>
                </a:solidFill>
              </a:rPr>
              <a:t> assumir corresponsabilidade pela gestão dos riscos decorrentes do atendimento dos beneficiários, </a:t>
            </a:r>
            <a:r>
              <a:rPr lang="pt-BR" sz="2000" b="1" dirty="0">
                <a:solidFill>
                  <a:srgbClr val="FF0000"/>
                </a:solidFill>
              </a:rPr>
              <a:t>de forma continuada</a:t>
            </a:r>
            <a:r>
              <a:rPr lang="pt-BR" sz="2000" b="1" dirty="0">
                <a:solidFill>
                  <a:schemeClr val="accent3">
                    <a:lumMod val="50000"/>
                  </a:schemeClr>
                </a:solidFill>
              </a:rPr>
              <a:t>, por meio de intercâmbio operacional, convênio de reciprocidade ou outro negócio jurídico.</a:t>
            </a:r>
          </a:p>
          <a:p>
            <a:pPr marL="176212" lvl="1" indent="0" algn="just">
              <a:lnSpc>
                <a:spcPct val="160000"/>
              </a:lnSpc>
              <a:buNone/>
            </a:pPr>
            <a:r>
              <a:rPr lang="pt-BR" sz="2000" b="1" dirty="0">
                <a:solidFill>
                  <a:schemeClr val="accent3">
                    <a:lumMod val="50000"/>
                  </a:schemeClr>
                </a:solidFill>
              </a:rPr>
              <a:t>Uma OPS disponibiliza aos beneficiários de outra acesso continuado aos serviços oferecidos por sua rede prestadora de serviços de assistência à saúde, não alterando o vínculo do beneficiário com a operadora por ele contratada.</a:t>
            </a:r>
          </a:p>
          <a:p>
            <a:pPr marL="176212" lvl="1" indent="0" algn="just">
              <a:lnSpc>
                <a:spcPct val="160000"/>
              </a:lnSpc>
              <a:buNone/>
            </a:pPr>
            <a:r>
              <a:rPr lang="pt-BR" sz="2000" b="1" dirty="0">
                <a:solidFill>
                  <a:schemeClr val="accent3">
                    <a:lumMod val="50000"/>
                  </a:schemeClr>
                </a:solidFill>
              </a:rPr>
              <a:t>Em pré-pagamento (repasse) ou em pós pagamento (intercâmbio habitual)</a:t>
            </a:r>
          </a:p>
          <a:p>
            <a:pPr marL="176212" lvl="1" indent="0" algn="just">
              <a:lnSpc>
                <a:spcPct val="160000"/>
              </a:lnSpc>
              <a:buNone/>
            </a:pPr>
            <a:r>
              <a:rPr lang="pt-BR" sz="2000" b="1" dirty="0">
                <a:solidFill>
                  <a:schemeClr val="accent3">
                    <a:lumMod val="50000"/>
                  </a:schemeClr>
                </a:solidFill>
              </a:rPr>
              <a:t>Unimed de Origem permanecerá responsável por todas as ações fiscalizatórias da ANS, bem como pelas demandas de reclamação, incluindo NIPs e autos de infração, referentes aos beneficiários transferidos</a:t>
            </a:r>
          </a:p>
        </p:txBody>
      </p:sp>
    </p:spTree>
    <p:extLst>
      <p:ext uri="{BB962C8B-B14F-4D97-AF65-F5344CB8AC3E}">
        <p14:creationId xmlns:p14="http://schemas.microsoft.com/office/powerpoint/2010/main" val="232055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BAEB53-7FA2-4FB1-A2A0-3AE8970351AA}"/>
              </a:ext>
            </a:extLst>
          </p:cNvPr>
          <p:cNvSpPr>
            <a:spLocks noGrp="1"/>
          </p:cNvSpPr>
          <p:nvPr>
            <p:ph type="title"/>
          </p:nvPr>
        </p:nvSpPr>
        <p:spPr/>
        <p:txBody>
          <a:bodyPr/>
          <a:lstStyle/>
          <a:p>
            <a:r>
              <a:rPr lang="pt-BR" dirty="0"/>
              <a:t>Negócio jurídico (art. 6º)</a:t>
            </a:r>
          </a:p>
        </p:txBody>
      </p:sp>
      <p:sp>
        <p:nvSpPr>
          <p:cNvPr id="3" name="Espaço Reservado para Conteúdo 2">
            <a:extLst>
              <a:ext uri="{FF2B5EF4-FFF2-40B4-BE49-F238E27FC236}">
                <a16:creationId xmlns:a16="http://schemas.microsoft.com/office/drawing/2014/main" id="{2BBDD599-49B4-4E72-A4D8-34D05F5F4F22}"/>
              </a:ext>
            </a:extLst>
          </p:cNvPr>
          <p:cNvSpPr>
            <a:spLocks noGrp="1"/>
          </p:cNvSpPr>
          <p:nvPr>
            <p:ph idx="1"/>
          </p:nvPr>
        </p:nvSpPr>
        <p:spPr>
          <a:xfrm>
            <a:off x="864992" y="1253837"/>
            <a:ext cx="11327008" cy="4947355"/>
          </a:xfrm>
        </p:spPr>
        <p:txBody>
          <a:bodyPr>
            <a:normAutofit fontScale="55000" lnSpcReduction="20000"/>
          </a:bodyPr>
          <a:lstStyle/>
          <a:p>
            <a:pPr marL="0" indent="0" algn="just">
              <a:lnSpc>
                <a:spcPct val="150000"/>
              </a:lnSpc>
              <a:buNone/>
            </a:pPr>
            <a:r>
              <a:rPr lang="pt-BR" sz="3600" dirty="0">
                <a:solidFill>
                  <a:schemeClr val="accent3">
                    <a:lumMod val="50000"/>
                  </a:schemeClr>
                </a:solidFill>
              </a:rPr>
              <a:t>- </a:t>
            </a:r>
            <a:r>
              <a:rPr lang="pt-BR" sz="3600" b="1" dirty="0">
                <a:solidFill>
                  <a:schemeClr val="accent3">
                    <a:lumMod val="50000"/>
                  </a:schemeClr>
                </a:solidFill>
              </a:rPr>
              <a:t>As operações devem ter como base negócios jurídicos celebrados sob a forma escrita, contemplando os direitos e as obrigações acordados entre operadora contratada e operadora prestadora.</a:t>
            </a:r>
          </a:p>
          <a:p>
            <a:pPr marL="0" indent="0" algn="just">
              <a:lnSpc>
                <a:spcPct val="150000"/>
              </a:lnSpc>
              <a:buNone/>
            </a:pPr>
            <a:r>
              <a:rPr lang="pt-BR" sz="3600" b="1" dirty="0">
                <a:solidFill>
                  <a:schemeClr val="accent3">
                    <a:lumMod val="50000"/>
                  </a:schemeClr>
                </a:solidFill>
              </a:rPr>
              <a:t>- O Manual de Intercâmbio pode, perfeitamente, estabelecer as condições jurídicas exigidas pela referida normativa, tal como sugerido pelo próprio Comitê Jurídico/Regulamentação da Unimed do Brasil no encontro antecedente. </a:t>
            </a:r>
          </a:p>
          <a:p>
            <a:pPr marL="0" indent="0" algn="just">
              <a:lnSpc>
                <a:spcPct val="150000"/>
              </a:lnSpc>
              <a:buNone/>
            </a:pPr>
            <a:r>
              <a:rPr lang="pt-BR" sz="3600" b="1" dirty="0">
                <a:solidFill>
                  <a:schemeClr val="accent3">
                    <a:lumMod val="50000"/>
                  </a:schemeClr>
                </a:solidFill>
              </a:rPr>
              <a:t>- O capítulo 5 do Manual de Intercâmbio foi revisto para contemplar as exigências regulatórias impostas pela RN nº 430/17. </a:t>
            </a:r>
          </a:p>
          <a:p>
            <a:pPr marL="0" indent="0" algn="just">
              <a:lnSpc>
                <a:spcPct val="150000"/>
              </a:lnSpc>
              <a:buNone/>
            </a:pPr>
            <a:r>
              <a:rPr lang="pt-BR" sz="3600" b="1" dirty="0">
                <a:solidFill>
                  <a:schemeClr val="accent3">
                    <a:lumMod val="50000"/>
                  </a:schemeClr>
                </a:solidFill>
              </a:rPr>
              <a:t> - </a:t>
            </a:r>
            <a:r>
              <a:rPr lang="pt-BR" sz="3600" b="1" i="1" dirty="0">
                <a:solidFill>
                  <a:schemeClr val="accent3">
                    <a:lumMod val="50000"/>
                  </a:schemeClr>
                </a:solidFill>
              </a:rPr>
              <a:t>A transferência da corresponsabilidade de atendimento continuado e habitual pode, a critério das partes, ensejar a </a:t>
            </a:r>
            <a:r>
              <a:rPr lang="pt-BR" sz="3600" b="1" i="1" u="sng" dirty="0">
                <a:solidFill>
                  <a:schemeClr val="accent3">
                    <a:lumMod val="50000"/>
                  </a:schemeClr>
                </a:solidFill>
              </a:rPr>
              <a:t>celebração de instrumento jurídico complementar ao presente capítulo</a:t>
            </a:r>
            <a:r>
              <a:rPr lang="pt-BR" sz="3600" b="1" i="1" dirty="0">
                <a:solidFill>
                  <a:schemeClr val="accent3">
                    <a:lumMod val="50000"/>
                  </a:schemeClr>
                </a:solidFill>
              </a:rPr>
              <a:t>, desde que não contrarie as regras aqui dispostas. </a:t>
            </a:r>
          </a:p>
          <a:p>
            <a:pPr marL="285750" indent="-285750" algn="just">
              <a:lnSpc>
                <a:spcPct val="150000"/>
              </a:lnSpc>
              <a:buFont typeface="Arial" panose="020B0604020202020204" pitchFamily="34" charset="0"/>
              <a:buChar char="•"/>
            </a:pPr>
            <a:endParaRPr lang="pt-BR" sz="3300" dirty="0">
              <a:solidFill>
                <a:schemeClr val="accent3">
                  <a:lumMod val="50000"/>
                </a:schemeClr>
              </a:solidFill>
            </a:endParaRPr>
          </a:p>
          <a:p>
            <a:pPr marL="285750" indent="-285750" algn="just">
              <a:lnSpc>
                <a:spcPct val="150000"/>
              </a:lnSpc>
              <a:buFont typeface="Arial" panose="020B0604020202020204" pitchFamily="34" charset="0"/>
              <a:buChar char="•"/>
            </a:pPr>
            <a:endParaRPr lang="pt-BR" sz="1800" b="1" dirty="0">
              <a:solidFill>
                <a:schemeClr val="accent3">
                  <a:lumMod val="50000"/>
                </a:schemeClr>
              </a:solidFill>
            </a:endParaRPr>
          </a:p>
          <a:p>
            <a:pPr marL="285750" indent="-285750" algn="just">
              <a:lnSpc>
                <a:spcPct val="150000"/>
              </a:lnSpc>
              <a:buFont typeface="Arial" panose="020B0604020202020204" pitchFamily="34" charset="0"/>
              <a:buChar char="•"/>
            </a:pPr>
            <a:endParaRPr lang="pt-BR" sz="1800" b="1" dirty="0">
              <a:solidFill>
                <a:schemeClr val="accent3">
                  <a:lumMod val="50000"/>
                </a:schemeClr>
              </a:solidFill>
            </a:endParaRPr>
          </a:p>
        </p:txBody>
      </p:sp>
    </p:spTree>
    <p:extLst>
      <p:ext uri="{BB962C8B-B14F-4D97-AF65-F5344CB8AC3E}">
        <p14:creationId xmlns:p14="http://schemas.microsoft.com/office/powerpoint/2010/main" val="400082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ço Reservado para Conteúdo 2">
            <a:extLst>
              <a:ext uri="{FF2B5EF4-FFF2-40B4-BE49-F238E27FC236}">
                <a16:creationId xmlns:a16="http://schemas.microsoft.com/office/drawing/2014/main" id="{C3232764-980E-4DF4-A9B8-5C53A24E7048}"/>
              </a:ext>
            </a:extLst>
          </p:cNvPr>
          <p:cNvSpPr>
            <a:spLocks noGrp="1"/>
          </p:cNvSpPr>
          <p:nvPr>
            <p:ph idx="1"/>
          </p:nvPr>
        </p:nvSpPr>
        <p:spPr>
          <a:xfrm>
            <a:off x="831273" y="1479262"/>
            <a:ext cx="11360727" cy="4761606"/>
          </a:xfrm>
        </p:spPr>
        <p:txBody>
          <a:bodyPr>
            <a:normAutofit fontScale="62500" lnSpcReduction="20000"/>
          </a:bodyPr>
          <a:lstStyle/>
          <a:p>
            <a:pPr marL="342900" indent="-342900">
              <a:lnSpc>
                <a:spcPct val="160000"/>
              </a:lnSpc>
              <a:buFont typeface="Arial" panose="020B0604020202020204" pitchFamily="34" charset="0"/>
              <a:buChar char="•"/>
            </a:pPr>
            <a:r>
              <a:rPr lang="pt-BR" sz="2600" b="1" dirty="0">
                <a:solidFill>
                  <a:schemeClr val="accent3">
                    <a:lumMod val="50000"/>
                  </a:schemeClr>
                </a:solidFill>
              </a:rPr>
              <a:t>Tratam-se de operações de compartilhamento de riscos e, como tal, devem ser respaldados por instrumentos jurídicos, que contemplem o teor da RN nº 430/17.</a:t>
            </a:r>
          </a:p>
          <a:p>
            <a:pPr marL="342900" indent="-342900">
              <a:lnSpc>
                <a:spcPct val="160000"/>
              </a:lnSpc>
              <a:buFont typeface="Arial" panose="020B0604020202020204" pitchFamily="34" charset="0"/>
              <a:buChar char="•"/>
            </a:pPr>
            <a:r>
              <a:rPr lang="pt-BR" sz="2600" b="1" dirty="0">
                <a:solidFill>
                  <a:schemeClr val="accent3">
                    <a:lumMod val="50000"/>
                  </a:schemeClr>
                </a:solidFill>
              </a:rPr>
              <a:t>A RN nº 137/06 chama de convênio de reciprocidade:  </a:t>
            </a:r>
          </a:p>
          <a:p>
            <a:endParaRPr lang="pt-BR" sz="1800" dirty="0"/>
          </a:p>
          <a:p>
            <a:pPr marL="457200" lvl="1" indent="0" algn="just">
              <a:lnSpc>
                <a:spcPct val="150000"/>
              </a:lnSpc>
              <a:buNone/>
            </a:pPr>
            <a:r>
              <a:rPr lang="pt-BR" sz="2600" b="1" dirty="0">
                <a:solidFill>
                  <a:schemeClr val="accent3">
                    <a:lumMod val="50000"/>
                  </a:schemeClr>
                </a:solidFill>
              </a:rPr>
              <a:t>Art. 21 - A entidade de autogestão deverá operar por meio de rede própria, credenciada, contratada ou referenciada, cuja administração será realizada de forma direta.</a:t>
            </a:r>
          </a:p>
          <a:p>
            <a:pPr marL="457200" lvl="1" indent="0" algn="just">
              <a:lnSpc>
                <a:spcPct val="150000"/>
              </a:lnSpc>
              <a:buNone/>
            </a:pPr>
            <a:r>
              <a:rPr lang="pt-BR" sz="2600" b="1" dirty="0">
                <a:solidFill>
                  <a:schemeClr val="accent3">
                    <a:lumMod val="50000"/>
                  </a:schemeClr>
                </a:solidFill>
              </a:rPr>
              <a:t>§1º É facultada a contratação ou celebração de convênio quanto à rede de prestação de serviços de entidade congênere ou de outra operadora de modalidade diversa, fora do município sede da operadora; (Redação dada pela RN nº 355, de 2014)</a:t>
            </a:r>
          </a:p>
          <a:p>
            <a:pPr marL="457200" lvl="1" indent="0" algn="just">
              <a:lnSpc>
                <a:spcPct val="150000"/>
              </a:lnSpc>
              <a:buNone/>
            </a:pPr>
            <a:r>
              <a:rPr lang="pt-BR" sz="2600" b="1" dirty="0">
                <a:solidFill>
                  <a:schemeClr val="accent3">
                    <a:lumMod val="50000"/>
                  </a:schemeClr>
                </a:solidFill>
              </a:rPr>
              <a:t>§ 2º As entidades de autogestão poderão oferecer cobertura em localidade diversa da área de atuação do produto aos beneficiários que estejam provisoriamente e por motivo de trabalho residindo naquela localidade, na forma de serviço adicional devidamente registrado ou contratado, até o limite de 10% (dez por cento) do total de beneficiários de carteira. (Incluída pela RN nº 355, de 2014)</a:t>
            </a:r>
          </a:p>
          <a:p>
            <a:endParaRPr lang="pt-BR" dirty="0"/>
          </a:p>
        </p:txBody>
      </p:sp>
      <p:sp>
        <p:nvSpPr>
          <p:cNvPr id="9" name="Título 1">
            <a:extLst>
              <a:ext uri="{FF2B5EF4-FFF2-40B4-BE49-F238E27FC236}">
                <a16:creationId xmlns:a16="http://schemas.microsoft.com/office/drawing/2014/main" id="{4D9BA572-2216-4200-B5AF-0ADBCA232C4D}"/>
              </a:ext>
            </a:extLst>
          </p:cNvPr>
          <p:cNvSpPr>
            <a:spLocks noGrp="1"/>
          </p:cNvSpPr>
          <p:nvPr>
            <p:ph type="title"/>
          </p:nvPr>
        </p:nvSpPr>
        <p:spPr>
          <a:xfrm>
            <a:off x="1003542" y="561769"/>
            <a:ext cx="10727495" cy="533219"/>
          </a:xfrm>
        </p:spPr>
        <p:txBody>
          <a:bodyPr/>
          <a:lstStyle/>
          <a:p>
            <a:r>
              <a:rPr lang="pt-BR" dirty="0"/>
              <a:t>Contratos de Cessão de Rede com Autogestões</a:t>
            </a:r>
          </a:p>
        </p:txBody>
      </p:sp>
    </p:spTree>
    <p:extLst>
      <p:ext uri="{BB962C8B-B14F-4D97-AF65-F5344CB8AC3E}">
        <p14:creationId xmlns:p14="http://schemas.microsoft.com/office/powerpoint/2010/main" val="883700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Regras que diferenciam o Intercâmbio Habitual do Eventual </a:t>
            </a:r>
            <a:br>
              <a:rPr lang="pt-BR" dirty="0"/>
            </a:br>
            <a:endParaRPr lang="pt-BR" dirty="0"/>
          </a:p>
        </p:txBody>
      </p:sp>
      <p:sp>
        <p:nvSpPr>
          <p:cNvPr id="5" name="Espaço Reservado para Texto 4"/>
          <p:cNvSpPr>
            <a:spLocks noGrp="1"/>
          </p:cNvSpPr>
          <p:nvPr>
            <p:ph idx="1"/>
          </p:nvPr>
        </p:nvSpPr>
        <p:spPr>
          <a:prstGeom prst="rect">
            <a:avLst/>
          </a:prstGeom>
        </p:spPr>
        <p:txBody>
          <a:bodyPr>
            <a:normAutofit/>
          </a:bodyPr>
          <a:lstStyle/>
          <a:p>
            <a:pPr marL="0" indent="0">
              <a:buNone/>
            </a:pPr>
            <a:r>
              <a:rPr lang="sk-SK" sz="2800" b="1" dirty="0">
                <a:solidFill>
                  <a:schemeClr val="accent3">
                    <a:lumMod val="50000"/>
                  </a:schemeClr>
                </a:solidFill>
              </a:rPr>
              <a:t>Intercâmbio Habitual</a:t>
            </a:r>
          </a:p>
          <a:p>
            <a:pPr marL="0" indent="0" algn="just">
              <a:buNone/>
            </a:pPr>
            <a:endParaRPr lang="sk-SK" sz="2800" b="1" dirty="0">
              <a:solidFill>
                <a:schemeClr val="accent3">
                  <a:lumMod val="50000"/>
                </a:schemeClr>
              </a:solidFill>
            </a:endParaRPr>
          </a:p>
          <a:p>
            <a:pPr marL="0" indent="0" algn="just">
              <a:buNone/>
            </a:pPr>
            <a:r>
              <a:rPr lang="sk-SK" sz="2800" b="1" dirty="0">
                <a:solidFill>
                  <a:schemeClr val="accent3">
                    <a:lumMod val="50000"/>
                  </a:schemeClr>
                </a:solidFill>
              </a:rPr>
              <a:t>    O princípio que consagra o conceito do compartilhamento de risco se dá pela disponibilidade de acesso à rede assistencial na qual os beneficiários irão  buscar seu atendimento de forma habitual, seja porque eles residam em determinada região ou, porque normalmente buscam o seu atendimento em determinada rede assistencial de  uma cidade ou região.</a:t>
            </a:r>
            <a:endParaRPr lang="pt-BR" sz="2800" b="1" dirty="0">
              <a:solidFill>
                <a:schemeClr val="accent3">
                  <a:lumMod val="50000"/>
                </a:schemeClr>
              </a:solidFill>
            </a:endParaRPr>
          </a:p>
          <a:p>
            <a:endParaRPr lang="pt-BR" sz="3200" dirty="0"/>
          </a:p>
        </p:txBody>
      </p:sp>
    </p:spTree>
    <p:extLst>
      <p:ext uri="{BB962C8B-B14F-4D97-AF65-F5344CB8AC3E}">
        <p14:creationId xmlns:p14="http://schemas.microsoft.com/office/powerpoint/2010/main" val="2221788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Identificação do Usuário Habitual</a:t>
            </a:r>
          </a:p>
        </p:txBody>
      </p:sp>
      <p:sp>
        <p:nvSpPr>
          <p:cNvPr id="7" name="CaixaDeTexto 6">
            <a:extLst>
              <a:ext uri="{FF2B5EF4-FFF2-40B4-BE49-F238E27FC236}">
                <a16:creationId xmlns:a16="http://schemas.microsoft.com/office/drawing/2014/main" id="{CD5CE87A-6168-4E61-9C36-A0E9BD286A59}"/>
              </a:ext>
            </a:extLst>
          </p:cNvPr>
          <p:cNvSpPr txBox="1"/>
          <p:nvPr/>
        </p:nvSpPr>
        <p:spPr>
          <a:xfrm>
            <a:off x="913432" y="1663023"/>
            <a:ext cx="11278568" cy="3477875"/>
          </a:xfrm>
          <a:prstGeom prst="rect">
            <a:avLst/>
          </a:prstGeom>
          <a:noFill/>
        </p:spPr>
        <p:txBody>
          <a:bodyPr wrap="square" rtlCol="0">
            <a:spAutoFit/>
          </a:bodyPr>
          <a:lstStyle/>
          <a:p>
            <a:r>
              <a:rPr lang="pt-BR" sz="2000" b="1" dirty="0">
                <a:solidFill>
                  <a:schemeClr val="accent3">
                    <a:lumMod val="50000"/>
                  </a:schemeClr>
                </a:solidFill>
              </a:rPr>
              <a:t>Critérios de identificação:</a:t>
            </a:r>
          </a:p>
          <a:p>
            <a:endParaRPr lang="sk-SK" sz="2000" b="1" dirty="0">
              <a:solidFill>
                <a:schemeClr val="accent3">
                  <a:lumMod val="50000"/>
                </a:schemeClr>
              </a:solidFill>
            </a:endParaRPr>
          </a:p>
          <a:p>
            <a:pPr marL="457189" indent="-457189">
              <a:buFont typeface="Wingdings" charset="2"/>
              <a:buChar char="ü"/>
            </a:pPr>
            <a:r>
              <a:rPr lang="sk-SK" sz="2000" b="1" dirty="0">
                <a:solidFill>
                  <a:schemeClr val="accent3">
                    <a:lumMod val="50000"/>
                  </a:schemeClr>
                </a:solidFill>
              </a:rPr>
              <a:t>Beneficiários domiciliados fora da rede direta da Unimed Origem (operadora contratada) que residem em cidades onde a rede assistencial disponibilizada para atender esses beneficiários nas suas demandas de saúde é a rede direta de uma outra Unimed na condição de Destino (operadora prestadora). </a:t>
            </a:r>
            <a:endParaRPr lang="pt-BR" sz="2000" b="1" dirty="0">
              <a:solidFill>
                <a:schemeClr val="accent3">
                  <a:lumMod val="50000"/>
                </a:schemeClr>
              </a:solidFill>
            </a:endParaRPr>
          </a:p>
          <a:p>
            <a:r>
              <a:rPr lang="pt-BR" sz="2000" b="1" dirty="0">
                <a:solidFill>
                  <a:schemeClr val="accent3">
                    <a:lumMod val="50000"/>
                  </a:schemeClr>
                </a:solidFill>
              </a:rPr>
              <a:t>ou</a:t>
            </a:r>
          </a:p>
          <a:p>
            <a:endParaRPr lang="pt-BR" sz="2000" b="1" dirty="0">
              <a:solidFill>
                <a:schemeClr val="accent3">
                  <a:lumMod val="50000"/>
                </a:schemeClr>
              </a:solidFill>
            </a:endParaRPr>
          </a:p>
          <a:p>
            <a:pPr marL="457189" indent="-457189">
              <a:buFont typeface="Wingdings" charset="2"/>
              <a:buChar char="ü"/>
            </a:pPr>
            <a:r>
              <a:rPr lang="pt-BR" sz="2000" b="1" dirty="0">
                <a:solidFill>
                  <a:schemeClr val="accent3">
                    <a:lumMod val="50000"/>
                  </a:schemeClr>
                </a:solidFill>
              </a:rPr>
              <a:t>Beneficiários da Unimed Origem que tem um ou mais atendimentos assistenciais eletivos na rede direta de outra(s) Unimed(s) Destino(s) </a:t>
            </a:r>
            <a:r>
              <a:rPr lang="pt-BR" sz="2000" b="1" u="sng" dirty="0">
                <a:solidFill>
                  <a:schemeClr val="accent3">
                    <a:lumMod val="50000"/>
                  </a:schemeClr>
                </a:solidFill>
              </a:rPr>
              <a:t>por seu livre acesso direto</a:t>
            </a:r>
            <a:r>
              <a:rPr lang="pt-BR" sz="2000" b="1" dirty="0">
                <a:solidFill>
                  <a:schemeClr val="accent3">
                    <a:lumMod val="50000"/>
                  </a:schemeClr>
                </a:solidFill>
              </a:rPr>
              <a:t>, considerando a frequência de utilização para assistência médica nos últimos doze meses;</a:t>
            </a:r>
            <a:endParaRPr lang="pt-BR" sz="2400" dirty="0">
              <a:latin typeface="Trebuchet MS" panose="020B0603020202020204" pitchFamily="34" charset="0"/>
            </a:endParaRPr>
          </a:p>
        </p:txBody>
      </p:sp>
    </p:spTree>
    <p:extLst>
      <p:ext uri="{BB962C8B-B14F-4D97-AF65-F5344CB8AC3E}">
        <p14:creationId xmlns:p14="http://schemas.microsoft.com/office/powerpoint/2010/main" val="1424940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Identificação do Usuário Habitual</a:t>
            </a:r>
          </a:p>
        </p:txBody>
      </p:sp>
      <p:sp>
        <p:nvSpPr>
          <p:cNvPr id="7" name="CaixaDeTexto 6">
            <a:extLst>
              <a:ext uri="{FF2B5EF4-FFF2-40B4-BE49-F238E27FC236}">
                <a16:creationId xmlns:a16="http://schemas.microsoft.com/office/drawing/2014/main" id="{CD5CE87A-6168-4E61-9C36-A0E9BD286A59}"/>
              </a:ext>
            </a:extLst>
          </p:cNvPr>
          <p:cNvSpPr txBox="1"/>
          <p:nvPr/>
        </p:nvSpPr>
        <p:spPr>
          <a:xfrm>
            <a:off x="913432" y="1094988"/>
            <a:ext cx="11278568" cy="5016758"/>
          </a:xfrm>
          <a:prstGeom prst="rect">
            <a:avLst/>
          </a:prstGeom>
          <a:noFill/>
        </p:spPr>
        <p:txBody>
          <a:bodyPr wrap="square" rtlCol="0">
            <a:spAutoFit/>
          </a:bodyPr>
          <a:lstStyle/>
          <a:p>
            <a:r>
              <a:rPr lang="pt-BR" sz="2000" b="1" dirty="0">
                <a:solidFill>
                  <a:schemeClr val="accent3">
                    <a:lumMod val="50000"/>
                  </a:schemeClr>
                </a:solidFill>
              </a:rPr>
              <a:t>Critérios de identificação:</a:t>
            </a:r>
          </a:p>
          <a:p>
            <a:endParaRPr lang="sk-SK" sz="2000" b="1" dirty="0">
              <a:solidFill>
                <a:schemeClr val="accent3">
                  <a:lumMod val="50000"/>
                </a:schemeClr>
              </a:solidFill>
            </a:endParaRPr>
          </a:p>
          <a:p>
            <a:r>
              <a:rPr lang="pt-BR" sz="2000" b="1" dirty="0">
                <a:solidFill>
                  <a:schemeClr val="accent3">
                    <a:lumMod val="50000"/>
                  </a:schemeClr>
                </a:solidFill>
              </a:rPr>
              <a:t>ou</a:t>
            </a:r>
          </a:p>
          <a:p>
            <a:pPr marL="442913"/>
            <a:endParaRPr lang="pt-BR" sz="2000" b="1" dirty="0">
              <a:solidFill>
                <a:schemeClr val="accent3">
                  <a:lumMod val="50000"/>
                </a:schemeClr>
              </a:solidFill>
            </a:endParaRPr>
          </a:p>
          <a:p>
            <a:pPr marL="442913"/>
            <a:r>
              <a:rPr lang="pt-BR" sz="2000" b="1" dirty="0">
                <a:solidFill>
                  <a:schemeClr val="accent3">
                    <a:lumMod val="50000"/>
                  </a:schemeClr>
                </a:solidFill>
              </a:rPr>
              <a:t>Beneficiários da Unimed Origem que tem dois ou mais </a:t>
            </a:r>
            <a:r>
              <a:rPr lang="es-ES" sz="2000" b="1" dirty="0" err="1">
                <a:solidFill>
                  <a:schemeClr val="accent3">
                    <a:lumMod val="50000"/>
                  </a:schemeClr>
                </a:solidFill>
              </a:rPr>
              <a:t>atendimentos</a:t>
            </a:r>
            <a:r>
              <a:rPr lang="es-ES" sz="2000" b="1" dirty="0">
                <a:solidFill>
                  <a:schemeClr val="accent3">
                    <a:lumMod val="50000"/>
                  </a:schemeClr>
                </a:solidFill>
              </a:rPr>
              <a:t> de </a:t>
            </a:r>
            <a:r>
              <a:rPr lang="es-ES" sz="2000" b="1" dirty="0" err="1">
                <a:solidFill>
                  <a:schemeClr val="accent3">
                    <a:lumMod val="50000"/>
                  </a:schemeClr>
                </a:solidFill>
              </a:rPr>
              <a:t>urgência</a:t>
            </a:r>
            <a:r>
              <a:rPr lang="es-ES" sz="2000" b="1" dirty="0">
                <a:solidFill>
                  <a:schemeClr val="accent3">
                    <a:lumMod val="50000"/>
                  </a:schemeClr>
                </a:solidFill>
              </a:rPr>
              <a:t> repetidos em meses diferentes em determinada rede </a:t>
            </a:r>
            <a:r>
              <a:rPr lang="es-ES" sz="2000" b="1" dirty="0" err="1">
                <a:solidFill>
                  <a:schemeClr val="accent3">
                    <a:lumMod val="50000"/>
                  </a:schemeClr>
                </a:solidFill>
              </a:rPr>
              <a:t>direta</a:t>
            </a:r>
            <a:r>
              <a:rPr lang="es-ES" sz="2000" b="1" dirty="0">
                <a:solidFill>
                  <a:schemeClr val="accent3">
                    <a:lumMod val="50000"/>
                  </a:schemeClr>
                </a:solidFill>
              </a:rPr>
              <a:t> de </a:t>
            </a:r>
            <a:r>
              <a:rPr lang="es-ES" sz="2000" b="1" dirty="0" err="1">
                <a:solidFill>
                  <a:schemeClr val="accent3">
                    <a:lumMod val="50000"/>
                  </a:schemeClr>
                </a:solidFill>
              </a:rPr>
              <a:t>outra</a:t>
            </a:r>
            <a:r>
              <a:rPr lang="es-ES" sz="2000" b="1" dirty="0">
                <a:solidFill>
                  <a:schemeClr val="accent3">
                    <a:lumMod val="50000"/>
                  </a:schemeClr>
                </a:solidFill>
              </a:rPr>
              <a:t> Unimed </a:t>
            </a:r>
            <a:r>
              <a:rPr lang="es-ES" sz="2000" b="1" dirty="0" err="1">
                <a:solidFill>
                  <a:schemeClr val="accent3">
                    <a:lumMod val="50000"/>
                  </a:schemeClr>
                </a:solidFill>
              </a:rPr>
              <a:t>na</a:t>
            </a:r>
            <a:r>
              <a:rPr lang="es-ES" sz="2000" b="1" dirty="0">
                <a:solidFill>
                  <a:schemeClr val="accent3">
                    <a:lumMod val="50000"/>
                  </a:schemeClr>
                </a:solidFill>
              </a:rPr>
              <a:t> </a:t>
            </a:r>
            <a:r>
              <a:rPr lang="es-ES" sz="2000" b="1" dirty="0" err="1">
                <a:solidFill>
                  <a:schemeClr val="accent3">
                    <a:lumMod val="50000"/>
                  </a:schemeClr>
                </a:solidFill>
              </a:rPr>
              <a:t>condição</a:t>
            </a:r>
            <a:r>
              <a:rPr lang="es-ES" sz="2000" b="1" dirty="0">
                <a:solidFill>
                  <a:schemeClr val="accent3">
                    <a:lumMod val="50000"/>
                  </a:schemeClr>
                </a:solidFill>
              </a:rPr>
              <a:t> de Destino </a:t>
            </a:r>
          </a:p>
          <a:p>
            <a:pPr marL="442913"/>
            <a:endParaRPr lang="es-ES" sz="2000" b="1" dirty="0">
              <a:solidFill>
                <a:schemeClr val="accent3">
                  <a:lumMod val="50000"/>
                </a:schemeClr>
              </a:solidFill>
            </a:endParaRPr>
          </a:p>
          <a:p>
            <a:r>
              <a:rPr lang="es-ES" sz="2000" b="1" dirty="0">
                <a:solidFill>
                  <a:schemeClr val="accent3"/>
                </a:solidFill>
              </a:rPr>
              <a:t>e/</a:t>
            </a:r>
            <a:r>
              <a:rPr lang="es-ES" sz="2000" b="1" dirty="0" err="1">
                <a:solidFill>
                  <a:schemeClr val="accent3"/>
                </a:solidFill>
              </a:rPr>
              <a:t>ou</a:t>
            </a:r>
            <a:endParaRPr lang="es-ES" sz="2000" b="1" dirty="0">
              <a:solidFill>
                <a:schemeClr val="accent3"/>
              </a:solidFill>
            </a:endParaRPr>
          </a:p>
          <a:p>
            <a:endParaRPr lang="pt-BR" sz="2000" b="1" dirty="0">
              <a:solidFill>
                <a:schemeClr val="accent3"/>
              </a:solidFill>
            </a:endParaRPr>
          </a:p>
          <a:p>
            <a:pPr marL="457189" indent="-457189">
              <a:buFont typeface="Wingdings" charset="0"/>
              <a:buChar char="ü"/>
            </a:pPr>
            <a:r>
              <a:rPr lang="es-ES" sz="2000" b="1" dirty="0" err="1">
                <a:solidFill>
                  <a:schemeClr val="accent3"/>
                </a:solidFill>
              </a:rPr>
              <a:t>Beneficiários</a:t>
            </a:r>
            <a:r>
              <a:rPr lang="es-ES" sz="2000" b="1" dirty="0">
                <a:solidFill>
                  <a:schemeClr val="accent3"/>
                </a:solidFill>
              </a:rPr>
              <a:t> da Unimed </a:t>
            </a:r>
            <a:r>
              <a:rPr lang="es-ES" sz="2000" b="1" dirty="0" err="1">
                <a:solidFill>
                  <a:schemeClr val="accent3"/>
                </a:solidFill>
              </a:rPr>
              <a:t>Origem</a:t>
            </a:r>
            <a:r>
              <a:rPr lang="es-ES" sz="2000" b="1" dirty="0">
                <a:solidFill>
                  <a:schemeClr val="accent3"/>
                </a:solidFill>
              </a:rPr>
              <a:t> que </a:t>
            </a:r>
            <a:r>
              <a:rPr lang="es-ES" sz="2000" b="1" dirty="0" err="1">
                <a:solidFill>
                  <a:schemeClr val="accent3"/>
                </a:solidFill>
              </a:rPr>
              <a:t>têm</a:t>
            </a:r>
            <a:r>
              <a:rPr lang="es-ES" sz="2000" b="1" dirty="0">
                <a:solidFill>
                  <a:schemeClr val="accent3"/>
                </a:solidFill>
              </a:rPr>
              <a:t> limite de </a:t>
            </a:r>
            <a:r>
              <a:rPr lang="es-ES" sz="2000" b="1" dirty="0" err="1">
                <a:solidFill>
                  <a:schemeClr val="accent3"/>
                </a:solidFill>
              </a:rPr>
              <a:t>utilização</a:t>
            </a:r>
            <a:r>
              <a:rPr lang="es-ES" sz="2000" b="1" dirty="0">
                <a:solidFill>
                  <a:schemeClr val="accent3"/>
                </a:solidFill>
              </a:rPr>
              <a:t> </a:t>
            </a:r>
            <a:r>
              <a:rPr lang="es-ES" sz="2000" b="1" dirty="0" err="1">
                <a:solidFill>
                  <a:schemeClr val="accent3"/>
                </a:solidFill>
              </a:rPr>
              <a:t>assistencial</a:t>
            </a:r>
            <a:r>
              <a:rPr lang="es-ES" sz="2000" b="1" dirty="0">
                <a:solidFill>
                  <a:schemeClr val="accent3"/>
                </a:solidFill>
              </a:rPr>
              <a:t> </a:t>
            </a:r>
            <a:r>
              <a:rPr lang="es-ES" sz="2000" b="1" dirty="0" err="1">
                <a:solidFill>
                  <a:schemeClr val="accent3"/>
                </a:solidFill>
              </a:rPr>
              <a:t>contratual</a:t>
            </a:r>
            <a:r>
              <a:rPr lang="es-ES" sz="2000" b="1" dirty="0">
                <a:solidFill>
                  <a:schemeClr val="accent3"/>
                </a:solidFill>
              </a:rPr>
              <a:t> </a:t>
            </a:r>
            <a:r>
              <a:rPr lang="es-ES" sz="2000" b="1" dirty="0" err="1">
                <a:solidFill>
                  <a:schemeClr val="accent3"/>
                </a:solidFill>
              </a:rPr>
              <a:t>somente</a:t>
            </a:r>
            <a:r>
              <a:rPr lang="es-ES" sz="2000" b="1" dirty="0">
                <a:solidFill>
                  <a:schemeClr val="accent3"/>
                </a:solidFill>
              </a:rPr>
              <a:t> </a:t>
            </a:r>
            <a:r>
              <a:rPr lang="es-ES" sz="2000" b="1" dirty="0" err="1">
                <a:solidFill>
                  <a:schemeClr val="accent3"/>
                </a:solidFill>
              </a:rPr>
              <a:t>na</a:t>
            </a:r>
            <a:r>
              <a:rPr lang="es-ES" sz="2000" b="1" dirty="0">
                <a:solidFill>
                  <a:schemeClr val="accent3"/>
                </a:solidFill>
              </a:rPr>
              <a:t> </a:t>
            </a:r>
            <a:r>
              <a:rPr lang="es-ES" sz="2000" b="1" dirty="0" err="1">
                <a:solidFill>
                  <a:schemeClr val="accent3"/>
                </a:solidFill>
              </a:rPr>
              <a:t>sua</a:t>
            </a:r>
            <a:r>
              <a:rPr lang="es-ES" sz="2000" b="1" dirty="0">
                <a:solidFill>
                  <a:schemeClr val="accent3"/>
                </a:solidFill>
              </a:rPr>
              <a:t> rede </a:t>
            </a:r>
            <a:r>
              <a:rPr lang="es-ES" sz="2000" b="1" dirty="0" err="1">
                <a:solidFill>
                  <a:schemeClr val="accent3"/>
                </a:solidFill>
              </a:rPr>
              <a:t>direta</a:t>
            </a:r>
            <a:r>
              <a:rPr lang="es-ES" sz="2000" b="1" dirty="0">
                <a:solidFill>
                  <a:schemeClr val="accent3"/>
                </a:solidFill>
              </a:rPr>
              <a:t>, </a:t>
            </a:r>
            <a:r>
              <a:rPr lang="es-ES" sz="2000" b="1" dirty="0" err="1">
                <a:solidFill>
                  <a:schemeClr val="accent3"/>
                </a:solidFill>
              </a:rPr>
              <a:t>porém</a:t>
            </a:r>
            <a:r>
              <a:rPr lang="es-ES" sz="2000" b="1" dirty="0">
                <a:solidFill>
                  <a:schemeClr val="accent3"/>
                </a:solidFill>
              </a:rPr>
              <a:t>, excepcionalmente, </a:t>
            </a:r>
            <a:r>
              <a:rPr lang="es-ES" sz="2000" b="1" dirty="0" err="1">
                <a:solidFill>
                  <a:schemeClr val="accent3"/>
                </a:solidFill>
              </a:rPr>
              <a:t>são</a:t>
            </a:r>
            <a:r>
              <a:rPr lang="es-ES" sz="2000" b="1" dirty="0">
                <a:solidFill>
                  <a:schemeClr val="accent3"/>
                </a:solidFill>
              </a:rPr>
              <a:t> liberados </a:t>
            </a:r>
            <a:r>
              <a:rPr lang="es-ES" sz="2000" b="1" dirty="0" err="1">
                <a:solidFill>
                  <a:schemeClr val="accent3"/>
                </a:solidFill>
              </a:rPr>
              <a:t>atendimentos</a:t>
            </a:r>
            <a:r>
              <a:rPr lang="es-ES" sz="2000" b="1" dirty="0">
                <a:solidFill>
                  <a:schemeClr val="accent3"/>
                </a:solidFill>
              </a:rPr>
              <a:t> </a:t>
            </a:r>
            <a:r>
              <a:rPr lang="es-ES" sz="2000" b="1" dirty="0" err="1">
                <a:solidFill>
                  <a:schemeClr val="accent3"/>
                </a:solidFill>
              </a:rPr>
              <a:t>eletivos</a:t>
            </a:r>
            <a:r>
              <a:rPr lang="es-ES" sz="2000" b="1" dirty="0">
                <a:solidFill>
                  <a:schemeClr val="accent3"/>
                </a:solidFill>
              </a:rPr>
              <a:t> </a:t>
            </a:r>
            <a:r>
              <a:rPr lang="es-ES" sz="2000" b="1" dirty="0" err="1">
                <a:solidFill>
                  <a:schemeClr val="accent3"/>
                </a:solidFill>
              </a:rPr>
              <a:t>na</a:t>
            </a:r>
            <a:r>
              <a:rPr lang="es-ES" sz="2000" b="1" dirty="0">
                <a:solidFill>
                  <a:schemeClr val="accent3"/>
                </a:solidFill>
              </a:rPr>
              <a:t> rede </a:t>
            </a:r>
            <a:r>
              <a:rPr lang="es-ES" sz="2000" b="1" dirty="0" err="1">
                <a:solidFill>
                  <a:schemeClr val="accent3"/>
                </a:solidFill>
              </a:rPr>
              <a:t>direta</a:t>
            </a:r>
            <a:r>
              <a:rPr lang="es-ES" sz="2000" b="1" dirty="0">
                <a:solidFill>
                  <a:schemeClr val="accent3"/>
                </a:solidFill>
              </a:rPr>
              <a:t> de </a:t>
            </a:r>
            <a:r>
              <a:rPr lang="es-ES" sz="2000" b="1" dirty="0" err="1">
                <a:solidFill>
                  <a:schemeClr val="accent3"/>
                </a:solidFill>
              </a:rPr>
              <a:t>outra</a:t>
            </a:r>
            <a:r>
              <a:rPr lang="es-ES" sz="2000" b="1" dirty="0">
                <a:solidFill>
                  <a:schemeClr val="accent3"/>
                </a:solidFill>
              </a:rPr>
              <a:t> Unimed; </a:t>
            </a:r>
          </a:p>
          <a:p>
            <a:endParaRPr lang="es-ES" sz="2000" b="1" dirty="0">
              <a:solidFill>
                <a:schemeClr val="accent3"/>
              </a:solidFill>
            </a:endParaRPr>
          </a:p>
          <a:p>
            <a:r>
              <a:rPr lang="sk-SK" sz="2000" b="1" i="1" dirty="0">
                <a:solidFill>
                  <a:schemeClr val="accent3"/>
                </a:solidFill>
              </a:rPr>
              <a:t>Observação: Para todos os casos acima será necessário o envio do PTU-A100 para que em cada registro assistencial a Unimed Origem e a Executora façam o adequado reconhecimento dos eventos na forma regulamentada pela RN 430.</a:t>
            </a:r>
            <a:endParaRPr lang="pt-BR" sz="2400" dirty="0">
              <a:latin typeface="Trebuchet MS" panose="020B0603020202020204" pitchFamily="34" charset="0"/>
            </a:endParaRPr>
          </a:p>
        </p:txBody>
      </p:sp>
    </p:spTree>
    <p:extLst>
      <p:ext uri="{BB962C8B-B14F-4D97-AF65-F5344CB8AC3E}">
        <p14:creationId xmlns:p14="http://schemas.microsoft.com/office/powerpoint/2010/main" val="3582207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Identificação do Usuário Eventual</a:t>
            </a:r>
          </a:p>
        </p:txBody>
      </p:sp>
      <p:sp>
        <p:nvSpPr>
          <p:cNvPr id="7" name="CaixaDeTexto 6">
            <a:extLst>
              <a:ext uri="{FF2B5EF4-FFF2-40B4-BE49-F238E27FC236}">
                <a16:creationId xmlns:a16="http://schemas.microsoft.com/office/drawing/2014/main" id="{CD5CE87A-6168-4E61-9C36-A0E9BD286A59}"/>
              </a:ext>
            </a:extLst>
          </p:cNvPr>
          <p:cNvSpPr txBox="1"/>
          <p:nvPr/>
        </p:nvSpPr>
        <p:spPr>
          <a:xfrm>
            <a:off x="913432" y="1094988"/>
            <a:ext cx="11278568" cy="5139869"/>
          </a:xfrm>
          <a:prstGeom prst="rect">
            <a:avLst/>
          </a:prstGeom>
          <a:noFill/>
        </p:spPr>
        <p:txBody>
          <a:bodyPr wrap="square" rtlCol="0">
            <a:spAutoFit/>
          </a:bodyPr>
          <a:lstStyle/>
          <a:p>
            <a:r>
              <a:rPr lang="pt-BR" sz="2800" b="1" dirty="0">
                <a:solidFill>
                  <a:schemeClr val="accent3"/>
                </a:solidFill>
              </a:rPr>
              <a:t>Regras que diferenciam o Intercâmbio Habitual do Eventual</a:t>
            </a:r>
            <a:r>
              <a:rPr lang="pt-BR" sz="2800" dirty="0">
                <a:solidFill>
                  <a:schemeClr val="accent3"/>
                </a:solidFill>
              </a:rPr>
              <a:t> </a:t>
            </a:r>
          </a:p>
          <a:p>
            <a:r>
              <a:rPr lang="sk-SK" sz="2000" b="1" dirty="0">
                <a:solidFill>
                  <a:schemeClr val="accent3"/>
                </a:solidFill>
              </a:rPr>
              <a:t> </a:t>
            </a:r>
            <a:endParaRPr lang="pt-BR" sz="2000" dirty="0">
              <a:solidFill>
                <a:schemeClr val="accent3"/>
              </a:solidFill>
            </a:endParaRPr>
          </a:p>
          <a:p>
            <a:r>
              <a:rPr lang="sk-SK" sz="2000" b="1" u="sng" dirty="0">
                <a:solidFill>
                  <a:schemeClr val="accent3"/>
                </a:solidFill>
              </a:rPr>
              <a:t>Intercâmbio Eventual</a:t>
            </a:r>
          </a:p>
          <a:p>
            <a:endParaRPr lang="pt-BR" sz="2000" dirty="0">
              <a:solidFill>
                <a:schemeClr val="accent3"/>
              </a:solidFill>
            </a:endParaRPr>
          </a:p>
          <a:p>
            <a:pPr marL="457189" indent="-457189">
              <a:buFont typeface="Wingdings" charset="2"/>
              <a:buChar char="ü"/>
            </a:pPr>
            <a:r>
              <a:rPr lang="sk-SK" sz="2000" dirty="0">
                <a:solidFill>
                  <a:schemeClr val="accent3"/>
                </a:solidFill>
              </a:rPr>
              <a:t>Atendimentos prestados de forma esporádica a beneficiários da Unimed Origem ocorridos na rede direta das Unimeds na condição de Destino que foram realizados fora da rede onde os beneficiários residem e/ou onde eles normalmente são atendidos;</a:t>
            </a:r>
          </a:p>
          <a:p>
            <a:pPr lvl="0"/>
            <a:endParaRPr lang="sk-SK" sz="2000" dirty="0">
              <a:solidFill>
                <a:schemeClr val="accent3"/>
              </a:solidFill>
            </a:endParaRPr>
          </a:p>
          <a:p>
            <a:pPr marL="457189" indent="-457189">
              <a:buFont typeface="Wingdings" charset="2"/>
              <a:buChar char="ü"/>
            </a:pPr>
            <a:r>
              <a:rPr lang="sk-SK" sz="2000" dirty="0">
                <a:solidFill>
                  <a:schemeClr val="accent3"/>
                </a:solidFill>
              </a:rPr>
              <a:t>Beneficiários da Unimed Origem que tiveram atendimentos de urgência e emergência ocorridos na rede direta de outras Unimeds Destino que foram realizados fora da rede disponibilizada contratualmente;</a:t>
            </a:r>
          </a:p>
          <a:p>
            <a:pPr lvl="0"/>
            <a:endParaRPr lang="sk-SK" sz="2000" dirty="0">
              <a:solidFill>
                <a:schemeClr val="accent3"/>
              </a:solidFill>
            </a:endParaRPr>
          </a:p>
          <a:p>
            <a:pPr marL="457189" indent="-457189">
              <a:buFont typeface="Wingdings" charset="2"/>
              <a:buChar char="ü"/>
            </a:pPr>
            <a:r>
              <a:rPr lang="sk-SK" sz="2000" dirty="0">
                <a:solidFill>
                  <a:schemeClr val="accent3"/>
                </a:solidFill>
              </a:rPr>
              <a:t>Atendimentos eletivos concedidos na rede direta de outra Unimed na condição de Destino encaminhados pela Unimed Origem em caráter de exceção por motivos de falha da rede assistencial concedida no contrato serão elencados como Eventual, quando essa rede não ficar mais disponibilizada ao beneficiário.</a:t>
            </a:r>
            <a:endParaRPr lang="pt-BR" sz="2000" dirty="0">
              <a:solidFill>
                <a:schemeClr val="accent3"/>
              </a:solidFill>
            </a:endParaRPr>
          </a:p>
        </p:txBody>
      </p:sp>
    </p:spTree>
    <p:extLst>
      <p:ext uri="{BB962C8B-B14F-4D97-AF65-F5344CB8AC3E}">
        <p14:creationId xmlns:p14="http://schemas.microsoft.com/office/powerpoint/2010/main" val="2701563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Corresponsabilidade: </a:t>
            </a:r>
            <a:r>
              <a:rPr lang="pt-BR" dirty="0" err="1"/>
              <a:t>Pré</a:t>
            </a:r>
            <a:r>
              <a:rPr lang="pt-BR" dirty="0"/>
              <a:t> Pagamento ou Pós Pagamento</a:t>
            </a:r>
            <a:br>
              <a:rPr lang="pt-BR" dirty="0"/>
            </a:br>
            <a:endParaRPr lang="pt-BR" dirty="0"/>
          </a:p>
        </p:txBody>
      </p:sp>
      <p:sp>
        <p:nvSpPr>
          <p:cNvPr id="6" name="CaixaDeTexto 5">
            <a:extLst>
              <a:ext uri="{FF2B5EF4-FFF2-40B4-BE49-F238E27FC236}">
                <a16:creationId xmlns:a16="http://schemas.microsoft.com/office/drawing/2014/main" id="{B19A2764-68C6-4C31-A149-87F8CFB47F18}"/>
              </a:ext>
            </a:extLst>
          </p:cNvPr>
          <p:cNvSpPr txBox="1"/>
          <p:nvPr/>
        </p:nvSpPr>
        <p:spPr>
          <a:xfrm>
            <a:off x="2821267" y="1575517"/>
            <a:ext cx="6363676" cy="707886"/>
          </a:xfrm>
          <a:prstGeom prst="rect">
            <a:avLst/>
          </a:prstGeom>
          <a:solidFill>
            <a:schemeClr val="accent6"/>
          </a:solidFill>
        </p:spPr>
        <p:txBody>
          <a:bodyPr wrap="square" rtlCol="0">
            <a:spAutoFit/>
          </a:bodyPr>
          <a:lstStyle/>
          <a:p>
            <a:pPr algn="ctr"/>
            <a:r>
              <a:rPr lang="pt-BR" sz="2000" dirty="0">
                <a:solidFill>
                  <a:schemeClr val="bg1"/>
                </a:solidFill>
                <a:latin typeface="Trebuchet MS" panose="020B0603020202020204" pitchFamily="34" charset="0"/>
              </a:rPr>
              <a:t>Obrigações relativas às informações encaminhadas à ANS:</a:t>
            </a:r>
          </a:p>
        </p:txBody>
      </p:sp>
      <p:sp>
        <p:nvSpPr>
          <p:cNvPr id="7" name="CaixaDeTexto 6">
            <a:extLst>
              <a:ext uri="{FF2B5EF4-FFF2-40B4-BE49-F238E27FC236}">
                <a16:creationId xmlns:a16="http://schemas.microsoft.com/office/drawing/2014/main" id="{5097B9AF-AB91-4023-8D3E-C962D187BF20}"/>
              </a:ext>
            </a:extLst>
          </p:cNvPr>
          <p:cNvSpPr txBox="1"/>
          <p:nvPr/>
        </p:nvSpPr>
        <p:spPr>
          <a:xfrm>
            <a:off x="2039982" y="2910285"/>
            <a:ext cx="2107609" cy="400110"/>
          </a:xfrm>
          <a:prstGeom prst="rect">
            <a:avLst/>
          </a:prstGeom>
          <a:noFill/>
        </p:spPr>
        <p:txBody>
          <a:bodyPr wrap="square" rtlCol="0">
            <a:spAutoFit/>
          </a:bodyPr>
          <a:lstStyle/>
          <a:p>
            <a:r>
              <a:rPr lang="pt-BR" sz="2000" dirty="0">
                <a:latin typeface="Trebuchet MS" panose="020B0603020202020204" pitchFamily="34" charset="0"/>
              </a:rPr>
              <a:t>Operadora A</a:t>
            </a:r>
          </a:p>
        </p:txBody>
      </p:sp>
      <p:sp>
        <p:nvSpPr>
          <p:cNvPr id="8" name="Trapezoide 7">
            <a:extLst>
              <a:ext uri="{FF2B5EF4-FFF2-40B4-BE49-F238E27FC236}">
                <a16:creationId xmlns:a16="http://schemas.microsoft.com/office/drawing/2014/main" id="{F08002BB-EB32-4C9B-864C-486BB8D79F2E}"/>
              </a:ext>
            </a:extLst>
          </p:cNvPr>
          <p:cNvSpPr/>
          <p:nvPr/>
        </p:nvSpPr>
        <p:spPr>
          <a:xfrm>
            <a:off x="1073487" y="3526863"/>
            <a:ext cx="3453723"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a:solidFill>
                  <a:schemeClr val="bg1"/>
                </a:solidFill>
                <a:latin typeface="Trebuchet MS" panose="020B0603020202020204" pitchFamily="34" charset="0"/>
              </a:rPr>
              <a:t>Responde pelo usuário perante a ANS – SIB/SIP/TISS/NIP</a:t>
            </a:r>
            <a:endParaRPr lang="pt-BR" sz="2000" dirty="0">
              <a:solidFill>
                <a:schemeClr val="bg1"/>
              </a:solidFill>
              <a:latin typeface="Trebuchet MS" panose="020B0603020202020204" pitchFamily="34" charset="0"/>
            </a:endParaRPr>
          </a:p>
        </p:txBody>
      </p:sp>
      <p:sp>
        <p:nvSpPr>
          <p:cNvPr id="9" name="Seta para a Direita 8">
            <a:extLst>
              <a:ext uri="{FF2B5EF4-FFF2-40B4-BE49-F238E27FC236}">
                <a16:creationId xmlns:a16="http://schemas.microsoft.com/office/drawing/2014/main" id="{55C842E0-A3B5-4116-A439-4E77F25549E6}"/>
              </a:ext>
            </a:extLst>
          </p:cNvPr>
          <p:cNvSpPr/>
          <p:nvPr/>
        </p:nvSpPr>
        <p:spPr>
          <a:xfrm>
            <a:off x="5081391" y="4466049"/>
            <a:ext cx="2805077" cy="531681"/>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2400" dirty="0"/>
          </a:p>
        </p:txBody>
      </p:sp>
      <p:sp>
        <p:nvSpPr>
          <p:cNvPr id="10" name="Trapezoide 9">
            <a:extLst>
              <a:ext uri="{FF2B5EF4-FFF2-40B4-BE49-F238E27FC236}">
                <a16:creationId xmlns:a16="http://schemas.microsoft.com/office/drawing/2014/main" id="{17D286D7-1504-488E-929E-31BB829E1AFD}"/>
              </a:ext>
            </a:extLst>
          </p:cNvPr>
          <p:cNvSpPr/>
          <p:nvPr/>
        </p:nvSpPr>
        <p:spPr>
          <a:xfrm>
            <a:off x="8440649" y="3526863"/>
            <a:ext cx="3453724"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a:latin typeface="Trebuchet MS" panose="020B0603020202020204" pitchFamily="34" charset="0"/>
              </a:rPr>
              <a:t>Fornece  informações a Operadora “A” quanto a SIP e TISS</a:t>
            </a:r>
          </a:p>
        </p:txBody>
      </p:sp>
      <p:sp>
        <p:nvSpPr>
          <p:cNvPr id="11" name="CaixaDeTexto 10">
            <a:extLst>
              <a:ext uri="{FF2B5EF4-FFF2-40B4-BE49-F238E27FC236}">
                <a16:creationId xmlns:a16="http://schemas.microsoft.com/office/drawing/2014/main" id="{CA1DC1A5-BCD8-4511-BEA8-DE4376242F49}"/>
              </a:ext>
            </a:extLst>
          </p:cNvPr>
          <p:cNvSpPr txBox="1"/>
          <p:nvPr/>
        </p:nvSpPr>
        <p:spPr>
          <a:xfrm>
            <a:off x="9442806" y="2910285"/>
            <a:ext cx="2107609" cy="400110"/>
          </a:xfrm>
          <a:prstGeom prst="rect">
            <a:avLst/>
          </a:prstGeom>
          <a:noFill/>
        </p:spPr>
        <p:txBody>
          <a:bodyPr wrap="square" rtlCol="0">
            <a:spAutoFit/>
          </a:bodyPr>
          <a:lstStyle/>
          <a:p>
            <a:r>
              <a:rPr lang="pt-BR" sz="2000" dirty="0">
                <a:latin typeface="Trebuchet MS" panose="020B0603020202020204" pitchFamily="34" charset="0"/>
              </a:rPr>
              <a:t>Operadora B</a:t>
            </a:r>
          </a:p>
        </p:txBody>
      </p:sp>
    </p:spTree>
    <p:extLst>
      <p:ext uri="{BB962C8B-B14F-4D97-AF65-F5344CB8AC3E}">
        <p14:creationId xmlns:p14="http://schemas.microsoft.com/office/powerpoint/2010/main" val="2645025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p:txBody>
          <a:bodyPr/>
          <a:lstStyle/>
          <a:p>
            <a:r>
              <a:rPr lang="en-US" dirty="0"/>
              <a:t>Diretoria de </a:t>
            </a:r>
            <a:r>
              <a:rPr lang="en-US" dirty="0" err="1"/>
              <a:t>Regulação</a:t>
            </a:r>
            <a:r>
              <a:rPr lang="en-US" dirty="0"/>
              <a:t>, </a:t>
            </a:r>
            <a:r>
              <a:rPr lang="en-US" dirty="0" err="1"/>
              <a:t>Monitoramento</a:t>
            </a:r>
            <a:r>
              <a:rPr lang="en-US" dirty="0"/>
              <a:t> e </a:t>
            </a:r>
            <a:r>
              <a:rPr lang="en-US" dirty="0" err="1"/>
              <a:t>Serviços</a:t>
            </a:r>
            <a:endParaRPr lang="en-US" dirty="0"/>
          </a:p>
        </p:txBody>
      </p:sp>
      <p:sp>
        <p:nvSpPr>
          <p:cNvPr id="16" name="Text Placeholder 15"/>
          <p:cNvSpPr>
            <a:spLocks noGrp="1"/>
          </p:cNvSpPr>
          <p:nvPr>
            <p:ph type="body" sz="quarter" idx="11"/>
          </p:nvPr>
        </p:nvSpPr>
        <p:spPr/>
        <p:txBody>
          <a:bodyPr/>
          <a:lstStyle/>
          <a:p>
            <a:r>
              <a:rPr lang="en-US" dirty="0"/>
              <a:t>Atuarial e </a:t>
            </a:r>
            <a:r>
              <a:rPr lang="en-US" dirty="0" err="1"/>
              <a:t>Monitoramento</a:t>
            </a:r>
            <a:r>
              <a:rPr lang="en-US" dirty="0"/>
              <a:t> </a:t>
            </a:r>
            <a:r>
              <a:rPr lang="en-US" dirty="0" err="1"/>
              <a:t>Econômico</a:t>
            </a:r>
            <a:r>
              <a:rPr lang="en-US" dirty="0"/>
              <a:t> / Financeiro</a:t>
            </a:r>
          </a:p>
        </p:txBody>
      </p:sp>
    </p:spTree>
    <p:extLst>
      <p:ext uri="{BB962C8B-B14F-4D97-AF65-F5344CB8AC3E}">
        <p14:creationId xmlns:p14="http://schemas.microsoft.com/office/powerpoint/2010/main" val="3139435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Corresponsabilidade em </a:t>
            </a:r>
            <a:r>
              <a:rPr lang="pt-BR" dirty="0" err="1"/>
              <a:t>Pré</a:t>
            </a:r>
            <a:r>
              <a:rPr lang="pt-BR" dirty="0"/>
              <a:t> Pagamento</a:t>
            </a:r>
            <a:br>
              <a:rPr lang="pt-BR" dirty="0"/>
            </a:br>
            <a:endParaRPr lang="pt-BR" dirty="0"/>
          </a:p>
        </p:txBody>
      </p:sp>
      <p:sp>
        <p:nvSpPr>
          <p:cNvPr id="6" name="CaixaDeTexto 5">
            <a:extLst>
              <a:ext uri="{FF2B5EF4-FFF2-40B4-BE49-F238E27FC236}">
                <a16:creationId xmlns:a16="http://schemas.microsoft.com/office/drawing/2014/main" id="{A9D67994-588F-4542-BBBF-8DFABCE8AC81}"/>
              </a:ext>
            </a:extLst>
          </p:cNvPr>
          <p:cNvSpPr txBox="1"/>
          <p:nvPr/>
        </p:nvSpPr>
        <p:spPr>
          <a:xfrm>
            <a:off x="2811803" y="1689139"/>
            <a:ext cx="6568393" cy="707886"/>
          </a:xfrm>
          <a:prstGeom prst="rect">
            <a:avLst/>
          </a:prstGeom>
          <a:solidFill>
            <a:schemeClr val="accent6"/>
          </a:solidFill>
        </p:spPr>
        <p:txBody>
          <a:bodyPr wrap="square" rtlCol="0">
            <a:spAutoFit/>
          </a:bodyPr>
          <a:lstStyle/>
          <a:p>
            <a:pPr algn="ctr"/>
            <a:r>
              <a:rPr lang="pt-BR" sz="2000" dirty="0">
                <a:solidFill>
                  <a:schemeClr val="bg1"/>
                </a:solidFill>
                <a:latin typeface="Trebuchet MS" panose="020B0603020202020204" pitchFamily="34" charset="0"/>
              </a:rPr>
              <a:t>Obrigações relativas às informações Econômicas/Financeiras</a:t>
            </a:r>
          </a:p>
        </p:txBody>
      </p:sp>
      <p:sp>
        <p:nvSpPr>
          <p:cNvPr id="7" name="CaixaDeTexto 6">
            <a:extLst>
              <a:ext uri="{FF2B5EF4-FFF2-40B4-BE49-F238E27FC236}">
                <a16:creationId xmlns:a16="http://schemas.microsoft.com/office/drawing/2014/main" id="{DBDABAED-5A78-4258-B7EC-48BA0A5B9D83}"/>
              </a:ext>
            </a:extLst>
          </p:cNvPr>
          <p:cNvSpPr txBox="1"/>
          <p:nvPr/>
        </p:nvSpPr>
        <p:spPr>
          <a:xfrm>
            <a:off x="2072642" y="3027494"/>
            <a:ext cx="2107609" cy="400110"/>
          </a:xfrm>
          <a:prstGeom prst="rect">
            <a:avLst/>
          </a:prstGeom>
          <a:noFill/>
        </p:spPr>
        <p:txBody>
          <a:bodyPr wrap="square" rtlCol="0">
            <a:spAutoFit/>
          </a:bodyPr>
          <a:lstStyle/>
          <a:p>
            <a:r>
              <a:rPr lang="pt-BR" sz="2000" dirty="0">
                <a:latin typeface="Trebuchet MS" panose="020B0603020202020204" pitchFamily="34" charset="0"/>
              </a:rPr>
              <a:t>Operadora A</a:t>
            </a:r>
          </a:p>
        </p:txBody>
      </p:sp>
      <p:sp>
        <p:nvSpPr>
          <p:cNvPr id="8" name="Trapezoide 7">
            <a:extLst>
              <a:ext uri="{FF2B5EF4-FFF2-40B4-BE49-F238E27FC236}">
                <a16:creationId xmlns:a16="http://schemas.microsoft.com/office/drawing/2014/main" id="{B76C54C8-080A-4CB6-BE05-CD3960FEE795}"/>
              </a:ext>
            </a:extLst>
          </p:cNvPr>
          <p:cNvSpPr/>
          <p:nvPr/>
        </p:nvSpPr>
        <p:spPr>
          <a:xfrm>
            <a:off x="1180214" y="3650945"/>
            <a:ext cx="3453723"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dirty="0">
                <a:latin typeface="Trebuchet MS" panose="020B0603020202020204" pitchFamily="34" charset="0"/>
              </a:rPr>
              <a:t>Não Constitui Ativos Garantidores</a:t>
            </a:r>
          </a:p>
          <a:p>
            <a:pPr algn="ctr"/>
            <a:r>
              <a:rPr lang="pt-BR" sz="2000" dirty="0">
                <a:latin typeface="Trebuchet MS" panose="020B0603020202020204" pitchFamily="34" charset="0"/>
              </a:rPr>
              <a:t>e MS</a:t>
            </a:r>
          </a:p>
          <a:p>
            <a:pPr algn="ctr"/>
            <a:endParaRPr lang="pt-BR" sz="2000" dirty="0">
              <a:solidFill>
                <a:schemeClr val="bg1"/>
              </a:solidFill>
              <a:latin typeface="Trebuchet MS" panose="020B0603020202020204" pitchFamily="34" charset="0"/>
            </a:endParaRPr>
          </a:p>
        </p:txBody>
      </p:sp>
      <p:sp>
        <p:nvSpPr>
          <p:cNvPr id="9" name="Trapezoide 8">
            <a:extLst>
              <a:ext uri="{FF2B5EF4-FFF2-40B4-BE49-F238E27FC236}">
                <a16:creationId xmlns:a16="http://schemas.microsoft.com/office/drawing/2014/main" id="{329C969F-456D-488B-9F74-CD11426029E9}"/>
              </a:ext>
            </a:extLst>
          </p:cNvPr>
          <p:cNvSpPr/>
          <p:nvPr/>
        </p:nvSpPr>
        <p:spPr>
          <a:xfrm>
            <a:off x="8472462" y="3650945"/>
            <a:ext cx="3453724"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dirty="0">
                <a:latin typeface="Trebuchet MS" panose="020B0603020202020204" pitchFamily="34" charset="0"/>
              </a:rPr>
              <a:t>Responsável por constituir Ativos Garantidores</a:t>
            </a:r>
          </a:p>
          <a:p>
            <a:pPr algn="ctr"/>
            <a:r>
              <a:rPr lang="pt-BR" sz="2000" dirty="0">
                <a:latin typeface="Trebuchet MS" panose="020B0603020202020204" pitchFamily="34" charset="0"/>
              </a:rPr>
              <a:t>e MS</a:t>
            </a:r>
          </a:p>
          <a:p>
            <a:pPr algn="ctr"/>
            <a:endParaRPr lang="pt-BR" sz="2000" b="1" dirty="0">
              <a:latin typeface="Trebuchet MS" panose="020B0603020202020204" pitchFamily="34" charset="0"/>
            </a:endParaRPr>
          </a:p>
        </p:txBody>
      </p:sp>
      <p:sp>
        <p:nvSpPr>
          <p:cNvPr id="11" name="CaixaDeTexto 10">
            <a:extLst>
              <a:ext uri="{FF2B5EF4-FFF2-40B4-BE49-F238E27FC236}">
                <a16:creationId xmlns:a16="http://schemas.microsoft.com/office/drawing/2014/main" id="{2EE873C0-93E7-4AD5-9A2B-6603A0D3F3EC}"/>
              </a:ext>
            </a:extLst>
          </p:cNvPr>
          <p:cNvSpPr txBox="1"/>
          <p:nvPr/>
        </p:nvSpPr>
        <p:spPr>
          <a:xfrm>
            <a:off x="9449932" y="3027494"/>
            <a:ext cx="2107609" cy="400110"/>
          </a:xfrm>
          <a:prstGeom prst="rect">
            <a:avLst/>
          </a:prstGeom>
          <a:noFill/>
        </p:spPr>
        <p:txBody>
          <a:bodyPr wrap="square" rtlCol="0">
            <a:spAutoFit/>
          </a:bodyPr>
          <a:lstStyle/>
          <a:p>
            <a:r>
              <a:rPr lang="pt-BR" sz="2000" dirty="0">
                <a:latin typeface="Trebuchet MS" panose="020B0603020202020204" pitchFamily="34" charset="0"/>
              </a:rPr>
              <a:t>Operadora B</a:t>
            </a:r>
          </a:p>
        </p:txBody>
      </p:sp>
      <p:sp>
        <p:nvSpPr>
          <p:cNvPr id="12" name="Seta para a Direita 8">
            <a:extLst>
              <a:ext uri="{FF2B5EF4-FFF2-40B4-BE49-F238E27FC236}">
                <a16:creationId xmlns:a16="http://schemas.microsoft.com/office/drawing/2014/main" id="{EB0B1C97-A03B-4815-A4BC-C6721873D31C}"/>
              </a:ext>
            </a:extLst>
          </p:cNvPr>
          <p:cNvSpPr/>
          <p:nvPr/>
        </p:nvSpPr>
        <p:spPr>
          <a:xfrm>
            <a:off x="5284629" y="4447120"/>
            <a:ext cx="2805077" cy="531681"/>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2400"/>
          </a:p>
        </p:txBody>
      </p:sp>
    </p:spTree>
    <p:extLst>
      <p:ext uri="{BB962C8B-B14F-4D97-AF65-F5344CB8AC3E}">
        <p14:creationId xmlns:p14="http://schemas.microsoft.com/office/powerpoint/2010/main" val="415238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Corresponsabilidade em Pós Pagamento</a:t>
            </a:r>
            <a:br>
              <a:rPr lang="pt-BR" dirty="0"/>
            </a:br>
            <a:endParaRPr lang="pt-BR" dirty="0"/>
          </a:p>
        </p:txBody>
      </p:sp>
      <p:sp>
        <p:nvSpPr>
          <p:cNvPr id="6" name="Trapezoide 5">
            <a:extLst>
              <a:ext uri="{FF2B5EF4-FFF2-40B4-BE49-F238E27FC236}">
                <a16:creationId xmlns:a16="http://schemas.microsoft.com/office/drawing/2014/main" id="{8F8B2677-1652-43D1-981A-50B8742A248F}"/>
              </a:ext>
            </a:extLst>
          </p:cNvPr>
          <p:cNvSpPr/>
          <p:nvPr/>
        </p:nvSpPr>
        <p:spPr>
          <a:xfrm>
            <a:off x="1121121" y="2944237"/>
            <a:ext cx="3453723"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dirty="0">
                <a:latin typeface="Trebuchet MS" panose="020B0603020202020204" pitchFamily="34" charset="0"/>
              </a:rPr>
              <a:t>Constitui apenas a PEONA</a:t>
            </a:r>
          </a:p>
          <a:p>
            <a:pPr algn="ctr"/>
            <a:endParaRPr lang="pt-BR" sz="2000" dirty="0">
              <a:solidFill>
                <a:schemeClr val="bg1"/>
              </a:solidFill>
              <a:latin typeface="Trebuchet MS" panose="020B0603020202020204" pitchFamily="34" charset="0"/>
            </a:endParaRPr>
          </a:p>
        </p:txBody>
      </p:sp>
      <p:sp>
        <p:nvSpPr>
          <p:cNvPr id="7" name="Trapezoide 6">
            <a:extLst>
              <a:ext uri="{FF2B5EF4-FFF2-40B4-BE49-F238E27FC236}">
                <a16:creationId xmlns:a16="http://schemas.microsoft.com/office/drawing/2014/main" id="{BA04559E-541A-4622-81AD-2BB2912C457E}"/>
              </a:ext>
            </a:extLst>
          </p:cNvPr>
          <p:cNvSpPr/>
          <p:nvPr/>
        </p:nvSpPr>
        <p:spPr>
          <a:xfrm>
            <a:off x="7977385" y="2944237"/>
            <a:ext cx="3453724" cy="2410052"/>
          </a:xfrm>
          <a:prstGeom prst="trapezoid">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dirty="0">
                <a:latin typeface="Trebuchet MS" panose="020B0603020202020204" pitchFamily="34" charset="0"/>
              </a:rPr>
              <a:t>Constitui  apenas Margem de Solvência (50% ou 10%) (*)</a:t>
            </a:r>
          </a:p>
          <a:p>
            <a:pPr algn="ctr"/>
            <a:endParaRPr lang="pt-BR" sz="2000" b="1" dirty="0">
              <a:latin typeface="Trebuchet MS" panose="020B0603020202020204" pitchFamily="34" charset="0"/>
            </a:endParaRPr>
          </a:p>
        </p:txBody>
      </p:sp>
      <p:sp>
        <p:nvSpPr>
          <p:cNvPr id="8" name="CaixaDeTexto 7">
            <a:extLst>
              <a:ext uri="{FF2B5EF4-FFF2-40B4-BE49-F238E27FC236}">
                <a16:creationId xmlns:a16="http://schemas.microsoft.com/office/drawing/2014/main" id="{CB6AA925-73DB-4B1B-BB9D-200F40107B5D}"/>
              </a:ext>
            </a:extLst>
          </p:cNvPr>
          <p:cNvSpPr txBox="1"/>
          <p:nvPr/>
        </p:nvSpPr>
        <p:spPr>
          <a:xfrm>
            <a:off x="2113108" y="2403999"/>
            <a:ext cx="1659905" cy="400110"/>
          </a:xfrm>
          <a:prstGeom prst="rect">
            <a:avLst/>
          </a:prstGeom>
          <a:noFill/>
        </p:spPr>
        <p:txBody>
          <a:bodyPr wrap="square" rtlCol="0">
            <a:spAutoFit/>
          </a:bodyPr>
          <a:lstStyle/>
          <a:p>
            <a:r>
              <a:rPr lang="pt-BR" sz="2000" dirty="0">
                <a:latin typeface="Trebuchet MS" panose="020B0603020202020204" pitchFamily="34" charset="0"/>
              </a:rPr>
              <a:t>Operadora A</a:t>
            </a:r>
          </a:p>
        </p:txBody>
      </p:sp>
      <p:sp>
        <p:nvSpPr>
          <p:cNvPr id="9" name="CaixaDeTexto 8">
            <a:extLst>
              <a:ext uri="{FF2B5EF4-FFF2-40B4-BE49-F238E27FC236}">
                <a16:creationId xmlns:a16="http://schemas.microsoft.com/office/drawing/2014/main" id="{EB396172-F196-4C1D-B8DB-909FD0092BA5}"/>
              </a:ext>
            </a:extLst>
          </p:cNvPr>
          <p:cNvSpPr txBox="1"/>
          <p:nvPr/>
        </p:nvSpPr>
        <p:spPr>
          <a:xfrm>
            <a:off x="8874294" y="2403999"/>
            <a:ext cx="1659906" cy="400110"/>
          </a:xfrm>
          <a:prstGeom prst="rect">
            <a:avLst/>
          </a:prstGeom>
          <a:noFill/>
        </p:spPr>
        <p:txBody>
          <a:bodyPr wrap="square" rtlCol="0">
            <a:spAutoFit/>
          </a:bodyPr>
          <a:lstStyle/>
          <a:p>
            <a:r>
              <a:rPr lang="pt-BR" sz="2000" dirty="0">
                <a:latin typeface="Trebuchet MS" panose="020B0603020202020204" pitchFamily="34" charset="0"/>
              </a:rPr>
              <a:t>Operadora B</a:t>
            </a:r>
          </a:p>
        </p:txBody>
      </p:sp>
      <p:sp>
        <p:nvSpPr>
          <p:cNvPr id="10" name="Seta para a Direita 8">
            <a:extLst>
              <a:ext uri="{FF2B5EF4-FFF2-40B4-BE49-F238E27FC236}">
                <a16:creationId xmlns:a16="http://schemas.microsoft.com/office/drawing/2014/main" id="{1E059677-2EE3-41E3-9800-AF2FDEB06961}"/>
              </a:ext>
            </a:extLst>
          </p:cNvPr>
          <p:cNvSpPr/>
          <p:nvPr/>
        </p:nvSpPr>
        <p:spPr>
          <a:xfrm>
            <a:off x="4873576" y="3898740"/>
            <a:ext cx="2805077" cy="531681"/>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2400"/>
          </a:p>
        </p:txBody>
      </p:sp>
      <p:sp>
        <p:nvSpPr>
          <p:cNvPr id="11" name="CaixaDeTexto 10">
            <a:extLst>
              <a:ext uri="{FF2B5EF4-FFF2-40B4-BE49-F238E27FC236}">
                <a16:creationId xmlns:a16="http://schemas.microsoft.com/office/drawing/2014/main" id="{0C1B040F-D492-462F-8EA0-E803AB51C382}"/>
              </a:ext>
            </a:extLst>
          </p:cNvPr>
          <p:cNvSpPr txBox="1"/>
          <p:nvPr/>
        </p:nvSpPr>
        <p:spPr>
          <a:xfrm>
            <a:off x="2811803" y="1347424"/>
            <a:ext cx="6568393" cy="707886"/>
          </a:xfrm>
          <a:prstGeom prst="rect">
            <a:avLst/>
          </a:prstGeom>
          <a:solidFill>
            <a:schemeClr val="accent6"/>
          </a:solidFill>
        </p:spPr>
        <p:txBody>
          <a:bodyPr wrap="square" rtlCol="0">
            <a:spAutoFit/>
          </a:bodyPr>
          <a:lstStyle/>
          <a:p>
            <a:pPr algn="ctr"/>
            <a:r>
              <a:rPr lang="pt-BR" sz="2000" dirty="0">
                <a:solidFill>
                  <a:schemeClr val="bg1"/>
                </a:solidFill>
                <a:latin typeface="Trebuchet MS" panose="020B0603020202020204" pitchFamily="34" charset="0"/>
              </a:rPr>
              <a:t>Obrigações relativas às informações Econômicas/Financeiras</a:t>
            </a:r>
          </a:p>
        </p:txBody>
      </p:sp>
      <p:sp>
        <p:nvSpPr>
          <p:cNvPr id="12" name="Retângulo 11">
            <a:extLst>
              <a:ext uri="{FF2B5EF4-FFF2-40B4-BE49-F238E27FC236}">
                <a16:creationId xmlns:a16="http://schemas.microsoft.com/office/drawing/2014/main" id="{FB229DFF-4DDB-4884-A0CD-AA6E613B2AF3}"/>
              </a:ext>
            </a:extLst>
          </p:cNvPr>
          <p:cNvSpPr/>
          <p:nvPr/>
        </p:nvSpPr>
        <p:spPr>
          <a:xfrm>
            <a:off x="7550727" y="5494417"/>
            <a:ext cx="4180310" cy="665666"/>
          </a:xfrm>
          <a:prstGeom prst="rect">
            <a:avLst/>
          </a:prstGeom>
        </p:spPr>
        <p:txBody>
          <a:bodyPr wrap="square">
            <a:spAutoFit/>
          </a:bodyPr>
          <a:lstStyle/>
          <a:p>
            <a:pPr algn="ctr"/>
            <a:r>
              <a:rPr lang="pt-BR" dirty="0">
                <a:latin typeface="Trebuchet MS" panose="020B0603020202020204" pitchFamily="34" charset="0"/>
              </a:rPr>
              <a:t>(*) Ativos Garantidor caso não pague o fornecedor em até 60 dias</a:t>
            </a:r>
          </a:p>
        </p:txBody>
      </p:sp>
      <p:sp>
        <p:nvSpPr>
          <p:cNvPr id="13" name="Retângulo 12">
            <a:extLst>
              <a:ext uri="{FF2B5EF4-FFF2-40B4-BE49-F238E27FC236}">
                <a16:creationId xmlns:a16="http://schemas.microsoft.com/office/drawing/2014/main" id="{F6A133FF-227E-4AB6-9BF8-8D55C0E383A3}"/>
              </a:ext>
            </a:extLst>
          </p:cNvPr>
          <p:cNvSpPr/>
          <p:nvPr/>
        </p:nvSpPr>
        <p:spPr>
          <a:xfrm>
            <a:off x="864992" y="5494417"/>
            <a:ext cx="4631125" cy="1200329"/>
          </a:xfrm>
          <a:prstGeom prst="rect">
            <a:avLst/>
          </a:prstGeom>
        </p:spPr>
        <p:txBody>
          <a:bodyPr wrap="square">
            <a:spAutoFit/>
          </a:bodyPr>
          <a:lstStyle/>
          <a:p>
            <a:pPr algn="ctr"/>
            <a:r>
              <a:rPr lang="pt-BR" dirty="0">
                <a:latin typeface="Trebuchet MS" panose="020B0603020202020204" pitchFamily="34" charset="0"/>
              </a:rPr>
              <a:t>A Operadora A, contabilizará os atendimentos realizados pela Operadora B, como redutor da receita (31), não como despesa assistencial (41).</a:t>
            </a:r>
          </a:p>
        </p:txBody>
      </p:sp>
    </p:spTree>
    <p:extLst>
      <p:ext uri="{BB962C8B-B14F-4D97-AF65-F5344CB8AC3E}">
        <p14:creationId xmlns:p14="http://schemas.microsoft.com/office/powerpoint/2010/main" val="30315787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ctr"/>
            <a:r>
              <a:rPr lang="pt-BR" dirty="0"/>
              <a:t>Impacto Econômico Financeiro</a:t>
            </a:r>
          </a:p>
        </p:txBody>
      </p:sp>
      <p:sp>
        <p:nvSpPr>
          <p:cNvPr id="5" name="Espaço Reservado para Texto 4"/>
          <p:cNvSpPr>
            <a:spLocks noGrp="1"/>
          </p:cNvSpPr>
          <p:nvPr>
            <p:ph idx="1"/>
          </p:nvPr>
        </p:nvSpPr>
        <p:spPr>
          <a:prstGeom prst="rect">
            <a:avLst/>
          </a:prstGeom>
        </p:spPr>
        <p:txBody>
          <a:bodyPr/>
          <a:lstStyle/>
          <a:p>
            <a:pPr marL="0" indent="0">
              <a:buNone/>
            </a:pPr>
            <a:r>
              <a:rPr lang="pt-BR" sz="2200" dirty="0">
                <a:latin typeface="Trebuchet MS" panose="020B0603020202020204" pitchFamily="34" charset="0"/>
              </a:rPr>
              <a:t>Valores de utilização referentes a seus usuários habituais atendidos em outras </a:t>
            </a:r>
            <a:r>
              <a:rPr lang="pt-BR" sz="2200" dirty="0" err="1">
                <a:latin typeface="Trebuchet MS" panose="020B0603020202020204" pitchFamily="34" charset="0"/>
              </a:rPr>
              <a:t>Unimeds</a:t>
            </a:r>
            <a:r>
              <a:rPr lang="pt-BR" sz="2200" dirty="0">
                <a:latin typeface="Trebuchet MS" panose="020B0603020202020204" pitchFamily="34" charset="0"/>
              </a:rPr>
              <a:t>, </a:t>
            </a:r>
            <a:r>
              <a:rPr lang="pt-BR" sz="2200" dirty="0">
                <a:solidFill>
                  <a:srgbClr val="FF0000"/>
                </a:solidFill>
                <a:latin typeface="Trebuchet MS" panose="020B0603020202020204" pitchFamily="34" charset="0"/>
              </a:rPr>
              <a:t>não</a:t>
            </a:r>
            <a:r>
              <a:rPr lang="pt-BR" sz="2200" dirty="0">
                <a:latin typeface="Trebuchet MS" panose="020B0603020202020204" pitchFamily="34" charset="0"/>
              </a:rPr>
              <a:t> constituirão a base para o cálculo da </a:t>
            </a:r>
            <a:r>
              <a:rPr lang="pt-BR" sz="2200" u="sng" dirty="0">
                <a:latin typeface="Trebuchet MS" panose="020B0603020202020204" pitchFamily="34" charset="0"/>
              </a:rPr>
              <a:t>Margem de Solvência e não haverá ativos garantidores para os mesmos (X)</a:t>
            </a:r>
            <a:r>
              <a:rPr lang="pt-BR" sz="2200" dirty="0">
                <a:latin typeface="Trebuchet MS" panose="020B0603020202020204" pitchFamily="34" charset="0"/>
              </a:rPr>
              <a:t>.</a:t>
            </a:r>
          </a:p>
          <a:p>
            <a:pPr marL="0" indent="0">
              <a:buNone/>
            </a:pPr>
            <a:endParaRPr lang="pt-BR" sz="2200" dirty="0">
              <a:latin typeface="Trebuchet MS" panose="020B0603020202020204" pitchFamily="34" charset="0"/>
            </a:endParaRPr>
          </a:p>
          <a:p>
            <a:pPr marL="0" indent="0">
              <a:buNone/>
            </a:pPr>
            <a:r>
              <a:rPr lang="pt-BR" sz="2200" dirty="0">
                <a:latin typeface="Trebuchet MS" panose="020B0603020202020204" pitchFamily="34" charset="0"/>
              </a:rPr>
              <a:t>Valores de utilização referentes a atendimento de usuários habituais de outras </a:t>
            </a:r>
            <a:r>
              <a:rPr lang="pt-BR" sz="2200" dirty="0" err="1">
                <a:latin typeface="Trebuchet MS" panose="020B0603020202020204" pitchFamily="34" charset="0"/>
              </a:rPr>
              <a:t>Unimeds</a:t>
            </a:r>
            <a:r>
              <a:rPr lang="pt-BR" sz="2200" dirty="0">
                <a:latin typeface="Trebuchet MS" panose="020B0603020202020204" pitchFamily="34" charset="0"/>
              </a:rPr>
              <a:t>, </a:t>
            </a:r>
            <a:r>
              <a:rPr lang="pt-BR" sz="2200" dirty="0">
                <a:solidFill>
                  <a:srgbClr val="FF0000"/>
                </a:solidFill>
                <a:latin typeface="Trebuchet MS" panose="020B0603020202020204" pitchFamily="34" charset="0"/>
              </a:rPr>
              <a:t>deverão</a:t>
            </a:r>
            <a:r>
              <a:rPr lang="pt-BR" sz="2200" dirty="0">
                <a:latin typeface="Trebuchet MS" panose="020B0603020202020204" pitchFamily="34" charset="0"/>
              </a:rPr>
              <a:t> constituirão a base para o cálculo da </a:t>
            </a:r>
            <a:r>
              <a:rPr lang="pt-BR" sz="2200" u="sng" dirty="0">
                <a:latin typeface="Trebuchet MS" panose="020B0603020202020204" pitchFamily="34" charset="0"/>
              </a:rPr>
              <a:t>Margem de Solvência na modalidade de pós pagamento. </a:t>
            </a:r>
            <a:r>
              <a:rPr lang="pt-BR" sz="2200" dirty="0">
                <a:solidFill>
                  <a:srgbClr val="FF0000"/>
                </a:solidFill>
                <a:latin typeface="Trebuchet MS" panose="020B0603020202020204" pitchFamily="34" charset="0"/>
              </a:rPr>
              <a:t>Não</a:t>
            </a:r>
            <a:r>
              <a:rPr lang="pt-BR" sz="2200" dirty="0">
                <a:latin typeface="Trebuchet MS" panose="020B0603020202020204" pitchFamily="34" charset="0"/>
              </a:rPr>
              <a:t> haverá ativos garantidores para os mesmos, </a:t>
            </a:r>
            <a:r>
              <a:rPr lang="pt-BR" sz="2200" dirty="0">
                <a:solidFill>
                  <a:srgbClr val="FF0000"/>
                </a:solidFill>
                <a:latin typeface="Trebuchet MS" panose="020B0603020202020204" pitchFamily="34" charset="0"/>
              </a:rPr>
              <a:t>exceto</a:t>
            </a:r>
            <a:r>
              <a:rPr lang="pt-BR" sz="2200" dirty="0">
                <a:latin typeface="Trebuchet MS" panose="020B0603020202020204" pitchFamily="34" charset="0"/>
              </a:rPr>
              <a:t> se não houver o pagamento aos prestadores em até 60 dias.(Y)</a:t>
            </a:r>
          </a:p>
          <a:p>
            <a:pPr marL="0" indent="0">
              <a:buNone/>
            </a:pPr>
            <a:endParaRPr lang="pt-BR" sz="2200" u="sng" dirty="0">
              <a:latin typeface="Trebuchet MS" panose="020B0603020202020204" pitchFamily="34" charset="0"/>
            </a:endParaRPr>
          </a:p>
          <a:p>
            <a:pPr marL="0" indent="0">
              <a:buNone/>
            </a:pPr>
            <a:endParaRPr lang="pt-BR" sz="2200" dirty="0">
              <a:latin typeface="Trebuchet MS" panose="020B0603020202020204" pitchFamily="34" charset="0"/>
            </a:endParaRPr>
          </a:p>
          <a:p>
            <a:pPr marL="0" indent="0">
              <a:buNone/>
            </a:pPr>
            <a:endParaRPr lang="pt-BR" sz="2200" dirty="0">
              <a:latin typeface="Trebuchet MS" panose="020B0603020202020204" pitchFamily="34" charset="0"/>
            </a:endParaRPr>
          </a:p>
          <a:p>
            <a:pPr marL="0" indent="0">
              <a:buNone/>
            </a:pPr>
            <a:endParaRPr lang="pt-BR" sz="2200" dirty="0"/>
          </a:p>
        </p:txBody>
      </p:sp>
      <p:sp>
        <p:nvSpPr>
          <p:cNvPr id="6" name="CaixaDeTexto 5">
            <a:extLst>
              <a:ext uri="{FF2B5EF4-FFF2-40B4-BE49-F238E27FC236}">
                <a16:creationId xmlns:a16="http://schemas.microsoft.com/office/drawing/2014/main" id="{124FEE79-B1FD-4775-B6D8-00D01C86C0B9}"/>
              </a:ext>
            </a:extLst>
          </p:cNvPr>
          <p:cNvSpPr txBox="1"/>
          <p:nvPr/>
        </p:nvSpPr>
        <p:spPr>
          <a:xfrm>
            <a:off x="2302892" y="5236472"/>
            <a:ext cx="7201365" cy="400110"/>
          </a:xfrm>
          <a:prstGeom prst="rect">
            <a:avLst/>
          </a:prstGeom>
          <a:solidFill>
            <a:schemeClr val="accent6"/>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pt-BR" sz="2000" dirty="0">
                <a:latin typeface="Trebuchet MS" panose="020B0603020202020204" pitchFamily="34" charset="0"/>
              </a:rPr>
              <a:t>IMPACTO FINAL NA MARGEM DE SOLVÊNCIA: -X+Y</a:t>
            </a:r>
          </a:p>
        </p:txBody>
      </p:sp>
    </p:spTree>
    <p:extLst>
      <p:ext uri="{BB962C8B-B14F-4D97-AF65-F5344CB8AC3E}">
        <p14:creationId xmlns:p14="http://schemas.microsoft.com/office/powerpoint/2010/main" val="939672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aixaDeTexto 20">
            <a:extLst>
              <a:ext uri="{FF2B5EF4-FFF2-40B4-BE49-F238E27FC236}">
                <a16:creationId xmlns:a16="http://schemas.microsoft.com/office/drawing/2014/main" id="{A240CD33-0D12-4276-92E9-639CC9861801}"/>
              </a:ext>
            </a:extLst>
          </p:cNvPr>
          <p:cNvSpPr txBox="1"/>
          <p:nvPr/>
        </p:nvSpPr>
        <p:spPr>
          <a:xfrm>
            <a:off x="817418" y="1175268"/>
            <a:ext cx="11374582" cy="5509200"/>
          </a:xfrm>
          <a:prstGeom prst="rect">
            <a:avLst/>
          </a:prstGeom>
          <a:noFill/>
        </p:spPr>
        <p:txBody>
          <a:bodyPr wrap="square" rtlCol="0">
            <a:spAutoFit/>
          </a:bodyPr>
          <a:lstStyle/>
          <a:p>
            <a:r>
              <a:rPr lang="pt-BR" sz="2200" dirty="0">
                <a:solidFill>
                  <a:srgbClr val="4A4953"/>
                </a:solidFill>
                <a:latin typeface="Trebuchet MS" panose="020B0603020202020204" pitchFamily="34" charset="0"/>
              </a:rPr>
              <a:t>I - 0,20 (zero vírgula vinte) vezes a soma dos últimos doze meses: de 100% (cem por cento) das contraprestações/prêmios na modalidade de preço preestabelecido, e de 50% (</a:t>
            </a:r>
            <a:r>
              <a:rPr lang="pt-BR" sz="2200" dirty="0" err="1">
                <a:solidFill>
                  <a:srgbClr val="4A4953"/>
                </a:solidFill>
                <a:latin typeface="Trebuchet MS" panose="020B0603020202020204" pitchFamily="34" charset="0"/>
              </a:rPr>
              <a:t>cinqüenta</a:t>
            </a:r>
            <a:r>
              <a:rPr lang="pt-BR" sz="2200" dirty="0">
                <a:solidFill>
                  <a:srgbClr val="4A4953"/>
                </a:solidFill>
                <a:latin typeface="Trebuchet MS" panose="020B0603020202020204" pitchFamily="34" charset="0"/>
              </a:rPr>
              <a:t> por cento) das contraprestações/prêmios na modalidade de preço pós-estabelecido; ou </a:t>
            </a:r>
          </a:p>
          <a:p>
            <a:endParaRPr lang="pt-BR" sz="2200" dirty="0">
              <a:solidFill>
                <a:srgbClr val="4A4953"/>
              </a:solidFill>
              <a:latin typeface="Trebuchet MS" panose="020B0603020202020204" pitchFamily="34" charset="0"/>
            </a:endParaRPr>
          </a:p>
          <a:p>
            <a:r>
              <a:rPr lang="pt-BR" sz="2200" dirty="0">
                <a:solidFill>
                  <a:srgbClr val="4A4953"/>
                </a:solidFill>
                <a:latin typeface="Trebuchet MS" panose="020B0603020202020204" pitchFamily="34" charset="0"/>
              </a:rPr>
              <a:t>II – 0,33 (zero vírgula trinta e três) vezes a média anual dos últimos trinta e seis meses da soma de: 100% (cem por cento) dos eventos/sinistros na modalidade de preço preestabelecido e de 50% (</a:t>
            </a:r>
            <a:r>
              <a:rPr lang="pt-BR" sz="2200" dirty="0" err="1">
                <a:solidFill>
                  <a:srgbClr val="4A4953"/>
                </a:solidFill>
                <a:latin typeface="Trebuchet MS" panose="020B0603020202020204" pitchFamily="34" charset="0"/>
              </a:rPr>
              <a:t>cinqüenta</a:t>
            </a:r>
            <a:r>
              <a:rPr lang="pt-BR" sz="2200" dirty="0">
                <a:solidFill>
                  <a:srgbClr val="4A4953"/>
                </a:solidFill>
                <a:latin typeface="Trebuchet MS" panose="020B0603020202020204" pitchFamily="34" charset="0"/>
              </a:rPr>
              <a:t> por cento) dos eventos/sinistros na modalidade de preço pós-estabelecido. </a:t>
            </a:r>
          </a:p>
          <a:p>
            <a:endParaRPr lang="pt-BR" sz="2200" dirty="0">
              <a:solidFill>
                <a:srgbClr val="4A4953"/>
              </a:solidFill>
              <a:latin typeface="Trebuchet MS" panose="020B0603020202020204" pitchFamily="34" charset="0"/>
            </a:endParaRPr>
          </a:p>
          <a:p>
            <a:r>
              <a:rPr lang="pt-BR" sz="2200" dirty="0">
                <a:solidFill>
                  <a:srgbClr val="4A4953"/>
                </a:solidFill>
                <a:latin typeface="Trebuchet MS" panose="020B0603020202020204" pitchFamily="34" charset="0"/>
              </a:rPr>
              <a:t>1º O percentual ponderador de 50% (</a:t>
            </a:r>
            <a:r>
              <a:rPr lang="pt-BR" sz="2200" dirty="0" err="1">
                <a:solidFill>
                  <a:srgbClr val="4A4953"/>
                </a:solidFill>
                <a:latin typeface="Trebuchet MS" panose="020B0603020202020204" pitchFamily="34" charset="0"/>
              </a:rPr>
              <a:t>cinqüenta</a:t>
            </a:r>
            <a:r>
              <a:rPr lang="pt-BR" sz="2200" dirty="0">
                <a:solidFill>
                  <a:srgbClr val="4A4953"/>
                </a:solidFill>
                <a:latin typeface="Trebuchet MS" panose="020B0603020202020204" pitchFamily="34" charset="0"/>
              </a:rPr>
              <a:t> por cento) das contraprestações/prêmios e dos eventos/sinistros em modalidade de preço pós-estabelecido, previstos respectivamente, nos incisos I e II deste artigo, poderá ser substituído pelo percentual de inadimplência médio verificado pela OPS nos 12 (doze) meses anteriores à data de sua apuração, limitados a, no mínimo, 10% (dez por cento), desde que demonstrado e autorizado pela DIOPE</a:t>
            </a:r>
          </a:p>
        </p:txBody>
      </p:sp>
      <p:sp>
        <p:nvSpPr>
          <p:cNvPr id="2" name="Título 1">
            <a:extLst>
              <a:ext uri="{FF2B5EF4-FFF2-40B4-BE49-F238E27FC236}">
                <a16:creationId xmlns:a16="http://schemas.microsoft.com/office/drawing/2014/main" id="{2DB558CE-BE0D-487D-8979-05EE16CF7E8F}"/>
              </a:ext>
            </a:extLst>
          </p:cNvPr>
          <p:cNvSpPr>
            <a:spLocks noGrp="1"/>
          </p:cNvSpPr>
          <p:nvPr>
            <p:ph type="title"/>
          </p:nvPr>
        </p:nvSpPr>
        <p:spPr/>
        <p:txBody>
          <a:bodyPr/>
          <a:lstStyle/>
          <a:p>
            <a:r>
              <a:rPr lang="pt-BR" dirty="0"/>
              <a:t>Impacto na Margem de Solvência</a:t>
            </a:r>
          </a:p>
        </p:txBody>
      </p:sp>
    </p:spTree>
    <p:extLst>
      <p:ext uri="{BB962C8B-B14F-4D97-AF65-F5344CB8AC3E}">
        <p14:creationId xmlns:p14="http://schemas.microsoft.com/office/powerpoint/2010/main" val="424249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p:cNvSpPr>
            <a:spLocks noGrp="1"/>
          </p:cNvSpPr>
          <p:nvPr>
            <p:ph idx="1"/>
          </p:nvPr>
        </p:nvSpPr>
        <p:spPr>
          <a:prstGeom prst="rect">
            <a:avLst/>
          </a:prstGeom>
        </p:spPr>
        <p:txBody>
          <a:bodyPr/>
          <a:lstStyle/>
          <a:p>
            <a:pPr marL="0" indent="0">
              <a:buNone/>
            </a:pPr>
            <a:r>
              <a:rPr lang="pt-BR" sz="2200" dirty="0">
                <a:latin typeface="Trebuchet MS" panose="020B0603020202020204" pitchFamily="34" charset="0"/>
              </a:rPr>
              <a:t>IMPORTANTE:</a:t>
            </a:r>
          </a:p>
          <a:p>
            <a:pPr marL="0" indent="0">
              <a:buNone/>
            </a:pPr>
            <a:endParaRPr lang="pt-BR" sz="2200" dirty="0">
              <a:solidFill>
                <a:srgbClr val="FF0000"/>
              </a:solidFill>
              <a:latin typeface="Trebuchet MS" panose="020B0603020202020204" pitchFamily="34" charset="0"/>
            </a:endParaRPr>
          </a:p>
          <a:p>
            <a:pPr marL="0" indent="0" algn="just">
              <a:buNone/>
            </a:pPr>
            <a:r>
              <a:rPr lang="pt-BR" sz="2200" dirty="0">
                <a:latin typeface="Trebuchet MS" panose="020B0603020202020204" pitchFamily="34" charset="0"/>
              </a:rPr>
              <a:t>Conforme previsto na RN 209, comporão a base para o calculo da margem de solvência, </a:t>
            </a:r>
            <a:r>
              <a:rPr lang="pt-BR" sz="2200" u="sng" dirty="0">
                <a:latin typeface="Trebuchet MS" panose="020B0603020202020204" pitchFamily="34" charset="0"/>
              </a:rPr>
              <a:t>100%</a:t>
            </a:r>
            <a:r>
              <a:rPr lang="pt-BR" sz="2200" dirty="0">
                <a:latin typeface="Trebuchet MS" panose="020B0603020202020204" pitchFamily="34" charset="0"/>
              </a:rPr>
              <a:t> das despesas assistenciais da modalidade de </a:t>
            </a:r>
            <a:r>
              <a:rPr lang="pt-BR" sz="2200" u="sng" dirty="0">
                <a:latin typeface="Trebuchet MS" panose="020B0603020202020204" pitchFamily="34" charset="0"/>
              </a:rPr>
              <a:t>pré-pagamento</a:t>
            </a:r>
            <a:r>
              <a:rPr lang="pt-BR" sz="2200" dirty="0">
                <a:latin typeface="Trebuchet MS" panose="020B0603020202020204" pitchFamily="34" charset="0"/>
              </a:rPr>
              <a:t> e </a:t>
            </a:r>
            <a:r>
              <a:rPr lang="pt-BR" sz="2200" u="sng" dirty="0">
                <a:latin typeface="Trebuchet MS" panose="020B0603020202020204" pitchFamily="34" charset="0"/>
              </a:rPr>
              <a:t>50%</a:t>
            </a:r>
            <a:r>
              <a:rPr lang="pt-BR" sz="2200" dirty="0">
                <a:latin typeface="Trebuchet MS" panose="020B0603020202020204" pitchFamily="34" charset="0"/>
              </a:rPr>
              <a:t> das despesas assistencial da modalidade de </a:t>
            </a:r>
            <a:r>
              <a:rPr lang="pt-BR" sz="2200" u="sng" dirty="0">
                <a:latin typeface="Trebuchet MS" panose="020B0603020202020204" pitchFamily="34" charset="0"/>
              </a:rPr>
              <a:t>pós pagamento.</a:t>
            </a:r>
          </a:p>
          <a:p>
            <a:pPr marL="0" indent="0" algn="just">
              <a:buNone/>
            </a:pPr>
            <a:endParaRPr lang="pt-BR" sz="2200" u="sng" dirty="0">
              <a:latin typeface="Trebuchet MS" panose="020B0603020202020204" pitchFamily="34" charset="0"/>
            </a:endParaRPr>
          </a:p>
          <a:p>
            <a:pPr marL="0" indent="0" algn="just">
              <a:buNone/>
            </a:pPr>
            <a:r>
              <a:rPr lang="pt-BR" sz="2200" dirty="0">
                <a:latin typeface="Trebuchet MS" panose="020B0603020202020204" pitchFamily="34" charset="0"/>
              </a:rPr>
              <a:t> O percentual de 50% da modalidade de pós pagamento poderá ser substituído pelo índice de inadimplência destes contratos, sendo considerado, no mínimo, 10%. </a:t>
            </a:r>
          </a:p>
          <a:p>
            <a:pPr marL="0" indent="0" algn="just">
              <a:buNone/>
            </a:pPr>
            <a:r>
              <a:rPr lang="pt-BR" sz="2200" dirty="0">
                <a:latin typeface="Trebuchet MS" panose="020B0603020202020204" pitchFamily="34" charset="0"/>
              </a:rPr>
              <a:t>Para tanto a Operadora deverá encaminhar, para aprovação da ANS, uma Nota Técnica Atuarial de Inadimplência.</a:t>
            </a:r>
            <a:endParaRPr lang="pt-BR" sz="2200" u="sng" dirty="0">
              <a:latin typeface="Trebuchet MS" panose="020B0603020202020204" pitchFamily="34" charset="0"/>
            </a:endParaRPr>
          </a:p>
          <a:p>
            <a:pPr marL="0" indent="0" algn="just">
              <a:buNone/>
            </a:pPr>
            <a:endParaRPr lang="pt-BR" sz="2200" dirty="0">
              <a:latin typeface="Trebuchet MS" panose="020B0603020202020204" pitchFamily="34" charset="0"/>
            </a:endParaRPr>
          </a:p>
          <a:p>
            <a:pPr marL="0" indent="0">
              <a:buNone/>
            </a:pPr>
            <a:endParaRPr lang="pt-BR" sz="2200" dirty="0">
              <a:latin typeface="Trebuchet MS" panose="020B0603020202020204" pitchFamily="34" charset="0"/>
            </a:endParaRPr>
          </a:p>
          <a:p>
            <a:pPr marL="0" indent="0">
              <a:buNone/>
            </a:pPr>
            <a:endParaRPr lang="pt-BR" sz="2200" dirty="0"/>
          </a:p>
        </p:txBody>
      </p:sp>
      <p:sp>
        <p:nvSpPr>
          <p:cNvPr id="6" name="Título 1">
            <a:extLst>
              <a:ext uri="{FF2B5EF4-FFF2-40B4-BE49-F238E27FC236}">
                <a16:creationId xmlns:a16="http://schemas.microsoft.com/office/drawing/2014/main" id="{D76F7330-6217-4339-A23B-90FDA47EE120}"/>
              </a:ext>
            </a:extLst>
          </p:cNvPr>
          <p:cNvSpPr>
            <a:spLocks noGrp="1"/>
          </p:cNvSpPr>
          <p:nvPr>
            <p:ph type="title"/>
          </p:nvPr>
        </p:nvSpPr>
        <p:spPr>
          <a:xfrm>
            <a:off x="1003542" y="561769"/>
            <a:ext cx="10727495" cy="533219"/>
          </a:xfrm>
        </p:spPr>
        <p:txBody>
          <a:bodyPr/>
          <a:lstStyle/>
          <a:p>
            <a:r>
              <a:rPr lang="pt-BR" dirty="0"/>
              <a:t>Impacto na Margem de Solvência</a:t>
            </a:r>
          </a:p>
        </p:txBody>
      </p:sp>
    </p:spTree>
    <p:extLst>
      <p:ext uri="{BB962C8B-B14F-4D97-AF65-F5344CB8AC3E}">
        <p14:creationId xmlns:p14="http://schemas.microsoft.com/office/powerpoint/2010/main" val="1123118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a:extLst>
              <a:ext uri="{FF2B5EF4-FFF2-40B4-BE49-F238E27FC236}">
                <a16:creationId xmlns:a16="http://schemas.microsoft.com/office/drawing/2014/main" id="{07E84903-0E59-4D34-90BD-DB6441A46A07}"/>
              </a:ext>
            </a:extLst>
          </p:cNvPr>
          <p:cNvSpPr/>
          <p:nvPr/>
        </p:nvSpPr>
        <p:spPr>
          <a:xfrm>
            <a:off x="817418" y="1376428"/>
            <a:ext cx="8801035" cy="379656"/>
          </a:xfrm>
          <a:prstGeom prst="rect">
            <a:avLst/>
          </a:prstGeom>
        </p:spPr>
        <p:txBody>
          <a:bodyPr wrap="square">
            <a:spAutoFit/>
          </a:bodyPr>
          <a:lstStyle/>
          <a:p>
            <a:pPr algn="ctr"/>
            <a:r>
              <a:rPr lang="pt-BR" sz="1867" dirty="0">
                <a:solidFill>
                  <a:srgbClr val="00995D"/>
                </a:solidFill>
                <a:latin typeface="Trebuchet MS" panose="020B0603020202020204" pitchFamily="34" charset="0"/>
              </a:rPr>
              <a:t>Beneficiário pré-pagamento em A e repassado em pós pagamento para B</a:t>
            </a:r>
          </a:p>
        </p:txBody>
      </p:sp>
      <p:graphicFrame>
        <p:nvGraphicFramePr>
          <p:cNvPr id="15" name="Tabela 14">
            <a:extLst>
              <a:ext uri="{FF2B5EF4-FFF2-40B4-BE49-F238E27FC236}">
                <a16:creationId xmlns:a16="http://schemas.microsoft.com/office/drawing/2014/main" id="{9B11C9AD-99D7-4475-A884-424429504CEF}"/>
              </a:ext>
            </a:extLst>
          </p:cNvPr>
          <p:cNvGraphicFramePr>
            <a:graphicFrameLocks noGrp="1"/>
          </p:cNvGraphicFramePr>
          <p:nvPr>
            <p:extLst>
              <p:ext uri="{D42A27DB-BD31-4B8C-83A1-F6EECF244321}">
                <p14:modId xmlns:p14="http://schemas.microsoft.com/office/powerpoint/2010/main" val="1960625102"/>
              </p:ext>
            </p:extLst>
          </p:nvPr>
        </p:nvGraphicFramePr>
        <p:xfrm>
          <a:off x="1218857" y="1904509"/>
          <a:ext cx="7666351" cy="2927285"/>
        </p:xfrm>
        <a:graphic>
          <a:graphicData uri="http://schemas.openxmlformats.org/drawingml/2006/table">
            <a:tbl>
              <a:tblPr/>
              <a:tblGrid>
                <a:gridCol w="4523958">
                  <a:extLst>
                    <a:ext uri="{9D8B030D-6E8A-4147-A177-3AD203B41FA5}">
                      <a16:colId xmlns:a16="http://schemas.microsoft.com/office/drawing/2014/main" val="4173341987"/>
                    </a:ext>
                  </a:extLst>
                </a:gridCol>
                <a:gridCol w="3142393">
                  <a:extLst>
                    <a:ext uri="{9D8B030D-6E8A-4147-A177-3AD203B41FA5}">
                      <a16:colId xmlns:a16="http://schemas.microsoft.com/office/drawing/2014/main" val="2943044492"/>
                    </a:ext>
                  </a:extLst>
                </a:gridCol>
              </a:tblGrid>
              <a:tr h="260700">
                <a:tc gridSpan="2">
                  <a:txBody>
                    <a:bodyPr/>
                    <a:lstStyle/>
                    <a:p>
                      <a:pPr algn="ctr" fontAlgn="b"/>
                      <a:endParaRPr lang="pt-BR"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pt-BR"/>
                    </a:p>
                  </a:txBody>
                  <a:tcPr/>
                </a:tc>
                <a:extLst>
                  <a:ext uri="{0D108BD9-81ED-4DB2-BD59-A6C34878D82A}">
                    <a16:rowId xmlns:a16="http://schemas.microsoft.com/office/drawing/2014/main" val="3283906839"/>
                  </a:ext>
                </a:extLst>
              </a:tr>
              <a:tr h="238274">
                <a:tc>
                  <a:txBody>
                    <a:bodyPr/>
                    <a:lstStyle/>
                    <a:p>
                      <a:pPr algn="l" fontAlgn="b"/>
                      <a:r>
                        <a:rPr lang="pt-BR" sz="1000" b="0" i="0" u="none" strike="noStrike">
                          <a:solidFill>
                            <a:srgbClr val="000000"/>
                          </a:solidFill>
                          <a:effectLst/>
                          <a:latin typeface="Trebuchet MS" panose="020B0603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a:noFill/>
                    </a:lnT>
                    <a:lnB>
                      <a:noFill/>
                    </a:lnB>
                  </a:tcPr>
                </a:tc>
                <a:tc>
                  <a:txBody>
                    <a:bodyPr/>
                    <a:lstStyle/>
                    <a:p>
                      <a:pPr algn="l" fontAlgn="b"/>
                      <a:r>
                        <a:rPr lang="pt-BR" sz="1400" b="0" i="0" u="none" strike="noStrike" dirty="0">
                          <a:solidFill>
                            <a:srgbClr val="000000"/>
                          </a:solidFill>
                          <a:effectLst/>
                          <a:latin typeface="Trebuchet MS" panose="020B0603020202020204" pitchFamily="34" charset="0"/>
                        </a:rPr>
                        <a:t>Considerando </a:t>
                      </a:r>
                      <a:r>
                        <a:rPr lang="pt-BR" sz="1400" b="0" i="0" u="none" strike="noStrike" dirty="0">
                          <a:solidFill>
                            <a:srgbClr val="FF0000"/>
                          </a:solidFill>
                          <a:effectLst/>
                          <a:latin typeface="Trebuchet MS" panose="020B0603020202020204" pitchFamily="34" charset="0"/>
                        </a:rPr>
                        <a:t>50%</a:t>
                      </a:r>
                      <a:r>
                        <a:rPr lang="pt-BR" sz="1400" b="0" i="0" u="none" strike="noStrike" dirty="0">
                          <a:solidFill>
                            <a:srgbClr val="000000"/>
                          </a:solidFill>
                          <a:effectLst/>
                          <a:latin typeface="Trebuchet MS" panose="020B0603020202020204" pitchFamily="34" charset="0"/>
                        </a:rPr>
                        <a:t> em pós pagamento</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C9C9C9"/>
                      </a:solidFill>
                      <a:prstDash val="solid"/>
                      <a:round/>
                      <a:headEnd type="none" w="med" len="med"/>
                      <a:tailEnd type="none" w="med" len="med"/>
                    </a:lnT>
                    <a:lnB>
                      <a:noFill/>
                    </a:lnB>
                  </a:tcPr>
                </a:tc>
                <a:extLst>
                  <a:ext uri="{0D108BD9-81ED-4DB2-BD59-A6C34878D82A}">
                    <a16:rowId xmlns:a16="http://schemas.microsoft.com/office/drawing/2014/main" val="3681268778"/>
                  </a:ext>
                </a:extLst>
              </a:tr>
              <a:tr h="238274">
                <a:tc>
                  <a:txBody>
                    <a:bodyPr/>
                    <a:lstStyle/>
                    <a:p>
                      <a:pPr algn="l" fontAlgn="b"/>
                      <a:r>
                        <a:rPr lang="pt-BR" sz="1400" b="1" i="0" u="none" strike="noStrike" dirty="0">
                          <a:solidFill>
                            <a:srgbClr val="5B5C65"/>
                          </a:solidFill>
                          <a:effectLst/>
                          <a:latin typeface="Trebuchet MS" panose="020B0603020202020204" pitchFamily="34" charset="0"/>
                        </a:rPr>
                        <a:t>Margem de solvência Unimed A como origem (1)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- 1.401.157,17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4498130"/>
                  </a:ext>
                </a:extLst>
              </a:tr>
              <a:tr h="238274">
                <a:tc>
                  <a:txBody>
                    <a:bodyPr/>
                    <a:lstStyle/>
                    <a:p>
                      <a:pPr algn="l" fontAlgn="b"/>
                      <a:r>
                        <a:rPr lang="pt-BR" sz="1400" b="1" i="0" u="none" strike="noStrike" dirty="0">
                          <a:solidFill>
                            <a:srgbClr val="5B5C65"/>
                          </a:solidFill>
                          <a:effectLst/>
                          <a:latin typeface="Trebuchet MS" panose="020B0603020202020204" pitchFamily="34" charset="0"/>
                        </a:rPr>
                        <a:t>Margem de solvência Unimed A como prestadora(2)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+ 1.637.999,95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22896320"/>
                  </a:ext>
                </a:extLst>
              </a:tr>
              <a:tr h="238274">
                <a:tc>
                  <a:txBody>
                    <a:bodyPr/>
                    <a:lstStyle/>
                    <a:p>
                      <a:pPr algn="l" fontAlgn="b"/>
                      <a:r>
                        <a:rPr lang="pt-BR" sz="1400" b="1" i="0" u="none" strike="noStrike" dirty="0">
                          <a:solidFill>
                            <a:srgbClr val="5B5C65"/>
                          </a:solidFill>
                          <a:effectLst/>
                          <a:latin typeface="Trebuchet MS" panose="020B0603020202020204" pitchFamily="34" charset="0"/>
                        </a:rPr>
                        <a:t>Impacto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Aporte de               236.842,78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717644"/>
                  </a:ext>
                </a:extLst>
              </a:tr>
              <a:tr h="238274">
                <a:tc>
                  <a:txBody>
                    <a:bodyPr/>
                    <a:lstStyle/>
                    <a:p>
                      <a:pPr algn="l" fontAlgn="b"/>
                      <a:endParaRPr lang="pt-BR" sz="1000" b="0" i="0" u="none" strike="noStrike" dirty="0">
                        <a:solidFill>
                          <a:srgbClr val="000000"/>
                        </a:solidFill>
                        <a:effectLst/>
                        <a:latin typeface="Trebuchet MS" panose="020B0603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pt-BR" sz="1000" b="0" i="0" u="none" strike="noStrike" dirty="0">
                        <a:solidFill>
                          <a:srgbClr val="000000"/>
                        </a:solidFill>
                        <a:effectLst/>
                        <a:latin typeface="Trebuchet MS" panose="020B0603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06078802"/>
                  </a:ext>
                </a:extLst>
              </a:tr>
              <a:tr h="238274">
                <a:tc>
                  <a:txBody>
                    <a:bodyPr/>
                    <a:lstStyle/>
                    <a:p>
                      <a:pPr algn="l" fontAlgn="b"/>
                      <a:endParaRPr lang="pt-BR" sz="1000" b="0" i="0" u="none" strike="noStrike">
                        <a:solidFill>
                          <a:srgbClr val="000000"/>
                        </a:solidFill>
                        <a:effectLst/>
                        <a:latin typeface="Trebuchet MS" panose="020B0603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pt-BR" sz="1000" b="0" i="0" u="none" strike="noStrike">
                        <a:solidFill>
                          <a:srgbClr val="000000"/>
                        </a:solidFill>
                        <a:effectLst/>
                        <a:latin typeface="Trebuchet MS" panose="020B0603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2716501"/>
                  </a:ext>
                </a:extLst>
              </a:tr>
              <a:tr h="260700">
                <a:tc gridSpan="2">
                  <a:txBody>
                    <a:bodyPr/>
                    <a:lstStyle/>
                    <a:p>
                      <a:pPr algn="ctr" fontAlgn="b"/>
                      <a:endParaRPr lang="pt-BR" sz="18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pt-BR"/>
                    </a:p>
                  </a:txBody>
                  <a:tcPr/>
                </a:tc>
                <a:extLst>
                  <a:ext uri="{0D108BD9-81ED-4DB2-BD59-A6C34878D82A}">
                    <a16:rowId xmlns:a16="http://schemas.microsoft.com/office/drawing/2014/main" val="2046247261"/>
                  </a:ext>
                </a:extLst>
              </a:tr>
              <a:tr h="238274">
                <a:tc>
                  <a:txBody>
                    <a:bodyPr/>
                    <a:lstStyle/>
                    <a:p>
                      <a:pPr algn="l" fontAlgn="b"/>
                      <a:r>
                        <a:rPr lang="pt-BR" sz="1400" b="0" i="0" u="none" strike="noStrike" dirty="0">
                          <a:solidFill>
                            <a:srgbClr val="000000"/>
                          </a:solidFill>
                          <a:effectLst/>
                          <a:latin typeface="Trebuchet MS" panose="020B0603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a:noFill/>
                    </a:lnT>
                    <a:lnB>
                      <a:noFill/>
                    </a:lnB>
                  </a:tcPr>
                </a:tc>
                <a:tc>
                  <a:txBody>
                    <a:bodyPr/>
                    <a:lstStyle/>
                    <a:p>
                      <a:pPr algn="l" fontAlgn="b"/>
                      <a:r>
                        <a:rPr lang="pt-BR" sz="1400" b="0" i="0" u="none" strike="noStrike" dirty="0">
                          <a:solidFill>
                            <a:srgbClr val="000000"/>
                          </a:solidFill>
                          <a:effectLst/>
                          <a:latin typeface="Trebuchet MS" panose="020B0603020202020204" pitchFamily="34" charset="0"/>
                        </a:rPr>
                        <a:t>Considerando </a:t>
                      </a:r>
                      <a:r>
                        <a:rPr lang="pt-BR" sz="1400" b="0" i="0" u="none" strike="noStrike" dirty="0">
                          <a:solidFill>
                            <a:srgbClr val="FF0000"/>
                          </a:solidFill>
                          <a:effectLst/>
                          <a:latin typeface="Trebuchet MS" panose="020B0603020202020204" pitchFamily="34" charset="0"/>
                        </a:rPr>
                        <a:t>10%</a:t>
                      </a:r>
                      <a:r>
                        <a:rPr lang="pt-BR" sz="1400" b="0" i="0" u="none" strike="noStrike" dirty="0">
                          <a:solidFill>
                            <a:srgbClr val="000000"/>
                          </a:solidFill>
                          <a:effectLst/>
                          <a:latin typeface="Trebuchet MS" panose="020B0603020202020204" pitchFamily="34" charset="0"/>
                        </a:rPr>
                        <a:t> em pós pagamento</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C9C9C9"/>
                      </a:solidFill>
                      <a:prstDash val="solid"/>
                      <a:round/>
                      <a:headEnd type="none" w="med" len="med"/>
                      <a:tailEnd type="none" w="med" len="med"/>
                    </a:lnT>
                    <a:lnB>
                      <a:noFill/>
                    </a:lnB>
                  </a:tcPr>
                </a:tc>
                <a:extLst>
                  <a:ext uri="{0D108BD9-81ED-4DB2-BD59-A6C34878D82A}">
                    <a16:rowId xmlns:a16="http://schemas.microsoft.com/office/drawing/2014/main" val="1505200341"/>
                  </a:ext>
                </a:extLst>
              </a:tr>
              <a:tr h="238274">
                <a:tc>
                  <a:txBody>
                    <a:bodyPr/>
                    <a:lstStyle/>
                    <a:p>
                      <a:pPr algn="l" fontAlgn="b"/>
                      <a:r>
                        <a:rPr lang="pt-BR" sz="1400" b="1" i="0" u="none" strike="noStrike" dirty="0">
                          <a:solidFill>
                            <a:srgbClr val="5B5C65"/>
                          </a:solidFill>
                          <a:effectLst/>
                          <a:latin typeface="Trebuchet MS" panose="020B0603020202020204" pitchFamily="34" charset="0"/>
                        </a:rPr>
                        <a:t>Margem de solvência Unimed A como origem(1)</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-1.401.157,17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3570628"/>
                  </a:ext>
                </a:extLst>
              </a:tr>
              <a:tr h="238274">
                <a:tc>
                  <a:txBody>
                    <a:bodyPr/>
                    <a:lstStyle/>
                    <a:p>
                      <a:pPr algn="l" fontAlgn="b"/>
                      <a:r>
                        <a:rPr lang="pt-BR" sz="1400" b="1" i="0" u="none" strike="noStrike" dirty="0">
                          <a:solidFill>
                            <a:srgbClr val="5B5C65"/>
                          </a:solidFill>
                          <a:effectLst/>
                          <a:latin typeface="Trebuchet MS" panose="020B0603020202020204" pitchFamily="34" charset="0"/>
                        </a:rPr>
                        <a:t>Margem de solvência Unimed A como prestadora(2)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+327.599,99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5944231"/>
                  </a:ext>
                </a:extLst>
              </a:tr>
              <a:tr h="238274">
                <a:tc>
                  <a:txBody>
                    <a:bodyPr/>
                    <a:lstStyle/>
                    <a:p>
                      <a:pPr algn="l" fontAlgn="b"/>
                      <a:r>
                        <a:rPr lang="pt-BR" sz="1400" b="1" i="0" u="none" strike="noStrike">
                          <a:solidFill>
                            <a:srgbClr val="5B5C65"/>
                          </a:solidFill>
                          <a:effectLst/>
                          <a:latin typeface="Trebuchet MS" panose="020B0603020202020204" pitchFamily="34" charset="0"/>
                        </a:rPr>
                        <a:t>Impacto </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CBCF"/>
                    </a:solidFill>
                  </a:tcPr>
                </a:tc>
                <a:tc>
                  <a:txBody>
                    <a:bodyPr/>
                    <a:lstStyle/>
                    <a:p>
                      <a:pPr algn="l" fontAlgn="b"/>
                      <a:r>
                        <a:rPr lang="pt-BR" sz="1400" b="0" i="0" u="none" strike="noStrike" dirty="0">
                          <a:solidFill>
                            <a:srgbClr val="000000"/>
                          </a:solidFill>
                          <a:effectLst/>
                          <a:latin typeface="Trebuchet MS" panose="020B0603020202020204" pitchFamily="34" charset="0"/>
                        </a:rPr>
                        <a:t>    Reversão de             - 1.073.557,18 </a:t>
                      </a:r>
                    </a:p>
                  </a:txBody>
                  <a:tcPr marL="9525" marR="9525" marT="9525" marB="0" anchor="b">
                    <a:lnL w="635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8255236"/>
                  </a:ext>
                </a:extLst>
              </a:tr>
            </a:tbl>
          </a:graphicData>
        </a:graphic>
      </p:graphicFrame>
      <p:cxnSp>
        <p:nvCxnSpPr>
          <p:cNvPr id="16" name="Conector: Angulado 15">
            <a:extLst>
              <a:ext uri="{FF2B5EF4-FFF2-40B4-BE49-F238E27FC236}">
                <a16:creationId xmlns:a16="http://schemas.microsoft.com/office/drawing/2014/main" id="{1E53215C-ECA8-4E03-9FE3-D55CCD11D89C}"/>
              </a:ext>
            </a:extLst>
          </p:cNvPr>
          <p:cNvCxnSpPr>
            <a:cxnSpLocks/>
          </p:cNvCxnSpPr>
          <p:nvPr/>
        </p:nvCxnSpPr>
        <p:spPr>
          <a:xfrm rot="16200000" flipH="1">
            <a:off x="8626846" y="4362429"/>
            <a:ext cx="872804" cy="640945"/>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sp>
        <p:nvSpPr>
          <p:cNvPr id="17" name="CaixaDeTexto 16">
            <a:extLst>
              <a:ext uri="{FF2B5EF4-FFF2-40B4-BE49-F238E27FC236}">
                <a16:creationId xmlns:a16="http://schemas.microsoft.com/office/drawing/2014/main" id="{4DD7E091-B040-45B4-8C3C-17F872D6A776}"/>
              </a:ext>
            </a:extLst>
          </p:cNvPr>
          <p:cNvSpPr txBox="1"/>
          <p:nvPr/>
        </p:nvSpPr>
        <p:spPr>
          <a:xfrm>
            <a:off x="4538789" y="4916376"/>
            <a:ext cx="1935332"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pt-BR" sz="1600" dirty="0"/>
              <a:t>Recebido em pós pagamento: +Y</a:t>
            </a:r>
          </a:p>
        </p:txBody>
      </p:sp>
      <p:sp>
        <p:nvSpPr>
          <p:cNvPr id="18" name="CaixaDeTexto 17">
            <a:extLst>
              <a:ext uri="{FF2B5EF4-FFF2-40B4-BE49-F238E27FC236}">
                <a16:creationId xmlns:a16="http://schemas.microsoft.com/office/drawing/2014/main" id="{E0867AAA-00C0-430B-9417-2CA2F01C0D19}"/>
              </a:ext>
            </a:extLst>
          </p:cNvPr>
          <p:cNvSpPr txBox="1"/>
          <p:nvPr/>
        </p:nvSpPr>
        <p:spPr>
          <a:xfrm>
            <a:off x="9088348" y="5084865"/>
            <a:ext cx="1167661"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pt-BR" sz="1600" dirty="0"/>
              <a:t>Repassado em pós pagamento: -X</a:t>
            </a:r>
          </a:p>
        </p:txBody>
      </p:sp>
      <p:cxnSp>
        <p:nvCxnSpPr>
          <p:cNvPr id="19" name="Conector: Angulado 18">
            <a:extLst>
              <a:ext uri="{FF2B5EF4-FFF2-40B4-BE49-F238E27FC236}">
                <a16:creationId xmlns:a16="http://schemas.microsoft.com/office/drawing/2014/main" id="{E023E33F-89D7-4890-B330-8433B763E56F}"/>
              </a:ext>
            </a:extLst>
          </p:cNvPr>
          <p:cNvCxnSpPr>
            <a:cxnSpLocks/>
          </p:cNvCxnSpPr>
          <p:nvPr/>
        </p:nvCxnSpPr>
        <p:spPr>
          <a:xfrm rot="10800000" flipV="1">
            <a:off x="6909623" y="4531766"/>
            <a:ext cx="710213" cy="538495"/>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0" name="Conector de Seta Reta 19">
            <a:extLst>
              <a:ext uri="{FF2B5EF4-FFF2-40B4-BE49-F238E27FC236}">
                <a16:creationId xmlns:a16="http://schemas.microsoft.com/office/drawing/2014/main" id="{9BDC104A-CCFD-4CB8-B1D8-4BBBEB0B3395}"/>
              </a:ext>
            </a:extLst>
          </p:cNvPr>
          <p:cNvCxnSpPr>
            <a:cxnSpLocks/>
          </p:cNvCxnSpPr>
          <p:nvPr/>
        </p:nvCxnSpPr>
        <p:spPr>
          <a:xfrm>
            <a:off x="8871426" y="2517812"/>
            <a:ext cx="2970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CaixaDeTexto 20">
            <a:extLst>
              <a:ext uri="{FF2B5EF4-FFF2-40B4-BE49-F238E27FC236}">
                <a16:creationId xmlns:a16="http://schemas.microsoft.com/office/drawing/2014/main" id="{07758BA1-D30F-4DDE-A822-500ABB11DF2C}"/>
              </a:ext>
            </a:extLst>
          </p:cNvPr>
          <p:cNvSpPr txBox="1"/>
          <p:nvPr/>
        </p:nvSpPr>
        <p:spPr>
          <a:xfrm>
            <a:off x="9223521" y="2366356"/>
            <a:ext cx="2968479" cy="338554"/>
          </a:xfrm>
          <a:prstGeom prst="rect">
            <a:avLst/>
          </a:prstGeom>
          <a:noFill/>
        </p:spPr>
        <p:txBody>
          <a:bodyPr wrap="square" rtlCol="0">
            <a:spAutoFit/>
          </a:bodyPr>
          <a:lstStyle/>
          <a:p>
            <a:r>
              <a:rPr lang="pt-BR" sz="1600" dirty="0"/>
              <a:t>4.245.930,81 * 33%</a:t>
            </a:r>
          </a:p>
        </p:txBody>
      </p:sp>
      <p:cxnSp>
        <p:nvCxnSpPr>
          <p:cNvPr id="22" name="Conector de Seta Reta 21">
            <a:extLst>
              <a:ext uri="{FF2B5EF4-FFF2-40B4-BE49-F238E27FC236}">
                <a16:creationId xmlns:a16="http://schemas.microsoft.com/office/drawing/2014/main" id="{F08A19FF-36C9-4265-9713-C17391F7576D}"/>
              </a:ext>
            </a:extLst>
          </p:cNvPr>
          <p:cNvCxnSpPr>
            <a:cxnSpLocks/>
          </p:cNvCxnSpPr>
          <p:nvPr/>
        </p:nvCxnSpPr>
        <p:spPr>
          <a:xfrm>
            <a:off x="8889703" y="3016268"/>
            <a:ext cx="2970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CaixaDeTexto 22">
            <a:extLst>
              <a:ext uri="{FF2B5EF4-FFF2-40B4-BE49-F238E27FC236}">
                <a16:creationId xmlns:a16="http://schemas.microsoft.com/office/drawing/2014/main" id="{E4F33D96-3D08-4CDB-9D99-1A47A606756F}"/>
              </a:ext>
            </a:extLst>
          </p:cNvPr>
          <p:cNvSpPr txBox="1"/>
          <p:nvPr/>
        </p:nvSpPr>
        <p:spPr>
          <a:xfrm>
            <a:off x="9193673" y="2864806"/>
            <a:ext cx="2665818" cy="338554"/>
          </a:xfrm>
          <a:prstGeom prst="rect">
            <a:avLst/>
          </a:prstGeom>
          <a:noFill/>
        </p:spPr>
        <p:txBody>
          <a:bodyPr wrap="square" rtlCol="0">
            <a:spAutoFit/>
          </a:bodyPr>
          <a:lstStyle/>
          <a:p>
            <a:r>
              <a:rPr lang="pt-BR" sz="1600" dirty="0"/>
              <a:t>9.927.272,43 * 33% * 50%</a:t>
            </a:r>
          </a:p>
        </p:txBody>
      </p:sp>
      <p:cxnSp>
        <p:nvCxnSpPr>
          <p:cNvPr id="24" name="Conector de Seta Reta 23">
            <a:extLst>
              <a:ext uri="{FF2B5EF4-FFF2-40B4-BE49-F238E27FC236}">
                <a16:creationId xmlns:a16="http://schemas.microsoft.com/office/drawing/2014/main" id="{AA9BB521-A5C0-4D48-B517-34318739C7C9}"/>
              </a:ext>
            </a:extLst>
          </p:cNvPr>
          <p:cNvCxnSpPr>
            <a:cxnSpLocks/>
          </p:cNvCxnSpPr>
          <p:nvPr/>
        </p:nvCxnSpPr>
        <p:spPr>
          <a:xfrm>
            <a:off x="8855321" y="4246500"/>
            <a:ext cx="2970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CaixaDeTexto 24">
            <a:extLst>
              <a:ext uri="{FF2B5EF4-FFF2-40B4-BE49-F238E27FC236}">
                <a16:creationId xmlns:a16="http://schemas.microsoft.com/office/drawing/2014/main" id="{575A543F-1358-4B16-806D-E0D33EDAA440}"/>
              </a:ext>
            </a:extLst>
          </p:cNvPr>
          <p:cNvSpPr txBox="1"/>
          <p:nvPr/>
        </p:nvSpPr>
        <p:spPr>
          <a:xfrm>
            <a:off x="9198790" y="4122748"/>
            <a:ext cx="2529881" cy="338554"/>
          </a:xfrm>
          <a:prstGeom prst="rect">
            <a:avLst/>
          </a:prstGeom>
          <a:noFill/>
        </p:spPr>
        <p:txBody>
          <a:bodyPr wrap="square" rtlCol="0">
            <a:spAutoFit/>
          </a:bodyPr>
          <a:lstStyle/>
          <a:p>
            <a:r>
              <a:rPr lang="pt-BR" sz="1600" dirty="0"/>
              <a:t>4.245.930,81 * 33%</a:t>
            </a:r>
          </a:p>
        </p:txBody>
      </p:sp>
      <p:cxnSp>
        <p:nvCxnSpPr>
          <p:cNvPr id="26" name="Conector de Seta Reta 25">
            <a:extLst>
              <a:ext uri="{FF2B5EF4-FFF2-40B4-BE49-F238E27FC236}">
                <a16:creationId xmlns:a16="http://schemas.microsoft.com/office/drawing/2014/main" id="{010C95A2-20AF-41E6-9488-AF253993D0FC}"/>
              </a:ext>
            </a:extLst>
          </p:cNvPr>
          <p:cNvCxnSpPr>
            <a:cxnSpLocks/>
          </p:cNvCxnSpPr>
          <p:nvPr/>
        </p:nvCxnSpPr>
        <p:spPr>
          <a:xfrm>
            <a:off x="8873596" y="4543932"/>
            <a:ext cx="2970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CaixaDeTexto 26">
            <a:extLst>
              <a:ext uri="{FF2B5EF4-FFF2-40B4-BE49-F238E27FC236}">
                <a16:creationId xmlns:a16="http://schemas.microsoft.com/office/drawing/2014/main" id="{D70CE5EE-FAA7-4288-9621-126A7285A0E8}"/>
              </a:ext>
            </a:extLst>
          </p:cNvPr>
          <p:cNvSpPr txBox="1"/>
          <p:nvPr/>
        </p:nvSpPr>
        <p:spPr>
          <a:xfrm>
            <a:off x="9177566" y="4420180"/>
            <a:ext cx="2681925" cy="338554"/>
          </a:xfrm>
          <a:prstGeom prst="rect">
            <a:avLst/>
          </a:prstGeom>
          <a:noFill/>
        </p:spPr>
        <p:txBody>
          <a:bodyPr wrap="square" rtlCol="0">
            <a:spAutoFit/>
          </a:bodyPr>
          <a:lstStyle/>
          <a:p>
            <a:r>
              <a:rPr lang="pt-BR" sz="1600" dirty="0"/>
              <a:t>9.927.272,43 * 33% * 10%</a:t>
            </a:r>
          </a:p>
        </p:txBody>
      </p:sp>
      <p:sp>
        <p:nvSpPr>
          <p:cNvPr id="28" name="Título 1">
            <a:extLst>
              <a:ext uri="{FF2B5EF4-FFF2-40B4-BE49-F238E27FC236}">
                <a16:creationId xmlns:a16="http://schemas.microsoft.com/office/drawing/2014/main" id="{187F2C0C-304D-4CAD-9CD8-E5444834E86A}"/>
              </a:ext>
            </a:extLst>
          </p:cNvPr>
          <p:cNvSpPr>
            <a:spLocks noGrp="1"/>
          </p:cNvSpPr>
          <p:nvPr>
            <p:ph type="title"/>
          </p:nvPr>
        </p:nvSpPr>
        <p:spPr>
          <a:xfrm>
            <a:off x="1003542" y="561769"/>
            <a:ext cx="10727495" cy="533219"/>
          </a:xfrm>
        </p:spPr>
        <p:txBody>
          <a:bodyPr/>
          <a:lstStyle/>
          <a:p>
            <a:r>
              <a:rPr lang="pt-BR" dirty="0"/>
              <a:t>Impacto na Margem de Solvência</a:t>
            </a:r>
          </a:p>
        </p:txBody>
      </p:sp>
    </p:spTree>
    <p:extLst>
      <p:ext uri="{BB962C8B-B14F-4D97-AF65-F5344CB8AC3E}">
        <p14:creationId xmlns:p14="http://schemas.microsoft.com/office/powerpoint/2010/main" val="326322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a:extLst>
              <a:ext uri="{FF2B5EF4-FFF2-40B4-BE49-F238E27FC236}">
                <a16:creationId xmlns:a16="http://schemas.microsoft.com/office/drawing/2014/main" id="{05D7E7F3-ABEE-4887-9CC2-DF85D39CEA0B}"/>
              </a:ext>
            </a:extLst>
          </p:cNvPr>
          <p:cNvSpPr txBox="1"/>
          <p:nvPr/>
        </p:nvSpPr>
        <p:spPr>
          <a:xfrm>
            <a:off x="831273" y="1723717"/>
            <a:ext cx="11360727" cy="3170099"/>
          </a:xfrm>
          <a:prstGeom prst="rect">
            <a:avLst/>
          </a:prstGeom>
          <a:noFill/>
        </p:spPr>
        <p:txBody>
          <a:bodyPr wrap="square" rtlCol="0">
            <a:spAutoFit/>
          </a:bodyPr>
          <a:lstStyle/>
          <a:p>
            <a:r>
              <a:rPr lang="pt-BR" sz="2000" b="1" dirty="0">
                <a:solidFill>
                  <a:schemeClr val="accent3"/>
                </a:solidFill>
              </a:rPr>
              <a:t>A Reversão ocorre na medida em que exista a margem constituída:</a:t>
            </a:r>
          </a:p>
          <a:p>
            <a:endParaRPr lang="pt-BR" sz="2000" b="1" dirty="0">
              <a:solidFill>
                <a:schemeClr val="accent3"/>
              </a:solidFill>
            </a:endParaRPr>
          </a:p>
          <a:p>
            <a:r>
              <a:rPr lang="pt-BR" sz="2000" b="1" dirty="0">
                <a:solidFill>
                  <a:schemeClr val="accent3"/>
                </a:solidFill>
              </a:rPr>
              <a:t>O total de despesas assistenciais transacionada no intercâmbio como eventual deverá ser segmentado pelo tipo de contabilização ocorrida na origem:</a:t>
            </a:r>
          </a:p>
          <a:p>
            <a:endParaRPr lang="pt-BR" sz="2000" b="1" dirty="0">
              <a:solidFill>
                <a:schemeClr val="accent3"/>
              </a:solidFill>
            </a:endParaRPr>
          </a:p>
          <a:p>
            <a:r>
              <a:rPr lang="pt-BR" sz="2000" b="1" dirty="0">
                <a:solidFill>
                  <a:schemeClr val="accent3"/>
                </a:solidFill>
              </a:rPr>
              <a:t>1 – </a:t>
            </a:r>
            <a:r>
              <a:rPr lang="pt-BR" sz="2000" b="1" dirty="0" err="1">
                <a:solidFill>
                  <a:schemeClr val="accent3"/>
                </a:solidFill>
              </a:rPr>
              <a:t>Pré</a:t>
            </a:r>
            <a:r>
              <a:rPr lang="pt-BR" sz="2000" b="1" dirty="0">
                <a:solidFill>
                  <a:schemeClr val="accent3"/>
                </a:solidFill>
              </a:rPr>
              <a:t> Pagamento: que foi constituída 100% de margem de solvência </a:t>
            </a:r>
          </a:p>
          <a:p>
            <a:endParaRPr lang="pt-BR" sz="2000" b="1" dirty="0">
              <a:solidFill>
                <a:schemeClr val="accent3"/>
              </a:solidFill>
            </a:endParaRPr>
          </a:p>
          <a:p>
            <a:r>
              <a:rPr lang="pt-BR" sz="2000" b="1" dirty="0">
                <a:solidFill>
                  <a:schemeClr val="accent3"/>
                </a:solidFill>
              </a:rPr>
              <a:t>2 – Pós Pagamento: que foi constituída  50% (ou % conforme inadimplência) de margem de solvência</a:t>
            </a:r>
          </a:p>
          <a:p>
            <a:endParaRPr lang="pt-BR" sz="2000" b="1" dirty="0">
              <a:solidFill>
                <a:schemeClr val="accent3"/>
              </a:solidFill>
            </a:endParaRPr>
          </a:p>
          <a:p>
            <a:r>
              <a:rPr lang="pt-BR" sz="2000" b="1" dirty="0">
                <a:solidFill>
                  <a:schemeClr val="accent3"/>
                </a:solidFill>
              </a:rPr>
              <a:t>3 – Auto Gestão: não houve constituição de margem de solvência</a:t>
            </a:r>
          </a:p>
        </p:txBody>
      </p:sp>
      <p:sp>
        <p:nvSpPr>
          <p:cNvPr id="5" name="Título 1">
            <a:extLst>
              <a:ext uri="{FF2B5EF4-FFF2-40B4-BE49-F238E27FC236}">
                <a16:creationId xmlns:a16="http://schemas.microsoft.com/office/drawing/2014/main" id="{2E67841A-CF13-4B6B-A182-ED6E75CB071F}"/>
              </a:ext>
            </a:extLst>
          </p:cNvPr>
          <p:cNvSpPr>
            <a:spLocks noGrp="1"/>
          </p:cNvSpPr>
          <p:nvPr>
            <p:ph type="title"/>
          </p:nvPr>
        </p:nvSpPr>
        <p:spPr>
          <a:xfrm>
            <a:off x="1003542" y="561769"/>
            <a:ext cx="10727495" cy="533219"/>
          </a:xfrm>
        </p:spPr>
        <p:txBody>
          <a:bodyPr/>
          <a:lstStyle/>
          <a:p>
            <a:r>
              <a:rPr lang="pt-BR" dirty="0"/>
              <a:t>Impacto na Margem de Solvência</a:t>
            </a:r>
          </a:p>
        </p:txBody>
      </p:sp>
    </p:spTree>
    <p:extLst>
      <p:ext uri="{BB962C8B-B14F-4D97-AF65-F5344CB8AC3E}">
        <p14:creationId xmlns:p14="http://schemas.microsoft.com/office/powerpoint/2010/main" val="1261202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a:extLst>
              <a:ext uri="{FF2B5EF4-FFF2-40B4-BE49-F238E27FC236}">
                <a16:creationId xmlns:a16="http://schemas.microsoft.com/office/drawing/2014/main" id="{05D7E7F3-ABEE-4887-9CC2-DF85D39CEA0B}"/>
              </a:ext>
            </a:extLst>
          </p:cNvPr>
          <p:cNvSpPr txBox="1"/>
          <p:nvPr/>
        </p:nvSpPr>
        <p:spPr>
          <a:xfrm>
            <a:off x="845127" y="1127973"/>
            <a:ext cx="11346873" cy="400110"/>
          </a:xfrm>
          <a:prstGeom prst="rect">
            <a:avLst/>
          </a:prstGeom>
          <a:noFill/>
        </p:spPr>
        <p:txBody>
          <a:bodyPr wrap="square" rtlCol="0">
            <a:spAutoFit/>
          </a:bodyPr>
          <a:lstStyle/>
          <a:p>
            <a:r>
              <a:rPr lang="pt-BR" sz="2000" b="1" dirty="0">
                <a:solidFill>
                  <a:schemeClr val="accent3"/>
                </a:solidFill>
              </a:rPr>
              <a:t>1) Exemplo:  R$ 100 milhões de despesas assistenciais como habitual em outras </a:t>
            </a:r>
            <a:r>
              <a:rPr lang="pt-BR" sz="2000" b="1" dirty="0" err="1">
                <a:solidFill>
                  <a:schemeClr val="accent3"/>
                </a:solidFill>
              </a:rPr>
              <a:t>unimeds</a:t>
            </a:r>
            <a:r>
              <a:rPr lang="pt-BR" sz="2000" b="1" dirty="0">
                <a:solidFill>
                  <a:schemeClr val="accent3"/>
                </a:solidFill>
              </a:rPr>
              <a:t>:</a:t>
            </a:r>
          </a:p>
        </p:txBody>
      </p:sp>
      <p:graphicFrame>
        <p:nvGraphicFramePr>
          <p:cNvPr id="25" name="Tabela 24">
            <a:extLst>
              <a:ext uri="{FF2B5EF4-FFF2-40B4-BE49-F238E27FC236}">
                <a16:creationId xmlns:a16="http://schemas.microsoft.com/office/drawing/2014/main" id="{3E21B561-DAF9-435D-9FA8-DBCF93352ED7}"/>
              </a:ext>
            </a:extLst>
          </p:cNvPr>
          <p:cNvGraphicFramePr>
            <a:graphicFrameLocks noGrp="1"/>
          </p:cNvGraphicFramePr>
          <p:nvPr>
            <p:extLst>
              <p:ext uri="{D42A27DB-BD31-4B8C-83A1-F6EECF244321}">
                <p14:modId xmlns:p14="http://schemas.microsoft.com/office/powerpoint/2010/main" val="2327580811"/>
              </p:ext>
            </p:extLst>
          </p:nvPr>
        </p:nvGraphicFramePr>
        <p:xfrm>
          <a:off x="845127" y="2008908"/>
          <a:ext cx="9905999" cy="1842656"/>
        </p:xfrm>
        <a:graphic>
          <a:graphicData uri="http://schemas.openxmlformats.org/drawingml/2006/table">
            <a:tbl>
              <a:tblPr>
                <a:tableStyleId>{5C22544A-7EE6-4342-B048-85BDC9FD1C3A}</a:tableStyleId>
              </a:tblPr>
              <a:tblGrid>
                <a:gridCol w="3911225">
                  <a:extLst>
                    <a:ext uri="{9D8B030D-6E8A-4147-A177-3AD203B41FA5}">
                      <a16:colId xmlns:a16="http://schemas.microsoft.com/office/drawing/2014/main" val="2179685505"/>
                    </a:ext>
                  </a:extLst>
                </a:gridCol>
                <a:gridCol w="1169712">
                  <a:extLst>
                    <a:ext uri="{9D8B030D-6E8A-4147-A177-3AD203B41FA5}">
                      <a16:colId xmlns:a16="http://schemas.microsoft.com/office/drawing/2014/main" val="2354705112"/>
                    </a:ext>
                  </a:extLst>
                </a:gridCol>
                <a:gridCol w="1169712">
                  <a:extLst>
                    <a:ext uri="{9D8B030D-6E8A-4147-A177-3AD203B41FA5}">
                      <a16:colId xmlns:a16="http://schemas.microsoft.com/office/drawing/2014/main" val="4066080729"/>
                    </a:ext>
                  </a:extLst>
                </a:gridCol>
                <a:gridCol w="3655350">
                  <a:extLst>
                    <a:ext uri="{9D8B030D-6E8A-4147-A177-3AD203B41FA5}">
                      <a16:colId xmlns:a16="http://schemas.microsoft.com/office/drawing/2014/main" val="2784741251"/>
                    </a:ext>
                  </a:extLst>
                </a:gridCol>
              </a:tblGrid>
              <a:tr h="460664">
                <a:tc>
                  <a:txBody>
                    <a:bodyPr/>
                    <a:lstStyle/>
                    <a:p>
                      <a:pPr algn="r" fontAlgn="b"/>
                      <a:r>
                        <a:rPr lang="pt-BR" sz="2800" u="none" strike="noStrike" dirty="0">
                          <a:solidFill>
                            <a:schemeClr val="accent3"/>
                          </a:solidFill>
                          <a:effectLst/>
                        </a:rPr>
                        <a:t>     50.000.000,00 </a:t>
                      </a:r>
                      <a:endParaRPr lang="pt-BR" sz="2800" b="0"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a:solidFill>
                            <a:schemeClr val="accent3"/>
                          </a:solidFill>
                          <a:effectLst/>
                        </a:rPr>
                        <a:t>33%</a:t>
                      </a:r>
                      <a:endParaRPr lang="pt-BR" sz="2800" b="0" i="0" u="none" strike="noStrike">
                        <a:solidFill>
                          <a:schemeClr val="accent3"/>
                        </a:solidFill>
                        <a:effectLst/>
                        <a:latin typeface="Calibri" panose="020F0502020204030204" pitchFamily="34" charset="0"/>
                      </a:endParaRPr>
                    </a:p>
                  </a:txBody>
                  <a:tcPr marL="9525" marR="9525" marT="9525" marB="0" anchor="b"/>
                </a:tc>
                <a:tc>
                  <a:txBody>
                    <a:bodyPr/>
                    <a:lstStyle/>
                    <a:p>
                      <a:pPr algn="r" fontAlgn="b"/>
                      <a:endParaRPr lang="pt-BR" sz="2800" b="0" i="0" u="none" strike="noStrike">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a:solidFill>
                            <a:schemeClr val="accent3"/>
                          </a:solidFill>
                          <a:effectLst/>
                        </a:rPr>
                        <a:t>   16.500.000,00 </a:t>
                      </a:r>
                      <a:endParaRPr lang="pt-BR" sz="2800" b="0" i="0" u="none" strike="noStrike">
                        <a:solidFill>
                          <a:schemeClr val="accent3"/>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30128736"/>
                  </a:ext>
                </a:extLst>
              </a:tr>
              <a:tr h="460664">
                <a:tc>
                  <a:txBody>
                    <a:bodyPr/>
                    <a:lstStyle/>
                    <a:p>
                      <a:pPr algn="r" fontAlgn="b"/>
                      <a:r>
                        <a:rPr lang="pt-BR" sz="2800" u="none" strike="noStrike" dirty="0">
                          <a:solidFill>
                            <a:schemeClr val="accent3"/>
                          </a:solidFill>
                          <a:effectLst/>
                        </a:rPr>
                        <a:t>     35.000.000,00 </a:t>
                      </a:r>
                      <a:endParaRPr lang="pt-BR" sz="2800" b="0"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a:solidFill>
                            <a:schemeClr val="accent3"/>
                          </a:solidFill>
                          <a:effectLst/>
                        </a:rPr>
                        <a:t>33%</a:t>
                      </a:r>
                      <a:endParaRPr lang="pt-BR" sz="2800" b="0" i="0" u="none" strike="noStrike">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a:solidFill>
                            <a:schemeClr val="accent3"/>
                          </a:solidFill>
                          <a:effectLst/>
                        </a:rPr>
                        <a:t>50%</a:t>
                      </a:r>
                      <a:endParaRPr lang="pt-BR" sz="2800" b="0" i="0" u="none" strike="noStrike">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a:solidFill>
                            <a:schemeClr val="accent3"/>
                          </a:solidFill>
                          <a:effectLst/>
                        </a:rPr>
                        <a:t>     5.775.000,00 </a:t>
                      </a:r>
                      <a:endParaRPr lang="pt-BR" sz="2800" b="0" i="0" u="none" strike="noStrike">
                        <a:solidFill>
                          <a:schemeClr val="accent3"/>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81358299"/>
                  </a:ext>
                </a:extLst>
              </a:tr>
              <a:tr h="460664">
                <a:tc>
                  <a:txBody>
                    <a:bodyPr/>
                    <a:lstStyle/>
                    <a:p>
                      <a:pPr algn="r" fontAlgn="b"/>
                      <a:r>
                        <a:rPr lang="pt-BR" sz="2800" u="none" strike="noStrike" dirty="0">
                          <a:solidFill>
                            <a:schemeClr val="accent3"/>
                          </a:solidFill>
                          <a:effectLst/>
                        </a:rPr>
                        <a:t>     15.000.000,00 </a:t>
                      </a:r>
                      <a:endParaRPr lang="pt-BR" sz="2800" b="0"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dirty="0">
                          <a:solidFill>
                            <a:schemeClr val="accent3"/>
                          </a:solidFill>
                          <a:effectLst/>
                        </a:rPr>
                        <a:t>0%</a:t>
                      </a:r>
                      <a:endParaRPr lang="pt-BR" sz="2800" b="0"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endParaRPr lang="pt-BR" sz="2800" b="0"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u="none" strike="noStrike" dirty="0">
                          <a:solidFill>
                            <a:schemeClr val="accent3"/>
                          </a:solidFill>
                          <a:effectLst/>
                        </a:rPr>
                        <a:t>                           -   </a:t>
                      </a:r>
                      <a:endParaRPr lang="pt-BR" sz="2800" b="0" i="0" u="none" strike="noStrike" dirty="0">
                        <a:solidFill>
                          <a:schemeClr val="accent3"/>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67718726"/>
                  </a:ext>
                </a:extLst>
              </a:tr>
              <a:tr h="460664">
                <a:tc>
                  <a:txBody>
                    <a:bodyPr/>
                    <a:lstStyle/>
                    <a:p>
                      <a:pPr algn="r" fontAlgn="b"/>
                      <a:r>
                        <a:rPr lang="pt-BR" sz="2800" b="1" u="none" strike="noStrike" dirty="0">
                          <a:solidFill>
                            <a:schemeClr val="accent3"/>
                          </a:solidFill>
                          <a:effectLst/>
                        </a:rPr>
                        <a:t>   100.000.000,00 </a:t>
                      </a:r>
                      <a:endParaRPr lang="pt-BR" sz="2800" b="1"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endParaRPr lang="pt-BR" sz="2800" b="1"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endParaRPr lang="pt-BR" sz="2800" b="1" i="0" u="none" strike="noStrike" dirty="0">
                        <a:solidFill>
                          <a:schemeClr val="accent3"/>
                        </a:solidFill>
                        <a:effectLst/>
                        <a:latin typeface="Calibri" panose="020F0502020204030204" pitchFamily="34" charset="0"/>
                      </a:endParaRPr>
                    </a:p>
                  </a:txBody>
                  <a:tcPr marL="9525" marR="9525" marT="9525" marB="0" anchor="b"/>
                </a:tc>
                <a:tc>
                  <a:txBody>
                    <a:bodyPr/>
                    <a:lstStyle/>
                    <a:p>
                      <a:pPr algn="r" fontAlgn="b"/>
                      <a:r>
                        <a:rPr lang="pt-BR" sz="2800" b="1" u="none" strike="noStrike" dirty="0">
                          <a:solidFill>
                            <a:schemeClr val="accent3"/>
                          </a:solidFill>
                          <a:effectLst/>
                        </a:rPr>
                        <a:t>   22.275.000,00 </a:t>
                      </a:r>
                      <a:endParaRPr lang="pt-BR" sz="2800" b="1" i="0" u="none" strike="noStrike" dirty="0">
                        <a:solidFill>
                          <a:schemeClr val="accent3"/>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574792"/>
                  </a:ext>
                </a:extLst>
              </a:tr>
            </a:tbl>
          </a:graphicData>
        </a:graphic>
      </p:graphicFrame>
      <p:sp>
        <p:nvSpPr>
          <p:cNvPr id="26" name="CaixaDeTexto 25">
            <a:extLst>
              <a:ext uri="{FF2B5EF4-FFF2-40B4-BE49-F238E27FC236}">
                <a16:creationId xmlns:a16="http://schemas.microsoft.com/office/drawing/2014/main" id="{93D02050-EBAE-471F-97EB-CBE147321308}"/>
              </a:ext>
            </a:extLst>
          </p:cNvPr>
          <p:cNvSpPr txBox="1"/>
          <p:nvPr/>
        </p:nvSpPr>
        <p:spPr>
          <a:xfrm>
            <a:off x="845122" y="4799416"/>
            <a:ext cx="11346873" cy="707886"/>
          </a:xfrm>
          <a:prstGeom prst="rect">
            <a:avLst/>
          </a:prstGeom>
          <a:noFill/>
        </p:spPr>
        <p:txBody>
          <a:bodyPr wrap="square" rtlCol="0">
            <a:spAutoFit/>
          </a:bodyPr>
          <a:lstStyle/>
          <a:p>
            <a:r>
              <a:rPr lang="pt-BR" sz="2000" b="1" dirty="0">
                <a:solidFill>
                  <a:schemeClr val="accent3"/>
                </a:solidFill>
              </a:rPr>
              <a:t>2) Deverá ser considerado para efeito de aporte de margem de solvência os atendimentos aos referente a disponibilização de rede às operadoras de autogestão, contabilizados na conta 44. </a:t>
            </a:r>
          </a:p>
        </p:txBody>
      </p:sp>
      <p:sp>
        <p:nvSpPr>
          <p:cNvPr id="27" name="Título 1">
            <a:extLst>
              <a:ext uri="{FF2B5EF4-FFF2-40B4-BE49-F238E27FC236}">
                <a16:creationId xmlns:a16="http://schemas.microsoft.com/office/drawing/2014/main" id="{646A44CC-7EE8-484E-AA4C-C560A389BA03}"/>
              </a:ext>
            </a:extLst>
          </p:cNvPr>
          <p:cNvSpPr>
            <a:spLocks noGrp="1"/>
          </p:cNvSpPr>
          <p:nvPr>
            <p:ph type="title"/>
          </p:nvPr>
        </p:nvSpPr>
        <p:spPr>
          <a:xfrm>
            <a:off x="1003542" y="561769"/>
            <a:ext cx="10727495" cy="533219"/>
          </a:xfrm>
        </p:spPr>
        <p:txBody>
          <a:bodyPr/>
          <a:lstStyle/>
          <a:p>
            <a:r>
              <a:rPr lang="pt-BR" dirty="0"/>
              <a:t>Impacto na Margem de Solvência</a:t>
            </a:r>
          </a:p>
        </p:txBody>
      </p:sp>
    </p:spTree>
    <p:extLst>
      <p:ext uri="{BB962C8B-B14F-4D97-AF65-F5344CB8AC3E}">
        <p14:creationId xmlns:p14="http://schemas.microsoft.com/office/powerpoint/2010/main" val="3525160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536BDA6-F721-45A6-9DA5-9B275D448E1C}"/>
              </a:ext>
            </a:extLst>
          </p:cNvPr>
          <p:cNvSpPr>
            <a:spLocks noGrp="1"/>
          </p:cNvSpPr>
          <p:nvPr>
            <p:ph type="title"/>
          </p:nvPr>
        </p:nvSpPr>
        <p:spPr/>
        <p:txBody>
          <a:bodyPr/>
          <a:lstStyle/>
          <a:p>
            <a:pPr algn="ctr"/>
            <a:r>
              <a:rPr lang="pt-BR" dirty="0"/>
              <a:t>Impacto na Margem de Solvência do repasse em pós pagamento: simulação com dados do Intercâmbio</a:t>
            </a:r>
            <a:br>
              <a:rPr lang="pt-BR" dirty="0"/>
            </a:br>
            <a:endParaRPr lang="pt-BR" dirty="0"/>
          </a:p>
        </p:txBody>
      </p:sp>
      <p:sp>
        <p:nvSpPr>
          <p:cNvPr id="7" name="CaixaDeTexto 6">
            <a:extLst>
              <a:ext uri="{FF2B5EF4-FFF2-40B4-BE49-F238E27FC236}">
                <a16:creationId xmlns:a16="http://schemas.microsoft.com/office/drawing/2014/main" id="{993F3FB2-2243-4462-9078-199E59429BE3}"/>
              </a:ext>
            </a:extLst>
          </p:cNvPr>
          <p:cNvSpPr txBox="1"/>
          <p:nvPr/>
        </p:nvSpPr>
        <p:spPr>
          <a:xfrm>
            <a:off x="872836" y="1787474"/>
            <a:ext cx="11319164" cy="4493538"/>
          </a:xfrm>
          <a:prstGeom prst="rect">
            <a:avLst/>
          </a:prstGeom>
          <a:noFill/>
        </p:spPr>
        <p:txBody>
          <a:bodyPr wrap="square" rtlCol="0">
            <a:spAutoFit/>
          </a:bodyPr>
          <a:lstStyle/>
          <a:p>
            <a:pPr algn="just"/>
            <a:r>
              <a:rPr lang="pt-BR" sz="2200" dirty="0">
                <a:solidFill>
                  <a:srgbClr val="4A4953"/>
                </a:solidFill>
                <a:latin typeface="Trebuchet MS" panose="020B0603020202020204" pitchFamily="34" charset="0"/>
              </a:rPr>
              <a:t>Dados utilizados: despesas trafegadas na CMB, de maio/2017 a abril/2018, e dados do CAD_BENEF de abril/2018 para identificar beneficiários fora da área de ação.</a:t>
            </a:r>
          </a:p>
          <a:p>
            <a:pPr algn="just"/>
            <a:endParaRPr lang="pt-BR" sz="2200" dirty="0">
              <a:solidFill>
                <a:srgbClr val="4A4953"/>
              </a:solidFill>
              <a:latin typeface="Trebuchet MS" panose="020B0603020202020204" pitchFamily="34" charset="0"/>
            </a:endParaRPr>
          </a:p>
          <a:p>
            <a:pPr algn="just"/>
            <a:r>
              <a:rPr lang="pt-BR" sz="2200" dirty="0">
                <a:solidFill>
                  <a:srgbClr val="4A4953"/>
                </a:solidFill>
                <a:latin typeface="Trebuchet MS" panose="020B0603020202020204" pitchFamily="34" charset="0"/>
              </a:rPr>
              <a:t>Ressalvas: </a:t>
            </a:r>
          </a:p>
          <a:p>
            <a:pPr algn="just"/>
            <a:endParaRPr lang="pt-BR" sz="2200" dirty="0">
              <a:solidFill>
                <a:srgbClr val="4A4953"/>
              </a:solidFill>
              <a:latin typeface="Trebuchet MS" panose="020B0603020202020204" pitchFamily="34" charset="0"/>
            </a:endParaRPr>
          </a:p>
          <a:p>
            <a:pPr marL="342900" indent="-342900" algn="just">
              <a:buFontTx/>
              <a:buChar char="-"/>
            </a:pPr>
            <a:r>
              <a:rPr lang="pt-BR" sz="2200" dirty="0">
                <a:solidFill>
                  <a:srgbClr val="4A4953"/>
                </a:solidFill>
                <a:latin typeface="Trebuchet MS" panose="020B0603020202020204" pitchFamily="34" charset="0"/>
              </a:rPr>
              <a:t>não dispomos da informação referente à abrangência do contrato do beneficiário</a:t>
            </a:r>
          </a:p>
          <a:p>
            <a:pPr marL="342900" indent="-342900" algn="just">
              <a:buFontTx/>
              <a:buChar char="-"/>
            </a:pPr>
            <a:endParaRPr lang="pt-BR" sz="2200" dirty="0">
              <a:solidFill>
                <a:srgbClr val="4A4953"/>
              </a:solidFill>
              <a:latin typeface="Trebuchet MS" panose="020B0603020202020204" pitchFamily="34" charset="0"/>
            </a:endParaRPr>
          </a:p>
          <a:p>
            <a:pPr marL="342900" indent="-342900" algn="just">
              <a:buFontTx/>
              <a:buChar char="-"/>
            </a:pPr>
            <a:r>
              <a:rPr lang="pt-BR" sz="2200" dirty="0">
                <a:solidFill>
                  <a:srgbClr val="4A4953"/>
                </a:solidFill>
                <a:latin typeface="Trebuchet MS" panose="020B0603020202020204" pitchFamily="34" charset="0"/>
              </a:rPr>
              <a:t>assumimos que todos os contratos são de </a:t>
            </a:r>
            <a:r>
              <a:rPr lang="pt-BR" sz="2200" dirty="0" err="1">
                <a:solidFill>
                  <a:srgbClr val="4A4953"/>
                </a:solidFill>
                <a:latin typeface="Trebuchet MS" panose="020B0603020202020204" pitchFamily="34" charset="0"/>
              </a:rPr>
              <a:t>pré</a:t>
            </a:r>
            <a:r>
              <a:rPr lang="pt-BR" sz="2200" dirty="0">
                <a:solidFill>
                  <a:srgbClr val="4A4953"/>
                </a:solidFill>
                <a:latin typeface="Trebuchet MS" panose="020B0603020202020204" pitchFamily="34" charset="0"/>
              </a:rPr>
              <a:t> pagamento na Unimed Origem</a:t>
            </a:r>
          </a:p>
          <a:p>
            <a:pPr marL="342900" indent="-342900" algn="just">
              <a:buFontTx/>
              <a:buChar char="-"/>
            </a:pPr>
            <a:endParaRPr lang="pt-BR" sz="2200" dirty="0">
              <a:solidFill>
                <a:srgbClr val="4A4953"/>
              </a:solidFill>
              <a:latin typeface="Trebuchet MS" panose="020B0603020202020204" pitchFamily="34" charset="0"/>
            </a:endParaRPr>
          </a:p>
          <a:p>
            <a:pPr marL="342900" indent="-342900" algn="just">
              <a:buFontTx/>
              <a:buChar char="-"/>
            </a:pPr>
            <a:r>
              <a:rPr lang="pt-BR" sz="2200" dirty="0">
                <a:solidFill>
                  <a:srgbClr val="4A4953"/>
                </a:solidFill>
                <a:latin typeface="Trebuchet MS" panose="020B0603020202020204" pitchFamily="34" charset="0"/>
              </a:rPr>
              <a:t>consideramos o percentual de 10% para cálculo das despesas de pós pagamento</a:t>
            </a:r>
          </a:p>
          <a:p>
            <a:pPr marL="342900" indent="-342900" algn="just">
              <a:buFontTx/>
              <a:buChar char="-"/>
            </a:pPr>
            <a:endParaRPr lang="pt-BR" sz="2200" dirty="0">
              <a:solidFill>
                <a:srgbClr val="4A4953"/>
              </a:solidFill>
              <a:latin typeface="Trebuchet MS" panose="020B0603020202020204" pitchFamily="34" charset="0"/>
            </a:endParaRPr>
          </a:p>
          <a:p>
            <a:pPr marL="342900" indent="-342900" algn="just">
              <a:buFontTx/>
              <a:buChar char="-"/>
            </a:pPr>
            <a:r>
              <a:rPr lang="pt-BR" sz="2200" dirty="0">
                <a:solidFill>
                  <a:srgbClr val="4A4953"/>
                </a:solidFill>
                <a:latin typeface="Trebuchet MS" panose="020B0603020202020204" pitchFamily="34" charset="0"/>
              </a:rPr>
              <a:t>não consideramos a constituição de margem referentes aos contratos com auto gestões que eram contabilizados na conta 44</a:t>
            </a:r>
          </a:p>
        </p:txBody>
      </p:sp>
    </p:spTree>
    <p:extLst>
      <p:ext uri="{BB962C8B-B14F-4D97-AF65-F5344CB8AC3E}">
        <p14:creationId xmlns:p14="http://schemas.microsoft.com/office/powerpoint/2010/main" val="3899335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CDCC7410-C151-4A6A-8931-D388FB3882B9}"/>
              </a:ext>
            </a:extLst>
          </p:cNvPr>
          <p:cNvSpPr>
            <a:spLocks noGrp="1"/>
          </p:cNvSpPr>
          <p:nvPr>
            <p:ph type="title"/>
          </p:nvPr>
        </p:nvSpPr>
        <p:spPr/>
        <p:txBody>
          <a:bodyPr/>
          <a:lstStyle/>
          <a:p>
            <a:pPr algn="ctr"/>
            <a:r>
              <a:rPr lang="pt-BR" dirty="0"/>
              <a:t>Impacto na Margem de Solvência do repasse em pós pagamento: simulação com dados do Intercâmbio</a:t>
            </a:r>
            <a:br>
              <a:rPr lang="pt-BR" dirty="0"/>
            </a:br>
            <a:endParaRPr lang="pt-BR" dirty="0"/>
          </a:p>
        </p:txBody>
      </p:sp>
      <p:sp>
        <p:nvSpPr>
          <p:cNvPr id="8" name="Retângulo 7">
            <a:extLst>
              <a:ext uri="{FF2B5EF4-FFF2-40B4-BE49-F238E27FC236}">
                <a16:creationId xmlns:a16="http://schemas.microsoft.com/office/drawing/2014/main" id="{F690F5CB-1A80-4EFD-96DB-B30F31BB26AB}"/>
              </a:ext>
            </a:extLst>
          </p:cNvPr>
          <p:cNvSpPr/>
          <p:nvPr/>
        </p:nvSpPr>
        <p:spPr>
          <a:xfrm>
            <a:off x="1869145" y="5404469"/>
            <a:ext cx="8214941" cy="400110"/>
          </a:xfrm>
          <a:prstGeom prst="rect">
            <a:avLst/>
          </a:prstGeom>
          <a:solidFill>
            <a:schemeClr val="accent6">
              <a:lumMod val="50000"/>
            </a:schemeClr>
          </a:solidFill>
        </p:spPr>
        <p:txBody>
          <a:bodyPr wrap="none">
            <a:spAutoFit/>
          </a:bodyPr>
          <a:lstStyle/>
          <a:p>
            <a:r>
              <a:rPr lang="pt-BR" sz="2000" dirty="0">
                <a:solidFill>
                  <a:schemeClr val="bg1"/>
                </a:solidFill>
                <a:latin typeface="Trebuchet MS" panose="020B0603020202020204" pitchFamily="34" charset="0"/>
              </a:rPr>
              <a:t>Reversão da margem de solvência após três anos: R$2.960.913.726,23</a:t>
            </a:r>
            <a:endParaRPr lang="pt-BR" sz="2000" dirty="0">
              <a:solidFill>
                <a:schemeClr val="bg1"/>
              </a:solidFill>
            </a:endParaRPr>
          </a:p>
        </p:txBody>
      </p:sp>
      <p:graphicFrame>
        <p:nvGraphicFramePr>
          <p:cNvPr id="2" name="Tabela 1">
            <a:extLst>
              <a:ext uri="{FF2B5EF4-FFF2-40B4-BE49-F238E27FC236}">
                <a16:creationId xmlns:a16="http://schemas.microsoft.com/office/drawing/2014/main" id="{962616ED-EB36-4F98-938A-C98BAD6F7F76}"/>
              </a:ext>
            </a:extLst>
          </p:cNvPr>
          <p:cNvGraphicFramePr>
            <a:graphicFrameLocks noGrp="1"/>
          </p:cNvGraphicFramePr>
          <p:nvPr>
            <p:extLst>
              <p:ext uri="{D42A27DB-BD31-4B8C-83A1-F6EECF244321}">
                <p14:modId xmlns:p14="http://schemas.microsoft.com/office/powerpoint/2010/main" val="1033986356"/>
              </p:ext>
            </p:extLst>
          </p:nvPr>
        </p:nvGraphicFramePr>
        <p:xfrm>
          <a:off x="1565564" y="1993861"/>
          <a:ext cx="8991601" cy="2758246"/>
        </p:xfrm>
        <a:graphic>
          <a:graphicData uri="http://schemas.openxmlformats.org/drawingml/2006/table">
            <a:tbl>
              <a:tblPr/>
              <a:tblGrid>
                <a:gridCol w="3237908">
                  <a:extLst>
                    <a:ext uri="{9D8B030D-6E8A-4147-A177-3AD203B41FA5}">
                      <a16:colId xmlns:a16="http://schemas.microsoft.com/office/drawing/2014/main" val="1111632369"/>
                    </a:ext>
                  </a:extLst>
                </a:gridCol>
                <a:gridCol w="2212959">
                  <a:extLst>
                    <a:ext uri="{9D8B030D-6E8A-4147-A177-3AD203B41FA5}">
                      <a16:colId xmlns:a16="http://schemas.microsoft.com/office/drawing/2014/main" val="4189804548"/>
                    </a:ext>
                  </a:extLst>
                </a:gridCol>
                <a:gridCol w="3540734">
                  <a:extLst>
                    <a:ext uri="{9D8B030D-6E8A-4147-A177-3AD203B41FA5}">
                      <a16:colId xmlns:a16="http://schemas.microsoft.com/office/drawing/2014/main" val="4225972021"/>
                    </a:ext>
                  </a:extLst>
                </a:gridCol>
              </a:tblGrid>
              <a:tr h="357551">
                <a:tc>
                  <a:txBody>
                    <a:bodyPr/>
                    <a:lstStyle/>
                    <a:p>
                      <a:pPr algn="l" fontAlgn="b"/>
                      <a:r>
                        <a:rPr lang="pt-BR" sz="1400" b="1" i="0" u="none" strike="noStrike" dirty="0">
                          <a:solidFill>
                            <a:srgbClr val="000000"/>
                          </a:solidFill>
                          <a:effectLst/>
                          <a:latin typeface="Calibri" panose="020F0502020204030204" pitchFamily="34" charset="0"/>
                        </a:rPr>
                        <a:t> Despesas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A9D08E"/>
                    </a:solidFill>
                  </a:tcPr>
                </a:tc>
                <a:tc>
                  <a:txBody>
                    <a:bodyPr/>
                    <a:lstStyle/>
                    <a:p>
                      <a:pPr algn="ctr" fontAlgn="b"/>
                      <a:r>
                        <a:rPr lang="pt-BR" sz="1400" b="1"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tcPr>
                </a:tc>
                <a:tc>
                  <a:txBody>
                    <a:bodyPr/>
                    <a:lstStyle/>
                    <a:p>
                      <a:pPr algn="l" fontAlgn="b"/>
                      <a:r>
                        <a:rPr lang="pt-BR" sz="14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1202607252"/>
                  </a:ext>
                </a:extLst>
              </a:tr>
              <a:tr h="340524">
                <a:tc>
                  <a:txBody>
                    <a:bodyPr/>
                    <a:lstStyle/>
                    <a:p>
                      <a:pPr algn="l" fontAlgn="b"/>
                      <a:r>
                        <a:rPr lang="pt-BR" sz="1400" b="0" i="0" u="none" strike="noStrike" dirty="0">
                          <a:solidFill>
                            <a:srgbClr val="000000"/>
                          </a:solidFill>
                          <a:effectLst/>
                          <a:latin typeface="Calibri" panose="020F0502020204030204" pitchFamily="34" charset="0"/>
                        </a:rPr>
                        <a:t> Eventual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r" fontAlgn="b"/>
                      <a:r>
                        <a:rPr lang="pt-BR" sz="1400" b="0" i="0" u="none" strike="noStrike" dirty="0">
                          <a:solidFill>
                            <a:srgbClr val="000000"/>
                          </a:solidFill>
                          <a:effectLst/>
                          <a:latin typeface="Calibri" panose="020F0502020204030204" pitchFamily="34" charset="0"/>
                        </a:rPr>
                        <a:t>6,3%</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400" b="0" i="0" u="none" strike="noStrike">
                          <a:solidFill>
                            <a:srgbClr val="000000"/>
                          </a:solidFill>
                          <a:effectLst/>
                          <a:latin typeface="Calibri" panose="020F0502020204030204" pitchFamily="34" charset="0"/>
                        </a:rPr>
                        <a:t> R$                         1.035.321.278,78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091042871"/>
                  </a:ext>
                </a:extLst>
              </a:tr>
              <a:tr h="340524">
                <a:tc>
                  <a:txBody>
                    <a:bodyPr/>
                    <a:lstStyle/>
                    <a:p>
                      <a:pPr algn="l" fontAlgn="b"/>
                      <a:r>
                        <a:rPr lang="pt-BR" sz="1400" b="0" i="0" u="none" strike="noStrike" dirty="0">
                          <a:solidFill>
                            <a:srgbClr val="000000"/>
                          </a:solidFill>
                          <a:effectLst/>
                          <a:latin typeface="Calibri" panose="020F0502020204030204" pitchFamily="34" charset="0"/>
                        </a:rPr>
                        <a:t> Habitual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r" fontAlgn="b"/>
                      <a:r>
                        <a:rPr lang="pt-BR" sz="1400" b="0" i="0" u="none" strike="noStrike" dirty="0">
                          <a:solidFill>
                            <a:srgbClr val="000000"/>
                          </a:solidFill>
                          <a:effectLst/>
                          <a:latin typeface="Calibri" panose="020F0502020204030204" pitchFamily="34" charset="0"/>
                        </a:rPr>
                        <a:t>93,7%</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400" b="0" i="0" u="none" strike="noStrike">
                          <a:solidFill>
                            <a:srgbClr val="000000"/>
                          </a:solidFill>
                          <a:effectLst/>
                          <a:latin typeface="Calibri" panose="020F0502020204030204" pitchFamily="34" charset="0"/>
                        </a:rPr>
                        <a:t> R$                       15.492.341.608,17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2350378337"/>
                  </a:ext>
                </a:extLst>
              </a:tr>
              <a:tr h="340524">
                <a:tc>
                  <a:txBody>
                    <a:bodyPr/>
                    <a:lstStyle/>
                    <a:p>
                      <a:pPr algn="l" fontAlgn="b"/>
                      <a:r>
                        <a:rPr lang="pt-BR" sz="1400" b="0"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400" b="0"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400" b="1" i="0" u="none" strike="noStrike">
                          <a:solidFill>
                            <a:srgbClr val="000000"/>
                          </a:solidFill>
                          <a:effectLst/>
                          <a:latin typeface="Calibri" panose="020F0502020204030204" pitchFamily="34" charset="0"/>
                        </a:rPr>
                        <a:t> R$                       16.527.662.886,95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169799790"/>
                  </a:ext>
                </a:extLst>
              </a:tr>
              <a:tr h="340524">
                <a:tc>
                  <a:txBody>
                    <a:bodyPr/>
                    <a:lstStyle/>
                    <a:p>
                      <a:pPr algn="l" fontAlgn="b"/>
                      <a:endParaRPr lang="pt-BR" sz="14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endParaRPr lang="pt-BR" sz="14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endParaRPr lang="pt-BR" sz="14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70AD47"/>
                      </a:solidFill>
                      <a:prstDash val="solid"/>
                      <a:round/>
                      <a:headEnd type="none" w="med" len="med"/>
                      <a:tailEnd type="none" w="med" len="med"/>
                    </a:lnT>
                    <a:lnB>
                      <a:noFill/>
                    </a:lnB>
                  </a:tcPr>
                </a:tc>
                <a:extLst>
                  <a:ext uri="{0D108BD9-81ED-4DB2-BD59-A6C34878D82A}">
                    <a16:rowId xmlns:a16="http://schemas.microsoft.com/office/drawing/2014/main" val="1233260663"/>
                  </a:ext>
                </a:extLst>
              </a:tr>
              <a:tr h="357551">
                <a:tc>
                  <a:txBody>
                    <a:bodyPr/>
                    <a:lstStyle/>
                    <a:p>
                      <a:pPr algn="l" fontAlgn="b"/>
                      <a:r>
                        <a:rPr lang="pt-BR" sz="1400" b="1" i="0" u="none" strike="noStrike" dirty="0">
                          <a:solidFill>
                            <a:srgbClr val="000000"/>
                          </a:solidFill>
                          <a:effectLst/>
                          <a:latin typeface="Calibri" panose="020F0502020204030204" pitchFamily="34" charset="0"/>
                        </a:rPr>
                        <a:t> Beneficiários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A9D08E"/>
                    </a:solidFill>
                  </a:tcPr>
                </a:tc>
                <a:tc>
                  <a:txBody>
                    <a:bodyPr/>
                    <a:lstStyle/>
                    <a:p>
                      <a:pPr algn="ctr" fontAlgn="b"/>
                      <a:r>
                        <a:rPr lang="pt-BR" sz="1400" b="1"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tcPr>
                </a:tc>
                <a:tc>
                  <a:txBody>
                    <a:bodyPr/>
                    <a:lstStyle/>
                    <a:p>
                      <a:pPr algn="l" fontAlgn="b"/>
                      <a:endParaRPr lang="pt-BR" sz="14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70AD47"/>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184584810"/>
                  </a:ext>
                </a:extLst>
              </a:tr>
              <a:tr h="340524">
                <a:tc>
                  <a:txBody>
                    <a:bodyPr/>
                    <a:lstStyle/>
                    <a:p>
                      <a:pPr algn="l" fontAlgn="b"/>
                      <a:r>
                        <a:rPr lang="pt-BR" sz="1400" b="0" i="0" u="none" strike="noStrike" dirty="0">
                          <a:solidFill>
                            <a:srgbClr val="000000"/>
                          </a:solidFill>
                          <a:effectLst/>
                          <a:latin typeface="Calibri" panose="020F0502020204030204" pitchFamily="34" charset="0"/>
                        </a:rPr>
                        <a:t> Eventual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r" fontAlgn="b"/>
                      <a:r>
                        <a:rPr lang="pt-BR" sz="1400" b="0" i="0" u="none" strike="noStrike" dirty="0">
                          <a:solidFill>
                            <a:srgbClr val="000000"/>
                          </a:solidFill>
                          <a:effectLst/>
                          <a:latin typeface="Calibri" panose="020F0502020204030204" pitchFamily="34" charset="0"/>
                        </a:rPr>
                        <a:t>31,0%</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endParaRPr lang="pt-BR" sz="14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70AD47"/>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755019297"/>
                  </a:ext>
                </a:extLst>
              </a:tr>
              <a:tr h="340524">
                <a:tc>
                  <a:txBody>
                    <a:bodyPr/>
                    <a:lstStyle/>
                    <a:p>
                      <a:pPr algn="l" fontAlgn="b"/>
                      <a:r>
                        <a:rPr lang="pt-BR" sz="1400" b="0" i="0" u="none" strike="noStrike" dirty="0">
                          <a:solidFill>
                            <a:srgbClr val="000000"/>
                          </a:solidFill>
                          <a:effectLst/>
                          <a:latin typeface="Calibri" panose="020F0502020204030204" pitchFamily="34" charset="0"/>
                        </a:rPr>
                        <a:t> Habitual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r" fontAlgn="b"/>
                      <a:r>
                        <a:rPr lang="pt-BR" sz="1400" b="0" i="0" u="none" strike="noStrike" dirty="0">
                          <a:solidFill>
                            <a:srgbClr val="000000"/>
                          </a:solidFill>
                          <a:effectLst/>
                          <a:latin typeface="Calibri" panose="020F0502020204030204" pitchFamily="34" charset="0"/>
                        </a:rPr>
                        <a:t>69,0%</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endParaRPr lang="pt-BR" sz="14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70AD47"/>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76304384"/>
                  </a:ext>
                </a:extLst>
              </a:tr>
            </a:tbl>
          </a:graphicData>
        </a:graphic>
      </p:graphicFrame>
    </p:spTree>
    <p:extLst>
      <p:ext uri="{BB962C8B-B14F-4D97-AF65-F5344CB8AC3E}">
        <p14:creationId xmlns:p14="http://schemas.microsoft.com/office/powerpoint/2010/main" val="1664531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18FD2-32C3-482C-AD39-64C74F2F7F06}"/>
              </a:ext>
            </a:extLst>
          </p:cNvPr>
          <p:cNvSpPr>
            <a:spLocks noGrp="1"/>
          </p:cNvSpPr>
          <p:nvPr>
            <p:ph type="title"/>
          </p:nvPr>
        </p:nvSpPr>
        <p:spPr/>
        <p:txBody>
          <a:bodyPr/>
          <a:lstStyle/>
          <a:p>
            <a:r>
              <a:rPr lang="pt-BR" dirty="0"/>
              <a:t>Motivação da RN 430</a:t>
            </a:r>
          </a:p>
        </p:txBody>
      </p:sp>
    </p:spTree>
    <p:extLst>
      <p:ext uri="{BB962C8B-B14F-4D97-AF65-F5344CB8AC3E}">
        <p14:creationId xmlns:p14="http://schemas.microsoft.com/office/powerpoint/2010/main" val="38388137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sz="4000" dirty="0"/>
              <a:t>Impacto na Margem de Solvência do repasse em pós pagamento</a:t>
            </a:r>
            <a:br>
              <a:rPr lang="pt-BR" sz="4000" dirty="0"/>
            </a:br>
            <a:endParaRPr lang="pt-BR" sz="4000" dirty="0"/>
          </a:p>
        </p:txBody>
      </p:sp>
      <p:graphicFrame>
        <p:nvGraphicFramePr>
          <p:cNvPr id="2" name="Tabela 1">
            <a:extLst>
              <a:ext uri="{FF2B5EF4-FFF2-40B4-BE49-F238E27FC236}">
                <a16:creationId xmlns:a16="http://schemas.microsoft.com/office/drawing/2014/main" id="{ED2305FA-656C-47FB-9D58-0CCE48A77AA7}"/>
              </a:ext>
            </a:extLst>
          </p:cNvPr>
          <p:cNvGraphicFramePr>
            <a:graphicFrameLocks noGrp="1"/>
          </p:cNvGraphicFramePr>
          <p:nvPr>
            <p:extLst>
              <p:ext uri="{D42A27DB-BD31-4B8C-83A1-F6EECF244321}">
                <p14:modId xmlns:p14="http://schemas.microsoft.com/office/powerpoint/2010/main" val="181835812"/>
              </p:ext>
            </p:extLst>
          </p:nvPr>
        </p:nvGraphicFramePr>
        <p:xfrm>
          <a:off x="2937164" y="1814945"/>
          <a:ext cx="6927272" cy="4655124"/>
        </p:xfrm>
        <a:graphic>
          <a:graphicData uri="http://schemas.openxmlformats.org/drawingml/2006/table">
            <a:tbl>
              <a:tblPr/>
              <a:tblGrid>
                <a:gridCol w="3709782">
                  <a:extLst>
                    <a:ext uri="{9D8B030D-6E8A-4147-A177-3AD203B41FA5}">
                      <a16:colId xmlns:a16="http://schemas.microsoft.com/office/drawing/2014/main" val="1001388358"/>
                    </a:ext>
                  </a:extLst>
                </a:gridCol>
                <a:gridCol w="3217490">
                  <a:extLst>
                    <a:ext uri="{9D8B030D-6E8A-4147-A177-3AD203B41FA5}">
                      <a16:colId xmlns:a16="http://schemas.microsoft.com/office/drawing/2014/main" val="843004159"/>
                    </a:ext>
                  </a:extLst>
                </a:gridCol>
              </a:tblGrid>
              <a:tr h="242235">
                <a:tc>
                  <a:txBody>
                    <a:bodyPr/>
                    <a:lstStyle/>
                    <a:p>
                      <a:pPr algn="l" fontAlgn="b"/>
                      <a:r>
                        <a:rPr lang="pt-BR" sz="1100" b="1" i="0" u="none" strike="noStrike">
                          <a:solidFill>
                            <a:srgbClr val="000000"/>
                          </a:solidFill>
                          <a:effectLst/>
                          <a:latin typeface="Trebuchet MS" panose="020B0603020202020204" pitchFamily="34" charset="0"/>
                        </a:rPr>
                        <a:t>CO</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6E0B4"/>
                    </a:solidFill>
                  </a:tcPr>
                </a:tc>
                <a:tc>
                  <a:txBody>
                    <a:bodyPr/>
                    <a:lstStyle/>
                    <a:p>
                      <a:pPr algn="l" fontAlgn="b"/>
                      <a:r>
                        <a:rPr lang="pt-BR" sz="1100" b="1" i="0" u="none" strike="noStrike">
                          <a:solidFill>
                            <a:srgbClr val="000000"/>
                          </a:solidFill>
                          <a:effectLst/>
                          <a:latin typeface="Trebuchet MS" panose="020B0603020202020204" pitchFamily="34" charset="0"/>
                        </a:rPr>
                        <a:t> -R$ 125.732.046,40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6E0B4"/>
                    </a:solidFill>
                  </a:tcPr>
                </a:tc>
                <a:extLst>
                  <a:ext uri="{0D108BD9-81ED-4DB2-BD59-A6C34878D82A}">
                    <a16:rowId xmlns:a16="http://schemas.microsoft.com/office/drawing/2014/main" val="695494597"/>
                  </a:ext>
                </a:extLst>
              </a:tr>
              <a:tr h="231703">
                <a:tc>
                  <a:txBody>
                    <a:bodyPr/>
                    <a:lstStyle/>
                    <a:p>
                      <a:pPr algn="l" fontAlgn="b"/>
                      <a:r>
                        <a:rPr lang="pt-BR" sz="1100" b="0" i="0" u="none" strike="noStrike">
                          <a:solidFill>
                            <a:srgbClr val="000000"/>
                          </a:solidFill>
                          <a:effectLst/>
                          <a:latin typeface="Trebuchet MS" panose="020B0603020202020204" pitchFamily="34" charset="0"/>
                        </a:rPr>
                        <a:t>Grande - Acima de 100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40.153.204,93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758157801"/>
                  </a:ext>
                </a:extLst>
              </a:tr>
              <a:tr h="231703">
                <a:tc>
                  <a:txBody>
                    <a:bodyPr/>
                    <a:lstStyle/>
                    <a:p>
                      <a:pPr algn="l" fontAlgn="b"/>
                      <a:r>
                        <a:rPr lang="pt-BR" sz="1100" b="0" i="0" u="none" strike="noStrike">
                          <a:solidFill>
                            <a:srgbClr val="000000"/>
                          </a:solidFill>
                          <a:effectLst/>
                          <a:latin typeface="Trebuchet MS" panose="020B0603020202020204" pitchFamily="34" charset="0"/>
                        </a:rPr>
                        <a:t>Médio - 20.000 a 99.999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100" b="0" i="0" u="none" strike="noStrike">
                          <a:solidFill>
                            <a:srgbClr val="000000"/>
                          </a:solidFill>
                          <a:effectLst/>
                          <a:latin typeface="Trebuchet MS" panose="020B0603020202020204" pitchFamily="34" charset="0"/>
                        </a:rPr>
                        <a:t>-R$          57.332.236,48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3299497306"/>
                  </a:ext>
                </a:extLst>
              </a:tr>
              <a:tr h="231703">
                <a:tc>
                  <a:txBody>
                    <a:bodyPr/>
                    <a:lstStyle/>
                    <a:p>
                      <a:pPr algn="l" fontAlgn="b"/>
                      <a:r>
                        <a:rPr lang="pt-BR" sz="1100" b="0" i="0" u="none" strike="noStrike">
                          <a:solidFill>
                            <a:srgbClr val="000000"/>
                          </a:solidFill>
                          <a:effectLst/>
                          <a:latin typeface="Trebuchet MS" panose="020B0603020202020204" pitchFamily="34" charset="0"/>
                        </a:rPr>
                        <a:t>Pequeno - Até 19.999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28.246.605,00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3363256877"/>
                  </a:ext>
                </a:extLst>
              </a:tr>
              <a:tr h="231703">
                <a:tc>
                  <a:txBody>
                    <a:bodyPr/>
                    <a:lstStyle/>
                    <a:p>
                      <a:pPr algn="l" fontAlgn="b"/>
                      <a:r>
                        <a:rPr lang="pt-BR" sz="1100" b="1" i="0" u="none" strike="noStrike">
                          <a:solidFill>
                            <a:srgbClr val="000000"/>
                          </a:solidFill>
                          <a:effectLst/>
                          <a:latin typeface="Trebuchet MS" panose="020B0603020202020204" pitchFamily="34" charset="0"/>
                        </a:rPr>
                        <a:t>N</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tc>
                  <a:txBody>
                    <a:bodyPr/>
                    <a:lstStyle/>
                    <a:p>
                      <a:pPr algn="l" fontAlgn="b"/>
                      <a:r>
                        <a:rPr lang="pt-BR" sz="1100" b="1" i="0" u="none" strike="noStrike">
                          <a:solidFill>
                            <a:srgbClr val="000000"/>
                          </a:solidFill>
                          <a:effectLst/>
                          <a:latin typeface="Trebuchet MS" panose="020B0603020202020204" pitchFamily="34" charset="0"/>
                        </a:rPr>
                        <a:t>-R$       85.279.183,18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extLst>
                  <a:ext uri="{0D108BD9-81ED-4DB2-BD59-A6C34878D82A}">
                    <a16:rowId xmlns:a16="http://schemas.microsoft.com/office/drawing/2014/main" val="1580680336"/>
                  </a:ext>
                </a:extLst>
              </a:tr>
              <a:tr h="231703">
                <a:tc>
                  <a:txBody>
                    <a:bodyPr/>
                    <a:lstStyle/>
                    <a:p>
                      <a:pPr algn="l" fontAlgn="b"/>
                      <a:r>
                        <a:rPr lang="pt-BR" sz="1100" b="0" i="0" u="none" strike="noStrike">
                          <a:solidFill>
                            <a:srgbClr val="000000"/>
                          </a:solidFill>
                          <a:effectLst/>
                          <a:latin typeface="Trebuchet MS" panose="020B0603020202020204" pitchFamily="34" charset="0"/>
                        </a:rPr>
                        <a:t>Grande - Acima de 100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dirty="0">
                          <a:solidFill>
                            <a:srgbClr val="000000"/>
                          </a:solidFill>
                          <a:effectLst/>
                          <a:latin typeface="Trebuchet MS" panose="020B0603020202020204" pitchFamily="34" charset="0"/>
                        </a:rPr>
                        <a:t>-R$          28.124.021,03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990582825"/>
                  </a:ext>
                </a:extLst>
              </a:tr>
              <a:tr h="231703">
                <a:tc>
                  <a:txBody>
                    <a:bodyPr/>
                    <a:lstStyle/>
                    <a:p>
                      <a:pPr algn="l" fontAlgn="b"/>
                      <a:r>
                        <a:rPr lang="pt-BR" sz="1100" b="0" i="0" u="none" strike="noStrike">
                          <a:solidFill>
                            <a:srgbClr val="000000"/>
                          </a:solidFill>
                          <a:effectLst/>
                          <a:latin typeface="Trebuchet MS" panose="020B0603020202020204" pitchFamily="34" charset="0"/>
                        </a:rPr>
                        <a:t>Médio - 20.000 a 99.999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100" b="0" i="0" u="none" strike="noStrike">
                          <a:solidFill>
                            <a:srgbClr val="000000"/>
                          </a:solidFill>
                          <a:effectLst/>
                          <a:latin typeface="Trebuchet MS" panose="020B0603020202020204" pitchFamily="34" charset="0"/>
                        </a:rPr>
                        <a:t>-R$          51.736.103,49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4093006050"/>
                  </a:ext>
                </a:extLst>
              </a:tr>
              <a:tr h="231703">
                <a:tc>
                  <a:txBody>
                    <a:bodyPr/>
                    <a:lstStyle/>
                    <a:p>
                      <a:pPr algn="l" fontAlgn="b"/>
                      <a:r>
                        <a:rPr lang="pt-BR" sz="1100" b="0" i="0" u="none" strike="noStrike">
                          <a:solidFill>
                            <a:srgbClr val="000000"/>
                          </a:solidFill>
                          <a:effectLst/>
                          <a:latin typeface="Trebuchet MS" panose="020B0603020202020204" pitchFamily="34" charset="0"/>
                        </a:rPr>
                        <a:t>Pequeno - Até 19.999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5.419.058,66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2974116927"/>
                  </a:ext>
                </a:extLst>
              </a:tr>
              <a:tr h="231703">
                <a:tc>
                  <a:txBody>
                    <a:bodyPr/>
                    <a:lstStyle/>
                    <a:p>
                      <a:pPr algn="l" fontAlgn="b"/>
                      <a:r>
                        <a:rPr lang="pt-BR" sz="1100" b="1" i="0" u="none" strike="noStrike">
                          <a:solidFill>
                            <a:srgbClr val="000000"/>
                          </a:solidFill>
                          <a:effectLst/>
                          <a:latin typeface="Trebuchet MS" panose="020B0603020202020204" pitchFamily="34" charset="0"/>
                        </a:rPr>
                        <a:t>NE</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tc>
                  <a:txBody>
                    <a:bodyPr/>
                    <a:lstStyle/>
                    <a:p>
                      <a:pPr algn="l" fontAlgn="b"/>
                      <a:r>
                        <a:rPr lang="pt-BR" sz="1100" b="1" i="0" u="none" strike="noStrike">
                          <a:solidFill>
                            <a:srgbClr val="000000"/>
                          </a:solidFill>
                          <a:effectLst/>
                          <a:latin typeface="Trebuchet MS" panose="020B0603020202020204" pitchFamily="34" charset="0"/>
                        </a:rPr>
                        <a:t>-R$      223.762.318,43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extLst>
                  <a:ext uri="{0D108BD9-81ED-4DB2-BD59-A6C34878D82A}">
                    <a16:rowId xmlns:a16="http://schemas.microsoft.com/office/drawing/2014/main" val="203438110"/>
                  </a:ext>
                </a:extLst>
              </a:tr>
              <a:tr h="242235">
                <a:tc>
                  <a:txBody>
                    <a:bodyPr/>
                    <a:lstStyle/>
                    <a:p>
                      <a:pPr algn="l" fontAlgn="b"/>
                      <a:r>
                        <a:rPr lang="pt-BR" sz="1100" b="0" i="0" u="none" strike="noStrike">
                          <a:solidFill>
                            <a:srgbClr val="000000"/>
                          </a:solidFill>
                          <a:effectLst/>
                          <a:latin typeface="Trebuchet MS" panose="020B0603020202020204" pitchFamily="34" charset="0"/>
                        </a:rPr>
                        <a:t>Grande - Acima de 100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36.834.808,03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3243530236"/>
                  </a:ext>
                </a:extLst>
              </a:tr>
              <a:tr h="231703">
                <a:tc>
                  <a:txBody>
                    <a:bodyPr/>
                    <a:lstStyle/>
                    <a:p>
                      <a:pPr algn="l" fontAlgn="b"/>
                      <a:r>
                        <a:rPr lang="pt-BR" sz="1100" b="0" i="0" u="none" strike="noStrike">
                          <a:solidFill>
                            <a:srgbClr val="000000"/>
                          </a:solidFill>
                          <a:effectLst/>
                          <a:latin typeface="Trebuchet MS" panose="020B0603020202020204" pitchFamily="34" charset="0"/>
                        </a:rPr>
                        <a:t>Médio - 20.000 a 99.999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100" b="0" i="0" u="none" strike="noStrike">
                          <a:solidFill>
                            <a:srgbClr val="000000"/>
                          </a:solidFill>
                          <a:effectLst/>
                          <a:latin typeface="Trebuchet MS" panose="020B0603020202020204" pitchFamily="34" charset="0"/>
                        </a:rPr>
                        <a:t>-R$        168.822.640,13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2564427646"/>
                  </a:ext>
                </a:extLst>
              </a:tr>
              <a:tr h="231703">
                <a:tc>
                  <a:txBody>
                    <a:bodyPr/>
                    <a:lstStyle/>
                    <a:p>
                      <a:pPr algn="l" fontAlgn="b"/>
                      <a:r>
                        <a:rPr lang="pt-BR" sz="1100" b="0" i="0" u="none" strike="noStrike">
                          <a:solidFill>
                            <a:srgbClr val="000000"/>
                          </a:solidFill>
                          <a:effectLst/>
                          <a:latin typeface="Trebuchet MS" panose="020B0603020202020204" pitchFamily="34" charset="0"/>
                        </a:rPr>
                        <a:t>Pequeno - Até 19.999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18.104.870,28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475937158"/>
                  </a:ext>
                </a:extLst>
              </a:tr>
              <a:tr h="231703">
                <a:tc>
                  <a:txBody>
                    <a:bodyPr/>
                    <a:lstStyle/>
                    <a:p>
                      <a:pPr algn="l" fontAlgn="b"/>
                      <a:r>
                        <a:rPr lang="pt-BR" sz="1100" b="1" i="0" u="none" strike="noStrike">
                          <a:solidFill>
                            <a:srgbClr val="000000"/>
                          </a:solidFill>
                          <a:effectLst/>
                          <a:latin typeface="Trebuchet MS" panose="020B0603020202020204" pitchFamily="34" charset="0"/>
                        </a:rPr>
                        <a:t>S</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tc>
                  <a:txBody>
                    <a:bodyPr/>
                    <a:lstStyle/>
                    <a:p>
                      <a:pPr algn="l" fontAlgn="b"/>
                      <a:r>
                        <a:rPr lang="pt-BR" sz="1100" b="1" i="0" u="none" strike="noStrike">
                          <a:solidFill>
                            <a:srgbClr val="000000"/>
                          </a:solidFill>
                          <a:effectLst/>
                          <a:latin typeface="Trebuchet MS" panose="020B0603020202020204" pitchFamily="34" charset="0"/>
                        </a:rPr>
                        <a:t>-R$      599.421.429,67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extLst>
                  <a:ext uri="{0D108BD9-81ED-4DB2-BD59-A6C34878D82A}">
                    <a16:rowId xmlns:a16="http://schemas.microsoft.com/office/drawing/2014/main" val="4087827376"/>
                  </a:ext>
                </a:extLst>
              </a:tr>
              <a:tr h="231703">
                <a:tc>
                  <a:txBody>
                    <a:bodyPr/>
                    <a:lstStyle/>
                    <a:p>
                      <a:pPr algn="l" fontAlgn="b"/>
                      <a:r>
                        <a:rPr lang="pt-BR" sz="1100" b="0" i="0" u="none" strike="noStrike">
                          <a:solidFill>
                            <a:srgbClr val="000000"/>
                          </a:solidFill>
                          <a:effectLst/>
                          <a:latin typeface="Trebuchet MS" panose="020B0603020202020204" pitchFamily="34" charset="0"/>
                        </a:rPr>
                        <a:t>Grande - Acima de 100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364.740.425,10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236226324"/>
                  </a:ext>
                </a:extLst>
              </a:tr>
              <a:tr h="231703">
                <a:tc>
                  <a:txBody>
                    <a:bodyPr/>
                    <a:lstStyle/>
                    <a:p>
                      <a:pPr algn="l" fontAlgn="b"/>
                      <a:r>
                        <a:rPr lang="pt-BR" sz="1100" b="0" i="0" u="none" strike="noStrike">
                          <a:solidFill>
                            <a:srgbClr val="000000"/>
                          </a:solidFill>
                          <a:effectLst/>
                          <a:latin typeface="Trebuchet MS" panose="020B0603020202020204" pitchFamily="34" charset="0"/>
                        </a:rPr>
                        <a:t>Médio - 20.000 a 99.999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100" b="0" i="0" u="none" strike="noStrike">
                          <a:solidFill>
                            <a:srgbClr val="000000"/>
                          </a:solidFill>
                          <a:effectLst/>
                          <a:latin typeface="Trebuchet MS" panose="020B0603020202020204" pitchFamily="34" charset="0"/>
                        </a:rPr>
                        <a:t>-R$        173.722.487,31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3682982360"/>
                  </a:ext>
                </a:extLst>
              </a:tr>
              <a:tr h="231703">
                <a:tc>
                  <a:txBody>
                    <a:bodyPr/>
                    <a:lstStyle/>
                    <a:p>
                      <a:pPr algn="l" fontAlgn="b"/>
                      <a:r>
                        <a:rPr lang="pt-BR" sz="1100" b="0" i="0" u="none" strike="noStrike">
                          <a:solidFill>
                            <a:srgbClr val="000000"/>
                          </a:solidFill>
                          <a:effectLst/>
                          <a:latin typeface="Trebuchet MS" panose="020B0603020202020204" pitchFamily="34" charset="0"/>
                        </a:rPr>
                        <a:t>Pequeno - Até 19.999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60.958.517,26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630630620"/>
                  </a:ext>
                </a:extLst>
              </a:tr>
              <a:tr h="231703">
                <a:tc>
                  <a:txBody>
                    <a:bodyPr/>
                    <a:lstStyle/>
                    <a:p>
                      <a:pPr algn="l" fontAlgn="b"/>
                      <a:r>
                        <a:rPr lang="pt-BR" sz="1100" b="1" i="0" u="none" strike="noStrike">
                          <a:solidFill>
                            <a:srgbClr val="000000"/>
                          </a:solidFill>
                          <a:effectLst/>
                          <a:latin typeface="Trebuchet MS" panose="020B0603020202020204" pitchFamily="34" charset="0"/>
                        </a:rPr>
                        <a:t>SE</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tc>
                  <a:txBody>
                    <a:bodyPr/>
                    <a:lstStyle/>
                    <a:p>
                      <a:pPr algn="l" fontAlgn="b"/>
                      <a:r>
                        <a:rPr lang="pt-BR" sz="1100" b="1" i="0" u="none" strike="noStrike">
                          <a:solidFill>
                            <a:srgbClr val="000000"/>
                          </a:solidFill>
                          <a:effectLst/>
                          <a:latin typeface="Trebuchet MS" panose="020B0603020202020204" pitchFamily="34" charset="0"/>
                        </a:rPr>
                        <a:t>-R$   1.926.718.748,55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C6E0B4"/>
                    </a:solidFill>
                  </a:tcPr>
                </a:tc>
                <a:extLst>
                  <a:ext uri="{0D108BD9-81ED-4DB2-BD59-A6C34878D82A}">
                    <a16:rowId xmlns:a16="http://schemas.microsoft.com/office/drawing/2014/main" val="3350766347"/>
                  </a:ext>
                </a:extLst>
              </a:tr>
              <a:tr h="231703">
                <a:tc>
                  <a:txBody>
                    <a:bodyPr/>
                    <a:lstStyle/>
                    <a:p>
                      <a:pPr algn="l" fontAlgn="b"/>
                      <a:r>
                        <a:rPr lang="pt-BR" sz="1100" b="0" i="0" u="none" strike="noStrike">
                          <a:solidFill>
                            <a:srgbClr val="000000"/>
                          </a:solidFill>
                          <a:effectLst/>
                          <a:latin typeface="Trebuchet MS" panose="020B0603020202020204" pitchFamily="34" charset="0"/>
                        </a:rPr>
                        <a:t>Grande - Acima de 100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a:solidFill>
                            <a:srgbClr val="000000"/>
                          </a:solidFill>
                          <a:effectLst/>
                          <a:latin typeface="Trebuchet MS" panose="020B0603020202020204" pitchFamily="34" charset="0"/>
                        </a:rPr>
                        <a:t>-R$      1.459.449.627,29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147682363"/>
                  </a:ext>
                </a:extLst>
              </a:tr>
              <a:tr h="231703">
                <a:tc>
                  <a:txBody>
                    <a:bodyPr/>
                    <a:lstStyle/>
                    <a:p>
                      <a:pPr algn="l" fontAlgn="b"/>
                      <a:r>
                        <a:rPr lang="pt-BR" sz="1100" b="0" i="0" u="none" strike="noStrike">
                          <a:solidFill>
                            <a:srgbClr val="000000"/>
                          </a:solidFill>
                          <a:effectLst/>
                          <a:latin typeface="Trebuchet MS" panose="020B0603020202020204" pitchFamily="34" charset="0"/>
                        </a:rPr>
                        <a:t>Médio - 20.000 a 99.999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tc>
                  <a:txBody>
                    <a:bodyPr/>
                    <a:lstStyle/>
                    <a:p>
                      <a:pPr algn="l" fontAlgn="b"/>
                      <a:r>
                        <a:rPr lang="pt-BR" sz="1100" b="0" i="0" u="none" strike="noStrike">
                          <a:solidFill>
                            <a:srgbClr val="000000"/>
                          </a:solidFill>
                          <a:effectLst/>
                          <a:latin typeface="Trebuchet MS" panose="020B0603020202020204" pitchFamily="34" charset="0"/>
                        </a:rPr>
                        <a:t>-R$        288.273.883,90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tcPr>
                </a:tc>
                <a:extLst>
                  <a:ext uri="{0D108BD9-81ED-4DB2-BD59-A6C34878D82A}">
                    <a16:rowId xmlns:a16="http://schemas.microsoft.com/office/drawing/2014/main" val="511156740"/>
                  </a:ext>
                </a:extLst>
              </a:tr>
              <a:tr h="231703">
                <a:tc>
                  <a:txBody>
                    <a:bodyPr/>
                    <a:lstStyle/>
                    <a:p>
                      <a:pPr algn="l" fontAlgn="b"/>
                      <a:r>
                        <a:rPr lang="pt-BR" sz="1100" b="0" i="0" u="none" strike="noStrike">
                          <a:solidFill>
                            <a:srgbClr val="000000"/>
                          </a:solidFill>
                          <a:effectLst/>
                          <a:latin typeface="Trebuchet MS" panose="020B0603020202020204" pitchFamily="34" charset="0"/>
                        </a:rPr>
                        <a:t>Pequeno - Até 19.999 mil</a:t>
                      </a:r>
                    </a:p>
                  </a:txBody>
                  <a:tcPr marL="857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tc>
                  <a:txBody>
                    <a:bodyPr/>
                    <a:lstStyle/>
                    <a:p>
                      <a:pPr algn="l" fontAlgn="b"/>
                      <a:r>
                        <a:rPr lang="pt-BR" sz="1100" b="0" i="0" u="none" strike="noStrike" dirty="0">
                          <a:solidFill>
                            <a:srgbClr val="000000"/>
                          </a:solidFill>
                          <a:effectLst/>
                          <a:latin typeface="Trebuchet MS" panose="020B0603020202020204" pitchFamily="34" charset="0"/>
                        </a:rPr>
                        <a:t>-R$        178.995.237,37 </a:t>
                      </a:r>
                    </a:p>
                  </a:txBody>
                  <a:tcPr marL="9525" marR="9525" marT="9525" marB="0" anchor="b">
                    <a:lnL w="6350" cap="flat" cmpd="sng" algn="ctr">
                      <a:solidFill>
                        <a:srgbClr val="70AD47"/>
                      </a:solidFill>
                      <a:prstDash val="solid"/>
                      <a:round/>
                      <a:headEnd type="none" w="med" len="med"/>
                      <a:tailEnd type="none" w="med" len="med"/>
                    </a:lnL>
                    <a:lnR w="6350" cap="flat" cmpd="sng" algn="ctr">
                      <a:solidFill>
                        <a:srgbClr val="70AD47"/>
                      </a:solidFill>
                      <a:prstDash val="solid"/>
                      <a:round/>
                      <a:headEnd type="none" w="med" len="med"/>
                      <a:tailEnd type="none" w="med" len="med"/>
                    </a:lnR>
                    <a:lnT w="6350" cap="flat" cmpd="sng" algn="ctr">
                      <a:solidFill>
                        <a:srgbClr val="70AD47"/>
                      </a:solidFill>
                      <a:prstDash val="solid"/>
                      <a:round/>
                      <a:headEnd type="none" w="med" len="med"/>
                      <a:tailEnd type="none" w="med" len="med"/>
                    </a:lnT>
                    <a:lnB w="6350" cap="flat" cmpd="sng" algn="ctr">
                      <a:solidFill>
                        <a:srgbClr val="70AD47"/>
                      </a:solidFill>
                      <a:prstDash val="solid"/>
                      <a:round/>
                      <a:headEnd type="none" w="med" len="med"/>
                      <a:tailEnd type="none" w="med" len="med"/>
                    </a:lnB>
                    <a:solidFill>
                      <a:srgbClr val="E2EFDA"/>
                    </a:solidFill>
                  </a:tcPr>
                </a:tc>
                <a:extLst>
                  <a:ext uri="{0D108BD9-81ED-4DB2-BD59-A6C34878D82A}">
                    <a16:rowId xmlns:a16="http://schemas.microsoft.com/office/drawing/2014/main" val="2025125104"/>
                  </a:ext>
                </a:extLst>
              </a:tr>
            </a:tbl>
          </a:graphicData>
        </a:graphic>
      </p:graphicFrame>
    </p:spTree>
    <p:extLst>
      <p:ext uri="{BB962C8B-B14F-4D97-AF65-F5344CB8AC3E}">
        <p14:creationId xmlns:p14="http://schemas.microsoft.com/office/powerpoint/2010/main" val="1955315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sz="4000" dirty="0"/>
              <a:t>Simulação de Impacto na Margem de Solvência nas </a:t>
            </a:r>
            <a:r>
              <a:rPr lang="pt-BR" sz="4000" dirty="0" err="1"/>
              <a:t>unimeds</a:t>
            </a:r>
            <a:r>
              <a:rPr lang="pt-BR" sz="4000" dirty="0"/>
              <a:t> de Mato Grosso</a:t>
            </a:r>
          </a:p>
        </p:txBody>
      </p:sp>
      <p:graphicFrame>
        <p:nvGraphicFramePr>
          <p:cNvPr id="3" name="Tabela 2">
            <a:extLst>
              <a:ext uri="{FF2B5EF4-FFF2-40B4-BE49-F238E27FC236}">
                <a16:creationId xmlns:a16="http://schemas.microsoft.com/office/drawing/2014/main" id="{5048AA65-8D35-4022-B3A3-56DC0DBF5EC6}"/>
              </a:ext>
            </a:extLst>
          </p:cNvPr>
          <p:cNvGraphicFramePr>
            <a:graphicFrameLocks noGrp="1"/>
          </p:cNvGraphicFramePr>
          <p:nvPr>
            <p:extLst>
              <p:ext uri="{D42A27DB-BD31-4B8C-83A1-F6EECF244321}">
                <p14:modId xmlns:p14="http://schemas.microsoft.com/office/powerpoint/2010/main" val="2504941164"/>
              </p:ext>
            </p:extLst>
          </p:nvPr>
        </p:nvGraphicFramePr>
        <p:xfrm>
          <a:off x="838200" y="1756704"/>
          <a:ext cx="11353801" cy="4124636"/>
        </p:xfrm>
        <a:graphic>
          <a:graphicData uri="http://schemas.openxmlformats.org/drawingml/2006/table">
            <a:tbl>
              <a:tblPr>
                <a:tableStyleId>{5C22544A-7EE6-4342-B048-85BDC9FD1C3A}</a:tableStyleId>
              </a:tblPr>
              <a:tblGrid>
                <a:gridCol w="1794164">
                  <a:extLst>
                    <a:ext uri="{9D8B030D-6E8A-4147-A177-3AD203B41FA5}">
                      <a16:colId xmlns:a16="http://schemas.microsoft.com/office/drawing/2014/main" val="1905449047"/>
                    </a:ext>
                  </a:extLst>
                </a:gridCol>
                <a:gridCol w="1025236">
                  <a:extLst>
                    <a:ext uri="{9D8B030D-6E8A-4147-A177-3AD203B41FA5}">
                      <a16:colId xmlns:a16="http://schemas.microsoft.com/office/drawing/2014/main" val="471262487"/>
                    </a:ext>
                  </a:extLst>
                </a:gridCol>
                <a:gridCol w="1177636">
                  <a:extLst>
                    <a:ext uri="{9D8B030D-6E8A-4147-A177-3AD203B41FA5}">
                      <a16:colId xmlns:a16="http://schemas.microsoft.com/office/drawing/2014/main" val="2633390539"/>
                    </a:ext>
                  </a:extLst>
                </a:gridCol>
                <a:gridCol w="1108364">
                  <a:extLst>
                    <a:ext uri="{9D8B030D-6E8A-4147-A177-3AD203B41FA5}">
                      <a16:colId xmlns:a16="http://schemas.microsoft.com/office/drawing/2014/main" val="1519354114"/>
                    </a:ext>
                  </a:extLst>
                </a:gridCol>
                <a:gridCol w="1108364">
                  <a:extLst>
                    <a:ext uri="{9D8B030D-6E8A-4147-A177-3AD203B41FA5}">
                      <a16:colId xmlns:a16="http://schemas.microsoft.com/office/drawing/2014/main" val="3016279381"/>
                    </a:ext>
                  </a:extLst>
                </a:gridCol>
                <a:gridCol w="765017">
                  <a:extLst>
                    <a:ext uri="{9D8B030D-6E8A-4147-A177-3AD203B41FA5}">
                      <a16:colId xmlns:a16="http://schemas.microsoft.com/office/drawing/2014/main" val="3762890027"/>
                    </a:ext>
                  </a:extLst>
                </a:gridCol>
                <a:gridCol w="664224">
                  <a:extLst>
                    <a:ext uri="{9D8B030D-6E8A-4147-A177-3AD203B41FA5}">
                      <a16:colId xmlns:a16="http://schemas.microsoft.com/office/drawing/2014/main" val="213037884"/>
                    </a:ext>
                  </a:extLst>
                </a:gridCol>
                <a:gridCol w="885632">
                  <a:extLst>
                    <a:ext uri="{9D8B030D-6E8A-4147-A177-3AD203B41FA5}">
                      <a16:colId xmlns:a16="http://schemas.microsoft.com/office/drawing/2014/main" val="933783900"/>
                    </a:ext>
                  </a:extLst>
                </a:gridCol>
                <a:gridCol w="826589">
                  <a:extLst>
                    <a:ext uri="{9D8B030D-6E8A-4147-A177-3AD203B41FA5}">
                      <a16:colId xmlns:a16="http://schemas.microsoft.com/office/drawing/2014/main" val="953730261"/>
                    </a:ext>
                  </a:extLst>
                </a:gridCol>
                <a:gridCol w="1050949">
                  <a:extLst>
                    <a:ext uri="{9D8B030D-6E8A-4147-A177-3AD203B41FA5}">
                      <a16:colId xmlns:a16="http://schemas.microsoft.com/office/drawing/2014/main" val="3971846221"/>
                    </a:ext>
                  </a:extLst>
                </a:gridCol>
                <a:gridCol w="947626">
                  <a:extLst>
                    <a:ext uri="{9D8B030D-6E8A-4147-A177-3AD203B41FA5}">
                      <a16:colId xmlns:a16="http://schemas.microsoft.com/office/drawing/2014/main" val="434498090"/>
                    </a:ext>
                  </a:extLst>
                </a:gridCol>
              </a:tblGrid>
              <a:tr h="303455">
                <a:tc>
                  <a:txBody>
                    <a:bodyPr/>
                    <a:lstStyle/>
                    <a:p>
                      <a:pPr algn="l" fontAlgn="b"/>
                      <a:endParaRPr lang="pt-BR" sz="11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gridSpan="2">
                  <a:txBody>
                    <a:bodyPr/>
                    <a:lstStyle/>
                    <a:p>
                      <a:pPr algn="ctr" fontAlgn="b"/>
                      <a:r>
                        <a:rPr lang="pt-BR" sz="1100" u="none" strike="noStrike">
                          <a:solidFill>
                            <a:schemeClr val="accent3"/>
                          </a:solidFill>
                          <a:effectLst/>
                        </a:rPr>
                        <a:t>DESPESA</a:t>
                      </a:r>
                      <a:endParaRPr lang="pt-BR" sz="1100" b="1" i="0" u="none" strike="noStrike">
                        <a:solidFill>
                          <a:schemeClr val="accent3"/>
                        </a:solidFill>
                        <a:effectLst/>
                        <a:latin typeface="Calibri" panose="020F0502020204030204" pitchFamily="34" charset="0"/>
                      </a:endParaRPr>
                    </a:p>
                  </a:txBody>
                  <a:tcPr marL="8207" marR="8207" marT="50292" marB="50292" anchor="b">
                    <a:solidFill>
                      <a:srgbClr val="FFFFFF"/>
                    </a:solidFill>
                  </a:tcPr>
                </a:tc>
                <a:tc hMerge="1">
                  <a:txBody>
                    <a:bodyPr/>
                    <a:lstStyle/>
                    <a:p>
                      <a:endParaRPr lang="pt-BR"/>
                    </a:p>
                  </a:txBody>
                  <a:tcPr/>
                </a:tc>
                <a:tc gridSpan="2">
                  <a:txBody>
                    <a:bodyPr/>
                    <a:lstStyle/>
                    <a:p>
                      <a:pPr algn="ctr" fontAlgn="b"/>
                      <a:r>
                        <a:rPr lang="pt-BR" sz="1100" u="none" strike="noStrike">
                          <a:solidFill>
                            <a:schemeClr val="accent3"/>
                          </a:solidFill>
                          <a:effectLst/>
                        </a:rPr>
                        <a:t>DESPESA HABITUAL</a:t>
                      </a:r>
                      <a:endParaRPr lang="pt-BR" sz="1100" b="1" i="0" u="none" strike="noStrike">
                        <a:solidFill>
                          <a:schemeClr val="accent3"/>
                        </a:solidFill>
                        <a:effectLst/>
                        <a:latin typeface="Calibri" panose="020F0502020204030204" pitchFamily="34" charset="0"/>
                      </a:endParaRPr>
                    </a:p>
                  </a:txBody>
                  <a:tcPr marL="8207" marR="8207" marT="50292" marB="50292" anchor="b">
                    <a:solidFill>
                      <a:srgbClr val="FFFFFF"/>
                    </a:solidFill>
                  </a:tcPr>
                </a:tc>
                <a:tc hMerge="1">
                  <a:txBody>
                    <a:bodyPr/>
                    <a:lstStyle/>
                    <a:p>
                      <a:endParaRPr lang="pt-BR"/>
                    </a:p>
                  </a:txBody>
                  <a:tcPr/>
                </a:tc>
                <a:tc>
                  <a:txBody>
                    <a:bodyPr/>
                    <a:lstStyle/>
                    <a:p>
                      <a:pPr algn="l" fontAlgn="b"/>
                      <a:endParaRPr lang="pt-BR" sz="1100" b="0" i="0" u="none" strike="noStrike">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l" fontAlgn="b"/>
                      <a:endParaRPr lang="pt-BR" sz="1100" b="0" i="0" u="none" strike="noStrike">
                        <a:solidFill>
                          <a:schemeClr val="accent3"/>
                        </a:solidFill>
                        <a:effectLst/>
                        <a:latin typeface="Calibri" panose="020F0502020204030204" pitchFamily="34" charset="0"/>
                      </a:endParaRPr>
                    </a:p>
                  </a:txBody>
                  <a:tcPr marL="8207" marR="8207" marT="9931" marB="0" anchor="b">
                    <a:solidFill>
                      <a:srgbClr val="FFFFFF"/>
                    </a:solidFill>
                  </a:tcPr>
                </a:tc>
                <a:tc gridSpan="2">
                  <a:txBody>
                    <a:bodyPr/>
                    <a:lstStyle/>
                    <a:p>
                      <a:pPr algn="ctr" fontAlgn="b"/>
                      <a:r>
                        <a:rPr lang="pt-BR" sz="1100" u="none" strike="noStrike">
                          <a:solidFill>
                            <a:schemeClr val="accent3"/>
                          </a:solidFill>
                          <a:effectLst/>
                        </a:rPr>
                        <a:t>MARGEM DE SOLVÊNCIA</a:t>
                      </a:r>
                      <a:endParaRPr lang="pt-BR" sz="1100" b="0" i="0" u="none" strike="noStrike">
                        <a:solidFill>
                          <a:schemeClr val="accent3"/>
                        </a:solidFill>
                        <a:effectLst/>
                        <a:latin typeface="Calibri" panose="020F0502020204030204" pitchFamily="34" charset="0"/>
                      </a:endParaRPr>
                    </a:p>
                  </a:txBody>
                  <a:tcPr marL="8207" marR="8207" marT="50292" marB="50292" anchor="b">
                    <a:solidFill>
                      <a:srgbClr val="FFFFFF"/>
                    </a:solidFill>
                  </a:tcPr>
                </a:tc>
                <a:tc hMerge="1">
                  <a:txBody>
                    <a:bodyPr/>
                    <a:lstStyle/>
                    <a:p>
                      <a:endParaRPr lang="pt-BR"/>
                    </a:p>
                  </a:txBody>
                  <a:tcPr/>
                </a:tc>
                <a:tc>
                  <a:txBody>
                    <a:bodyPr/>
                    <a:lstStyle/>
                    <a:p>
                      <a:pPr algn="l" fontAlgn="b"/>
                      <a:endParaRPr lang="pt-BR" sz="1100" b="0" i="0" u="none" strike="noStrike">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l" fontAlgn="b"/>
                      <a:endParaRPr lang="pt-BR" sz="1100" b="0" i="0" u="none" strike="noStrike">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536590513"/>
                  </a:ext>
                </a:extLst>
              </a:tr>
              <a:tr h="764624">
                <a:tc>
                  <a:txBody>
                    <a:bodyPr/>
                    <a:lstStyle/>
                    <a:p>
                      <a:pPr algn="ctr" fontAlgn="ctr"/>
                      <a:r>
                        <a:rPr lang="pt-BR" sz="1100" u="none" strike="noStrike" dirty="0">
                          <a:solidFill>
                            <a:schemeClr val="accent3"/>
                          </a:solidFill>
                          <a:effectLst/>
                        </a:rPr>
                        <a:t>Unimed</a:t>
                      </a:r>
                      <a:endParaRPr lang="pt-BR" sz="1100" b="1" i="0" u="none" strike="noStrike" dirty="0">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dirty="0">
                          <a:solidFill>
                            <a:schemeClr val="accent3"/>
                          </a:solidFill>
                          <a:effectLst/>
                        </a:rPr>
                        <a:t> Origem </a:t>
                      </a:r>
                      <a:endParaRPr lang="pt-BR" sz="1100" b="1" i="0" u="none" strike="noStrike" dirty="0">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Prestadora </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Origem </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Prestadora </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habitual origem</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habitual prestadora</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Origem</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Prestadora</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dirty="0">
                          <a:solidFill>
                            <a:schemeClr val="accent3"/>
                          </a:solidFill>
                          <a:effectLst/>
                        </a:rPr>
                        <a:t> Impacto final </a:t>
                      </a:r>
                      <a:endParaRPr lang="pt-BR" sz="1100" b="1" i="0" u="none" strike="noStrike" dirty="0">
                        <a:solidFill>
                          <a:schemeClr val="accent3"/>
                        </a:solidFill>
                        <a:effectLst/>
                        <a:latin typeface="Calibri" panose="020F0502020204030204" pitchFamily="34" charset="0"/>
                      </a:endParaRPr>
                    </a:p>
                  </a:txBody>
                  <a:tcPr marL="8207" marR="8207" marT="9931" marB="0" anchor="ctr">
                    <a:solidFill>
                      <a:srgbClr val="FFFFFF"/>
                    </a:solidFill>
                  </a:tcPr>
                </a:tc>
                <a:tc>
                  <a:txBody>
                    <a:bodyPr/>
                    <a:lstStyle/>
                    <a:p>
                      <a:pPr algn="ctr" fontAlgn="ctr"/>
                      <a:r>
                        <a:rPr lang="pt-BR" sz="1100" u="none" strike="noStrike">
                          <a:solidFill>
                            <a:schemeClr val="accent3"/>
                          </a:solidFill>
                          <a:effectLst/>
                        </a:rPr>
                        <a:t> Margem de solvência Atual  março/2018 </a:t>
                      </a:r>
                      <a:endParaRPr lang="pt-BR" sz="1100" b="1" i="0" u="none" strike="noStrike">
                        <a:solidFill>
                          <a:schemeClr val="accent3"/>
                        </a:solidFill>
                        <a:effectLst/>
                        <a:latin typeface="Calibri" panose="020F0502020204030204" pitchFamily="34" charset="0"/>
                      </a:endParaRPr>
                    </a:p>
                  </a:txBody>
                  <a:tcPr marL="8207" marR="8207" marT="9931" marB="0" anchor="ctr">
                    <a:solidFill>
                      <a:srgbClr val="FFFFFF"/>
                    </a:solidFill>
                  </a:tcPr>
                </a:tc>
                <a:extLst>
                  <a:ext uri="{0D108BD9-81ED-4DB2-BD59-A6C34878D82A}">
                    <a16:rowId xmlns:a16="http://schemas.microsoft.com/office/drawing/2014/main" val="1574975685"/>
                  </a:ext>
                </a:extLst>
              </a:tr>
              <a:tr h="199950">
                <a:tc>
                  <a:txBody>
                    <a:bodyPr/>
                    <a:lstStyle/>
                    <a:p>
                      <a:pPr algn="l" fontAlgn="b"/>
                      <a:r>
                        <a:rPr lang="pt-BR" sz="1400" u="none" strike="noStrike" dirty="0">
                          <a:solidFill>
                            <a:schemeClr val="accent3"/>
                          </a:solidFill>
                          <a:effectLst/>
                        </a:rPr>
                        <a:t> CUIABÁ</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12.685.370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268.071.826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106.260.605</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262.136.649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94%</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98%</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35.066.000</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8.650.509</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26.415.490</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144.717.077</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3909968263"/>
                  </a:ext>
                </a:extLst>
              </a:tr>
              <a:tr h="134103">
                <a:tc>
                  <a:txBody>
                    <a:bodyPr/>
                    <a:lstStyle/>
                    <a:p>
                      <a:pPr algn="l" fontAlgn="b"/>
                      <a:r>
                        <a:rPr lang="pt-BR" sz="1400" u="none" strike="noStrike" dirty="0">
                          <a:solidFill>
                            <a:schemeClr val="accent3"/>
                          </a:solidFill>
                          <a:effectLst/>
                        </a:rPr>
                        <a:t>RONDONÓPOLIS</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56.468.685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38.199.750</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53.269.686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37.468.190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94%</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98%</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17.578.997</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1.236.450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16.342.546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17.448.034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2733462700"/>
                  </a:ext>
                </a:extLst>
              </a:tr>
              <a:tr h="180109">
                <a:tc>
                  <a:txBody>
                    <a:bodyPr/>
                    <a:lstStyle/>
                    <a:p>
                      <a:pPr algn="l" fontAlgn="b"/>
                      <a:r>
                        <a:rPr lang="pt-BR" sz="1400" u="none" strike="noStrike" dirty="0">
                          <a:solidFill>
                            <a:schemeClr val="accent3"/>
                          </a:solidFill>
                          <a:effectLst/>
                        </a:rPr>
                        <a:t>ARAGUAIA</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23.297.974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10.996.358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22.022.661</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10.495.032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a:solidFill>
                            <a:schemeClr val="accent3"/>
                          </a:solidFill>
                          <a:effectLst/>
                        </a:rPr>
                        <a:t>95%</a:t>
                      </a:r>
                      <a:endParaRPr lang="pt-BR" sz="1400" b="0" i="0" u="none" strike="noStrike">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95%</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7.267.478</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346.336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6.921.142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7.269.787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247089659"/>
                  </a:ext>
                </a:extLst>
              </a:tr>
              <a:tr h="193963">
                <a:tc>
                  <a:txBody>
                    <a:bodyPr/>
                    <a:lstStyle/>
                    <a:p>
                      <a:pPr algn="l" fontAlgn="b"/>
                      <a:r>
                        <a:rPr lang="pt-BR" sz="1400" u="none" strike="noStrike" dirty="0">
                          <a:solidFill>
                            <a:schemeClr val="accent3"/>
                          </a:solidFill>
                          <a:effectLst/>
                        </a:rPr>
                        <a:t>VALE DO JAURÚ</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24.684.034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2.684.504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23.680.394</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2.530.230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94%</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7.814.530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83.497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7.731.032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4.956.848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2733448641"/>
                  </a:ext>
                </a:extLst>
              </a:tr>
              <a:tr h="180110">
                <a:tc>
                  <a:txBody>
                    <a:bodyPr/>
                    <a:lstStyle/>
                    <a:p>
                      <a:pPr algn="l" fontAlgn="b"/>
                      <a:r>
                        <a:rPr lang="pt-BR" sz="1400" u="none" strike="noStrike" dirty="0">
                          <a:solidFill>
                            <a:schemeClr val="accent3"/>
                          </a:solidFill>
                          <a:effectLst/>
                        </a:rPr>
                        <a:t>NORTE DO MATO GROSSO</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40.506.841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48.058.997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39.164.050</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45.445.677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97%</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95%</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12.924.136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1.499.707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11.424.429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24.110.694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2933399441"/>
                  </a:ext>
                </a:extLst>
              </a:tr>
              <a:tr h="138545">
                <a:tc>
                  <a:txBody>
                    <a:bodyPr/>
                    <a:lstStyle/>
                    <a:p>
                      <a:pPr algn="l" fontAlgn="b"/>
                      <a:r>
                        <a:rPr lang="pt-BR" sz="1400" u="none" strike="noStrike" dirty="0">
                          <a:solidFill>
                            <a:schemeClr val="accent3"/>
                          </a:solidFill>
                          <a:effectLst/>
                        </a:rPr>
                        <a:t>CÁCERES</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25.845.675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8.610.637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24.926.437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7.906.063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92%</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8.225.724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260.900</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7.964.824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7.285.888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2117788855"/>
                  </a:ext>
                </a:extLst>
              </a:tr>
              <a:tr h="141083">
                <a:tc>
                  <a:txBody>
                    <a:bodyPr/>
                    <a:lstStyle/>
                    <a:p>
                      <a:pPr algn="l" fontAlgn="b"/>
                      <a:r>
                        <a:rPr lang="pt-BR" sz="1400" u="none" strike="noStrike" dirty="0">
                          <a:solidFill>
                            <a:schemeClr val="accent3"/>
                          </a:solidFill>
                          <a:effectLst/>
                        </a:rPr>
                        <a:t>VALE DO SEPOTUBA</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37.624.323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23.101.204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36.532.078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20.912.650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97%</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ctr" fontAlgn="b"/>
                      <a:r>
                        <a:rPr lang="pt-BR" sz="1400" u="none" strike="noStrike" dirty="0">
                          <a:solidFill>
                            <a:schemeClr val="accent3"/>
                          </a:solidFill>
                          <a:effectLst/>
                        </a:rPr>
                        <a:t>91%</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12.055.586</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690.117</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11.365.468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tc>
                  <a:txBody>
                    <a:bodyPr/>
                    <a:lstStyle/>
                    <a:p>
                      <a:pPr algn="r" fontAlgn="b"/>
                      <a:r>
                        <a:rPr lang="pt-BR" sz="1400" u="none" strike="noStrike" dirty="0">
                          <a:solidFill>
                            <a:schemeClr val="accent3"/>
                          </a:solidFill>
                          <a:effectLst/>
                        </a:rPr>
                        <a:t>     15.975.194 </a:t>
                      </a:r>
                      <a:endParaRPr lang="pt-BR" sz="1400" b="0" i="0" u="none" strike="noStrike" dirty="0">
                        <a:solidFill>
                          <a:schemeClr val="accent3"/>
                        </a:solidFill>
                        <a:effectLst/>
                        <a:latin typeface="Calibri" panose="020F0502020204030204" pitchFamily="34" charset="0"/>
                      </a:endParaRPr>
                    </a:p>
                  </a:txBody>
                  <a:tcPr marL="8207" marR="8207" marT="9931" marB="0" anchor="b">
                    <a:solidFill>
                      <a:srgbClr val="FFFFFF"/>
                    </a:solidFill>
                  </a:tcPr>
                </a:tc>
                <a:extLst>
                  <a:ext uri="{0D108BD9-81ED-4DB2-BD59-A6C34878D82A}">
                    <a16:rowId xmlns:a16="http://schemas.microsoft.com/office/drawing/2014/main" val="3763181573"/>
                  </a:ext>
                </a:extLst>
              </a:tr>
            </a:tbl>
          </a:graphicData>
        </a:graphic>
      </p:graphicFrame>
    </p:spTree>
    <p:extLst>
      <p:ext uri="{BB962C8B-B14F-4D97-AF65-F5344CB8AC3E}">
        <p14:creationId xmlns:p14="http://schemas.microsoft.com/office/powerpoint/2010/main" val="2219201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ço Reservado para Texto 8">
            <a:extLst>
              <a:ext uri="{FF2B5EF4-FFF2-40B4-BE49-F238E27FC236}">
                <a16:creationId xmlns:a16="http://schemas.microsoft.com/office/drawing/2014/main" id="{90ACBADA-DED9-4606-8B68-25E089DC0B71}"/>
              </a:ext>
            </a:extLst>
          </p:cNvPr>
          <p:cNvSpPr>
            <a:spLocks noGrp="1"/>
          </p:cNvSpPr>
          <p:nvPr>
            <p:ph type="body" sz="quarter" idx="10"/>
          </p:nvPr>
        </p:nvSpPr>
        <p:spPr/>
        <p:txBody>
          <a:bodyPr/>
          <a:lstStyle/>
          <a:p>
            <a:r>
              <a:rPr lang="pt-BR" dirty="0"/>
              <a:t>Paulo Roberto de Oliveira Webster</a:t>
            </a:r>
          </a:p>
        </p:txBody>
      </p:sp>
      <p:sp>
        <p:nvSpPr>
          <p:cNvPr id="10" name="Espaço Reservado para Texto 9">
            <a:extLst>
              <a:ext uri="{FF2B5EF4-FFF2-40B4-BE49-F238E27FC236}">
                <a16:creationId xmlns:a16="http://schemas.microsoft.com/office/drawing/2014/main" id="{C42708F3-6873-48FF-8ECB-EF2FDB2EA198}"/>
              </a:ext>
            </a:extLst>
          </p:cNvPr>
          <p:cNvSpPr>
            <a:spLocks noGrp="1"/>
          </p:cNvSpPr>
          <p:nvPr>
            <p:ph type="body" sz="quarter" idx="11"/>
          </p:nvPr>
        </p:nvSpPr>
        <p:spPr/>
        <p:txBody>
          <a:bodyPr/>
          <a:lstStyle/>
          <a:p>
            <a:r>
              <a:rPr lang="pt-BR" dirty="0"/>
              <a:t>Diretoria de Regulação, Monitoramento e Serviços</a:t>
            </a:r>
          </a:p>
        </p:txBody>
      </p:sp>
      <p:sp>
        <p:nvSpPr>
          <p:cNvPr id="11" name="Espaço Reservado para Texto 10">
            <a:extLst>
              <a:ext uri="{FF2B5EF4-FFF2-40B4-BE49-F238E27FC236}">
                <a16:creationId xmlns:a16="http://schemas.microsoft.com/office/drawing/2014/main" id="{F6545575-9D6F-4887-94D8-57B951D9A1BA}"/>
              </a:ext>
            </a:extLst>
          </p:cNvPr>
          <p:cNvSpPr>
            <a:spLocks noGrp="1"/>
          </p:cNvSpPr>
          <p:nvPr>
            <p:ph type="body" sz="quarter" idx="13"/>
          </p:nvPr>
        </p:nvSpPr>
        <p:spPr/>
        <p:txBody>
          <a:bodyPr/>
          <a:lstStyle/>
          <a:p>
            <a:r>
              <a:rPr lang="pt-BR" dirty="0"/>
              <a:t>Saulo Ribeiro Lacerda</a:t>
            </a:r>
          </a:p>
        </p:txBody>
      </p:sp>
      <p:sp>
        <p:nvSpPr>
          <p:cNvPr id="12" name="Espaço Reservado para Texto 11">
            <a:extLst>
              <a:ext uri="{FF2B5EF4-FFF2-40B4-BE49-F238E27FC236}">
                <a16:creationId xmlns:a16="http://schemas.microsoft.com/office/drawing/2014/main" id="{7AE969C0-8B7E-4420-A9B7-92017F3EB3F7}"/>
              </a:ext>
            </a:extLst>
          </p:cNvPr>
          <p:cNvSpPr>
            <a:spLocks noGrp="1"/>
          </p:cNvSpPr>
          <p:nvPr>
            <p:ph type="body" sz="quarter" idx="14"/>
          </p:nvPr>
        </p:nvSpPr>
        <p:spPr/>
        <p:txBody>
          <a:bodyPr/>
          <a:lstStyle/>
          <a:p>
            <a:r>
              <a:rPr lang="pt-BR" dirty="0"/>
              <a:t>Atuarial e Monitoramento Econômico / Financeiro</a:t>
            </a:r>
          </a:p>
        </p:txBody>
      </p:sp>
      <p:sp>
        <p:nvSpPr>
          <p:cNvPr id="13" name="Espaço Reservado para Texto 12">
            <a:extLst>
              <a:ext uri="{FF2B5EF4-FFF2-40B4-BE49-F238E27FC236}">
                <a16:creationId xmlns:a16="http://schemas.microsoft.com/office/drawing/2014/main" id="{8B3CA811-CDBC-4B80-9A4F-2EABA2271B0C}"/>
              </a:ext>
            </a:extLst>
          </p:cNvPr>
          <p:cNvSpPr>
            <a:spLocks noGrp="1"/>
          </p:cNvSpPr>
          <p:nvPr>
            <p:ph type="body" sz="quarter" idx="15"/>
          </p:nvPr>
        </p:nvSpPr>
        <p:spPr/>
        <p:txBody>
          <a:bodyPr/>
          <a:lstStyle/>
          <a:p>
            <a:r>
              <a:rPr lang="pt-BR" dirty="0"/>
              <a:t>saulo.lacerda@unimed.coop.br</a:t>
            </a:r>
          </a:p>
        </p:txBody>
      </p:sp>
    </p:spTree>
    <p:extLst>
      <p:ext uri="{BB962C8B-B14F-4D97-AF65-F5344CB8AC3E}">
        <p14:creationId xmlns:p14="http://schemas.microsoft.com/office/powerpoint/2010/main" val="2973087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Dúvidas</a:t>
            </a:r>
            <a:r>
              <a:rPr lang="en-US" dirty="0"/>
              <a:t>?</a:t>
            </a:r>
          </a:p>
        </p:txBody>
      </p:sp>
      <p:pic>
        <p:nvPicPr>
          <p:cNvPr id="6" name="Picture 5" descr="logo_brasil_fundo_transparente_WE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079" y="2948165"/>
            <a:ext cx="1776894" cy="942582"/>
          </a:xfrm>
          <a:prstGeom prst="rect">
            <a:avLst/>
          </a:prstGeom>
        </p:spPr>
      </p:pic>
      <p:pic>
        <p:nvPicPr>
          <p:cNvPr id="7" name="Picture 6" descr="selo IS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0192" y="3072740"/>
            <a:ext cx="690180" cy="683512"/>
          </a:xfrm>
          <a:prstGeom prst="rect">
            <a:avLst/>
          </a:prstGeom>
        </p:spPr>
      </p:pic>
      <p:pic>
        <p:nvPicPr>
          <p:cNvPr id="4" name="Imagem 3">
            <a:extLst>
              <a:ext uri="{FF2B5EF4-FFF2-40B4-BE49-F238E27FC236}">
                <a16:creationId xmlns:a16="http://schemas.microsoft.com/office/drawing/2014/main" id="{133E7D9C-4252-485B-A514-66F95B9F4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6263" y="2907371"/>
            <a:ext cx="1398966" cy="1014250"/>
          </a:xfrm>
          <a:prstGeom prst="rect">
            <a:avLst/>
          </a:prstGeom>
        </p:spPr>
      </p:pic>
    </p:spTree>
    <p:extLst>
      <p:ext uri="{BB962C8B-B14F-4D97-AF65-F5344CB8AC3E}">
        <p14:creationId xmlns:p14="http://schemas.microsoft.com/office/powerpoint/2010/main" val="2036346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5" descr="logo_brasil_fundo_transparente_WE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079" y="2948165"/>
            <a:ext cx="1776894" cy="942582"/>
          </a:xfrm>
          <a:prstGeom prst="rect">
            <a:avLst/>
          </a:prstGeom>
        </p:spPr>
      </p:pic>
      <p:pic>
        <p:nvPicPr>
          <p:cNvPr id="7" name="Picture 6" descr="selo ISO.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0192" y="3072740"/>
            <a:ext cx="690180" cy="683512"/>
          </a:xfrm>
          <a:prstGeom prst="rect">
            <a:avLst/>
          </a:prstGeom>
        </p:spPr>
      </p:pic>
      <p:pic>
        <p:nvPicPr>
          <p:cNvPr id="4" name="Imagem 3">
            <a:extLst>
              <a:ext uri="{FF2B5EF4-FFF2-40B4-BE49-F238E27FC236}">
                <a16:creationId xmlns:a16="http://schemas.microsoft.com/office/drawing/2014/main" id="{133E7D9C-4252-485B-A514-66F95B9F4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6263" y="2907371"/>
            <a:ext cx="1398966" cy="1014250"/>
          </a:xfrm>
          <a:prstGeom prst="rect">
            <a:avLst/>
          </a:prstGeom>
        </p:spPr>
      </p:pic>
    </p:spTree>
    <p:extLst>
      <p:ext uri="{BB962C8B-B14F-4D97-AF65-F5344CB8AC3E}">
        <p14:creationId xmlns:p14="http://schemas.microsoft.com/office/powerpoint/2010/main" val="2086129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a:extLst>
              <a:ext uri="{FF2B5EF4-FFF2-40B4-BE49-F238E27FC236}">
                <a16:creationId xmlns:a16="http://schemas.microsoft.com/office/drawing/2014/main" id="{3050DDD1-9C8D-41F8-A492-B4322BEAD099}"/>
              </a:ext>
            </a:extLst>
          </p:cNvPr>
          <p:cNvSpPr txBox="1">
            <a:spLocks/>
          </p:cNvSpPr>
          <p:nvPr/>
        </p:nvSpPr>
        <p:spPr>
          <a:xfrm>
            <a:off x="831266" y="603542"/>
            <a:ext cx="11263752" cy="523875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dirty="0">
                <a:solidFill>
                  <a:schemeClr val="accent3"/>
                </a:solidFill>
              </a:rPr>
              <a:t>RN nº 112/05 – Alienação de carteira sem autorização da ANS</a:t>
            </a:r>
          </a:p>
          <a:p>
            <a:endParaRPr lang="pt-BR" dirty="0">
              <a:solidFill>
                <a:schemeClr val="accent3"/>
              </a:solidFill>
            </a:endParaRPr>
          </a:p>
          <a:p>
            <a:r>
              <a:rPr lang="pt-BR" dirty="0">
                <a:solidFill>
                  <a:schemeClr val="accent3"/>
                </a:solidFill>
              </a:rPr>
              <a:t>Viabilização de atendimento de beneficiários em local que a OPS não possui relação contratual direta com rede</a:t>
            </a:r>
          </a:p>
          <a:p>
            <a:endParaRPr lang="pt-BR" dirty="0">
              <a:solidFill>
                <a:schemeClr val="accent3"/>
              </a:solidFill>
            </a:endParaRPr>
          </a:p>
          <a:p>
            <a:r>
              <a:rPr lang="pt-BR" dirty="0">
                <a:solidFill>
                  <a:schemeClr val="accent3"/>
                </a:solidFill>
              </a:rPr>
              <a:t>Estratégia comercial para mitigação de riscos operacionais e financeiros (ganhos de escala)</a:t>
            </a:r>
          </a:p>
          <a:p>
            <a:endParaRPr lang="pt-BR" dirty="0">
              <a:solidFill>
                <a:schemeClr val="accent3"/>
              </a:solidFill>
            </a:endParaRPr>
          </a:p>
          <a:p>
            <a:r>
              <a:rPr lang="pt-BR" dirty="0">
                <a:solidFill>
                  <a:schemeClr val="accent3"/>
                </a:solidFill>
              </a:rPr>
              <a:t>Transparência para beneficiários e prestadores qual OPS detém a responsabilidade pelos beneficiários</a:t>
            </a:r>
          </a:p>
          <a:p>
            <a:endParaRPr lang="pt-BR" dirty="0">
              <a:solidFill>
                <a:schemeClr val="accent3"/>
              </a:solidFill>
            </a:endParaRPr>
          </a:p>
          <a:p>
            <a:r>
              <a:rPr lang="pt-BR" dirty="0">
                <a:solidFill>
                  <a:schemeClr val="accent3"/>
                </a:solidFill>
              </a:rPr>
              <a:t>Identificação para a própria ANS de qual OPS é responsável pela assistência ao beneficiário</a:t>
            </a:r>
          </a:p>
          <a:p>
            <a:endParaRPr lang="pt-BR" dirty="0">
              <a:solidFill>
                <a:schemeClr val="accent3"/>
              </a:solidFill>
            </a:endParaRPr>
          </a:p>
          <a:p>
            <a:r>
              <a:rPr lang="pt-BR" dirty="0">
                <a:solidFill>
                  <a:schemeClr val="accent3"/>
                </a:solidFill>
              </a:rPr>
              <a:t>Aperfeiçoamento das regras contábeis</a:t>
            </a:r>
          </a:p>
          <a:p>
            <a:endParaRPr lang="pt-BR" dirty="0">
              <a:solidFill>
                <a:schemeClr val="accent3"/>
              </a:solidFill>
            </a:endParaRPr>
          </a:p>
          <a:p>
            <a:endParaRPr lang="pt-BR" dirty="0">
              <a:solidFill>
                <a:schemeClr val="accent3"/>
              </a:solidFill>
            </a:endParaRPr>
          </a:p>
        </p:txBody>
      </p:sp>
    </p:spTree>
    <p:extLst>
      <p:ext uri="{BB962C8B-B14F-4D97-AF65-F5344CB8AC3E}">
        <p14:creationId xmlns:p14="http://schemas.microsoft.com/office/powerpoint/2010/main" val="2107877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2E3D1CB2-54B2-4E46-917F-170A7221D293}"/>
              </a:ext>
            </a:extLst>
          </p:cNvPr>
          <p:cNvSpPr/>
          <p:nvPr/>
        </p:nvSpPr>
        <p:spPr>
          <a:xfrm>
            <a:off x="858994" y="2830800"/>
            <a:ext cx="11333014" cy="101763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a:extLst>
              <a:ext uri="{FF2B5EF4-FFF2-40B4-BE49-F238E27FC236}">
                <a16:creationId xmlns:a16="http://schemas.microsoft.com/office/drawing/2014/main" id="{65B76CDC-0B0B-42B7-B6D0-4CFF47887D9C}"/>
              </a:ext>
            </a:extLst>
          </p:cNvPr>
          <p:cNvSpPr>
            <a:spLocks noGrp="1"/>
          </p:cNvSpPr>
          <p:nvPr>
            <p:ph type="title"/>
          </p:nvPr>
        </p:nvSpPr>
        <p:spPr/>
        <p:txBody>
          <a:bodyPr/>
          <a:lstStyle/>
          <a:p>
            <a:r>
              <a:rPr lang="pt-BR" dirty="0"/>
              <a:t>Premissas da RN nº 430/17 </a:t>
            </a:r>
          </a:p>
        </p:txBody>
      </p:sp>
      <p:sp>
        <p:nvSpPr>
          <p:cNvPr id="6" name="Retângulo 5">
            <a:extLst>
              <a:ext uri="{FF2B5EF4-FFF2-40B4-BE49-F238E27FC236}">
                <a16:creationId xmlns:a16="http://schemas.microsoft.com/office/drawing/2014/main" id="{E308E7D3-D19A-4101-A4AE-1057FFEAD414}"/>
              </a:ext>
            </a:extLst>
          </p:cNvPr>
          <p:cNvSpPr/>
          <p:nvPr/>
        </p:nvSpPr>
        <p:spPr>
          <a:xfrm>
            <a:off x="858986" y="1266678"/>
            <a:ext cx="11333014" cy="5262979"/>
          </a:xfrm>
          <a:prstGeom prst="rect">
            <a:avLst/>
          </a:prstGeom>
        </p:spPr>
        <p:txBody>
          <a:bodyPr wrap="square">
            <a:spAutoFit/>
          </a:bodyPr>
          <a:lstStyle/>
          <a:p>
            <a:r>
              <a:rPr lang="pt-BR" sz="2400" b="1" dirty="0">
                <a:solidFill>
                  <a:schemeClr val="accent3">
                    <a:lumMod val="50000"/>
                  </a:schemeClr>
                </a:solidFill>
              </a:rPr>
              <a:t>Art. 2º As operadoras podem promover uma colaboração mútua compartilhando a gestão dos riscos</a:t>
            </a:r>
          </a:p>
          <a:p>
            <a:r>
              <a:rPr lang="pt-BR" sz="2400" b="1" dirty="0">
                <a:solidFill>
                  <a:schemeClr val="accent3">
                    <a:lumMod val="50000"/>
                  </a:schemeClr>
                </a:solidFill>
              </a:rPr>
              <a:t>associados à operação de planos privados de assistência à saúde:</a:t>
            </a:r>
          </a:p>
          <a:p>
            <a:endParaRPr lang="pt-BR" sz="2400" b="1" dirty="0">
              <a:solidFill>
                <a:schemeClr val="accent3">
                  <a:lumMod val="50000"/>
                </a:schemeClr>
              </a:solidFill>
            </a:endParaRPr>
          </a:p>
          <a:p>
            <a:r>
              <a:rPr lang="pt-BR" sz="2400" b="1" dirty="0">
                <a:solidFill>
                  <a:schemeClr val="accent3">
                    <a:lumMod val="50000"/>
                  </a:schemeClr>
                </a:solidFill>
              </a:rPr>
              <a:t>I – assumindo a corresponsabilidade pela gestão dos riscos decorrentes do atendimento, de forma continuada, dos beneficiários de outras operadoras por meio de intercâmbio operacional, convênio de reciprocidade ou outra forma de ajuste;</a:t>
            </a:r>
          </a:p>
          <a:p>
            <a:endParaRPr lang="pt-BR" sz="2400" b="1" dirty="0">
              <a:solidFill>
                <a:schemeClr val="accent3">
                  <a:lumMod val="50000"/>
                </a:schemeClr>
              </a:solidFill>
            </a:endParaRPr>
          </a:p>
          <a:p>
            <a:r>
              <a:rPr lang="pt-BR" sz="2400" b="1" dirty="0">
                <a:solidFill>
                  <a:schemeClr val="accent3">
                    <a:lumMod val="50000"/>
                  </a:schemeClr>
                </a:solidFill>
              </a:rPr>
              <a:t>II – aportando recursos financeiros para a formação de um fundo comum com vistas a minimizar, no curto prazo, o impacto financeiro dos eventos em saúde, podendo associar a esse fundo comum o compartilhamento de serviços de gerenciamento de custos, tais como a auditoria de contas médicas; ou</a:t>
            </a:r>
          </a:p>
          <a:p>
            <a:endParaRPr lang="pt-BR" sz="2400" b="1" dirty="0">
              <a:solidFill>
                <a:schemeClr val="accent3">
                  <a:lumMod val="50000"/>
                </a:schemeClr>
              </a:solidFill>
            </a:endParaRPr>
          </a:p>
          <a:p>
            <a:r>
              <a:rPr lang="pt-BR" sz="2400" b="1" dirty="0">
                <a:solidFill>
                  <a:schemeClr val="accent3">
                    <a:lumMod val="50000"/>
                  </a:schemeClr>
                </a:solidFill>
              </a:rPr>
              <a:t>III – promovendo a oferta conjunta de planos privados de assistência à saúde.</a:t>
            </a:r>
          </a:p>
        </p:txBody>
      </p:sp>
    </p:spTree>
    <p:extLst>
      <p:ext uri="{BB962C8B-B14F-4D97-AF65-F5344CB8AC3E}">
        <p14:creationId xmlns:p14="http://schemas.microsoft.com/office/powerpoint/2010/main" val="317365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3300" b="1" dirty="0"/>
              <a:t>Constituição de fundos comuns para custeio de despesas assistenciais</a:t>
            </a:r>
          </a:p>
        </p:txBody>
      </p:sp>
      <p:pic>
        <p:nvPicPr>
          <p:cNvPr id="5" name="Imagem 4">
            <a:extLst>
              <a:ext uri="{FF2B5EF4-FFF2-40B4-BE49-F238E27FC236}">
                <a16:creationId xmlns:a16="http://schemas.microsoft.com/office/drawing/2014/main" id="{52157075-6E49-484C-BA22-B22AB277ABEF}"/>
              </a:ext>
            </a:extLst>
          </p:cNvPr>
          <p:cNvPicPr>
            <a:picLocks noChangeAspect="1"/>
          </p:cNvPicPr>
          <p:nvPr/>
        </p:nvPicPr>
        <p:blipFill rotWithShape="1">
          <a:blip r:embed="rId2"/>
          <a:srcRect l="17571" t="22984" r="11143" b="14920"/>
          <a:stretch/>
        </p:blipFill>
        <p:spPr>
          <a:xfrm>
            <a:off x="880895" y="1527002"/>
            <a:ext cx="11186414" cy="5221226"/>
          </a:xfrm>
          <a:prstGeom prst="rect">
            <a:avLst/>
          </a:prstGeom>
        </p:spPr>
      </p:pic>
    </p:spTree>
    <p:extLst>
      <p:ext uri="{BB962C8B-B14F-4D97-AF65-F5344CB8AC3E}">
        <p14:creationId xmlns:p14="http://schemas.microsoft.com/office/powerpoint/2010/main" val="271962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7707C6E-70DC-4A73-9188-CB8C3F9CCFE0}"/>
              </a:ext>
            </a:extLst>
          </p:cNvPr>
          <p:cNvSpPr>
            <a:spLocks noGrp="1"/>
          </p:cNvSpPr>
          <p:nvPr>
            <p:ph type="title"/>
          </p:nvPr>
        </p:nvSpPr>
        <p:spPr/>
        <p:txBody>
          <a:bodyPr/>
          <a:lstStyle/>
          <a:p>
            <a:r>
              <a:rPr lang="pt-BR" dirty="0"/>
              <a:t>Fundo comum (art. 10)</a:t>
            </a:r>
          </a:p>
        </p:txBody>
      </p:sp>
      <p:sp>
        <p:nvSpPr>
          <p:cNvPr id="4" name="Espaço Reservado para Conteúdo 3">
            <a:extLst>
              <a:ext uri="{FF2B5EF4-FFF2-40B4-BE49-F238E27FC236}">
                <a16:creationId xmlns:a16="http://schemas.microsoft.com/office/drawing/2014/main" id="{E3F9C8EE-3145-43DD-882E-5D4892BAB4F6}"/>
              </a:ext>
            </a:extLst>
          </p:cNvPr>
          <p:cNvSpPr>
            <a:spLocks noGrp="1"/>
          </p:cNvSpPr>
          <p:nvPr>
            <p:ph idx="1"/>
          </p:nvPr>
        </p:nvSpPr>
        <p:spPr>
          <a:xfrm>
            <a:off x="948122" y="1115290"/>
            <a:ext cx="10708680" cy="4947355"/>
          </a:xfrm>
        </p:spPr>
        <p:txBody>
          <a:bodyPr>
            <a:normAutofit fontScale="92500" lnSpcReduction="10000"/>
          </a:bodyPr>
          <a:lstStyle/>
          <a:p>
            <a:pPr marL="285750" indent="-285750" algn="just">
              <a:lnSpc>
                <a:spcPct val="150000"/>
              </a:lnSpc>
              <a:buFont typeface="Arial" panose="020B0604020202020204" pitchFamily="34" charset="0"/>
              <a:buChar char="•"/>
            </a:pPr>
            <a:r>
              <a:rPr lang="pt-BR" sz="1800" dirty="0"/>
              <a:t>Lei de Planos de Saúde estabelece que estão submetidas ao seu comando todas as pessoas jurídicas de direito privado que operam planos de assistência à saúde, </a:t>
            </a:r>
            <a:r>
              <a:rPr lang="pt-BR" sz="1800" b="1" u="sng" dirty="0"/>
              <a:t>sem prejuízo do cumprimento da legislação específica que rege a sua atividade</a:t>
            </a:r>
            <a:r>
              <a:rPr lang="pt-BR" sz="1800" dirty="0"/>
              <a:t>.</a:t>
            </a:r>
          </a:p>
          <a:p>
            <a:pPr marL="285750" indent="-285750">
              <a:buFont typeface="Arial" panose="020B0604020202020204" pitchFamily="34" charset="0"/>
              <a:buChar char="•"/>
            </a:pPr>
            <a:endParaRPr lang="pt-BR" sz="1800" dirty="0"/>
          </a:p>
          <a:p>
            <a:pPr marL="285750" indent="-285750" algn="just">
              <a:buFont typeface="Arial" panose="020B0604020202020204" pitchFamily="34" charset="0"/>
              <a:buChar char="•"/>
            </a:pPr>
            <a:r>
              <a:rPr lang="pt-BR" sz="1800" dirty="0"/>
              <a:t>Atualmente existem certa de 10 fundos comuns dentro do Sistema Unimed, embasados no artigo 8 da Lei 5764/71:</a:t>
            </a:r>
          </a:p>
          <a:p>
            <a:pPr marL="1798320" algn="just">
              <a:lnSpc>
                <a:spcPct val="150000"/>
              </a:lnSpc>
              <a:spcAft>
                <a:spcPts val="1000"/>
              </a:spcAft>
            </a:pPr>
            <a:r>
              <a:rPr lang="pt-BR" i="1" dirty="0">
                <a:latin typeface="Trebuchet MS" panose="020B0603020202020204" pitchFamily="34" charset="0"/>
                <a:ea typeface="Times New Roman" panose="02020603050405020304" pitchFamily="18" charset="0"/>
                <a:cs typeface="Times New Roman" panose="02020603050405020304" pitchFamily="18" charset="0"/>
              </a:rPr>
              <a:t>Art. 8° As cooperativas centrais e federações de cooperativas objetivam organizar, em comum e em maior escala, os serviços econômicos e assistenciais de interesse das filiadas, integrando e orientando suas atividades, bem como facilitando a utilização recíproca dos serviços.</a:t>
            </a:r>
            <a:endParaRPr lang="pt-BR" dirty="0">
              <a:latin typeface="Calibri" panose="020F0502020204030204" pitchFamily="34" charset="0"/>
              <a:ea typeface="Times New Roman" panose="02020603050405020304" pitchFamily="18" charset="0"/>
              <a:cs typeface="Times New Roman" panose="02020603050405020304" pitchFamily="18" charset="0"/>
            </a:endParaRPr>
          </a:p>
          <a:p>
            <a:pPr marL="1798320" algn="just">
              <a:lnSpc>
                <a:spcPct val="150000"/>
              </a:lnSpc>
              <a:spcAft>
                <a:spcPts val="1000"/>
              </a:spcAft>
            </a:pPr>
            <a:r>
              <a:rPr lang="pt-BR" i="1" dirty="0">
                <a:latin typeface="Trebuchet MS" panose="020B0603020202020204" pitchFamily="34" charset="0"/>
                <a:ea typeface="Times New Roman" panose="02020603050405020304" pitchFamily="18" charset="0"/>
                <a:cs typeface="Times New Roman" panose="02020603050405020304" pitchFamily="18" charset="0"/>
              </a:rPr>
              <a:t>Parágrafo único. Para a prestação de serviços de interesse comum, é permitida a constituição de cooperativas centrais, às quais se associem outras cooperativas de objetivo e finalidades diversas.</a:t>
            </a:r>
            <a:endParaRPr lang="pt-BR" dirty="0">
              <a:latin typeface="Calibri" panose="020F050202020403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pt-BR" dirty="0"/>
          </a:p>
        </p:txBody>
      </p:sp>
    </p:spTree>
    <p:extLst>
      <p:ext uri="{BB962C8B-B14F-4D97-AF65-F5344CB8AC3E}">
        <p14:creationId xmlns:p14="http://schemas.microsoft.com/office/powerpoint/2010/main" val="1065226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7707C6E-70DC-4A73-9188-CB8C3F9CCFE0}"/>
              </a:ext>
            </a:extLst>
          </p:cNvPr>
          <p:cNvSpPr>
            <a:spLocks noGrp="1"/>
          </p:cNvSpPr>
          <p:nvPr>
            <p:ph type="title"/>
          </p:nvPr>
        </p:nvSpPr>
        <p:spPr/>
        <p:txBody>
          <a:bodyPr/>
          <a:lstStyle/>
          <a:p>
            <a:r>
              <a:rPr lang="pt-BR" dirty="0"/>
              <a:t>Da constituição de fundos comuns</a:t>
            </a:r>
          </a:p>
        </p:txBody>
      </p:sp>
      <p:sp>
        <p:nvSpPr>
          <p:cNvPr id="4" name="Espaço Reservado para Conteúdo 3">
            <a:extLst>
              <a:ext uri="{FF2B5EF4-FFF2-40B4-BE49-F238E27FC236}">
                <a16:creationId xmlns:a16="http://schemas.microsoft.com/office/drawing/2014/main" id="{E3F9C8EE-3145-43DD-882E-5D4892BAB4F6}"/>
              </a:ext>
            </a:extLst>
          </p:cNvPr>
          <p:cNvSpPr>
            <a:spLocks noGrp="1"/>
          </p:cNvSpPr>
          <p:nvPr>
            <p:ph idx="1"/>
          </p:nvPr>
        </p:nvSpPr>
        <p:spPr>
          <a:xfrm>
            <a:off x="858982" y="1087580"/>
            <a:ext cx="11333018" cy="4947355"/>
          </a:xfrm>
        </p:spPr>
        <p:txBody>
          <a:bodyPr>
            <a:normAutofit fontScale="92500" lnSpcReduction="10000"/>
          </a:bodyPr>
          <a:lstStyle/>
          <a:p>
            <a:pPr algn="just">
              <a:lnSpc>
                <a:spcPct val="150000"/>
              </a:lnSpc>
            </a:pPr>
            <a:r>
              <a:rPr lang="pt-BR" sz="1800" i="1" dirty="0"/>
              <a:t>Art. 10. As OPS poderão formar um fundo comum com vistas a absorver, no todo ou em parte, o impacto financeiro dos eventos em saúde, podendo associar a esse fundo comum o compartilhamento de serviços de gerenciamento de custos, tais como a auditoria de contas médicas.</a:t>
            </a:r>
          </a:p>
          <a:p>
            <a:pPr algn="just">
              <a:lnSpc>
                <a:spcPct val="150000"/>
              </a:lnSpc>
            </a:pPr>
            <a:r>
              <a:rPr lang="pt-BR" sz="1800" i="1" dirty="0"/>
              <a:t>Art. 11. O fundo comum que trata o art. 10 deverá ser formado por grupo exclusivo de operadoras, caracterizado pela ajuda mútua e autogeridos, e o respectivo regulamento definirá seu funcionamento e assegurará a representação de todas as operadoras participantes na sua administração superior.</a:t>
            </a:r>
          </a:p>
          <a:p>
            <a:pPr algn="just">
              <a:lnSpc>
                <a:spcPct val="150000"/>
              </a:lnSpc>
            </a:pPr>
            <a:r>
              <a:rPr lang="pt-BR" sz="1800" i="1" dirty="0"/>
              <a:t>Art. 12. Os fundos comuns em que se pactue a garantia de custeio de despesas de assistência à saúde de beneficiários remidos ou 	que prevejam a possibilidade de reembolso ou ressarcimento de despesas acima do montante acumulado pela contribuições das operadoras participantes devem ser administradas obrigatoriamente por operadoras.</a:t>
            </a:r>
          </a:p>
          <a:p>
            <a:pPr algn="just">
              <a:lnSpc>
                <a:spcPct val="150000"/>
              </a:lnSpc>
            </a:pPr>
            <a:r>
              <a:rPr lang="pt-BR" sz="1800" i="1" dirty="0"/>
              <a:t>Parágrafo único. Os fundos comuns de que trata o caput deverão estabelecer sistemática de </a:t>
            </a:r>
            <a:r>
              <a:rPr lang="pt-BR" sz="1800" i="1" u="sng" dirty="0"/>
              <a:t>cálculo e constituição das provisões técnicas</a:t>
            </a:r>
            <a:r>
              <a:rPr lang="pt-BR" sz="1800" i="1" dirty="0"/>
              <a:t> necessárias à manutenção do seu equilíbrio econômico financeiro, a ser contabilizada pela operadora que o administra, de acordo com a regulamentação setorial vigente.   </a:t>
            </a:r>
            <a:endParaRPr lang="pt-BR" sz="1800" dirty="0"/>
          </a:p>
          <a:p>
            <a:pPr marL="285750" indent="-285750" algn="just">
              <a:lnSpc>
                <a:spcPct val="150000"/>
              </a:lnSpc>
              <a:buFont typeface="Arial" panose="020B0604020202020204" pitchFamily="34" charset="0"/>
              <a:buChar char="•"/>
            </a:pPr>
            <a:endParaRPr lang="pt-BR" sz="1800" dirty="0"/>
          </a:p>
          <a:p>
            <a:pPr marL="285750" indent="-285750" algn="just">
              <a:lnSpc>
                <a:spcPct val="150000"/>
              </a:lnSpc>
              <a:buFont typeface="Arial" panose="020B0604020202020204" pitchFamily="34" charset="0"/>
              <a:buChar char="•"/>
            </a:pPr>
            <a:endParaRPr lang="pt-BR" sz="1800" dirty="0"/>
          </a:p>
        </p:txBody>
      </p:sp>
    </p:spTree>
    <p:extLst>
      <p:ext uri="{BB962C8B-B14F-4D97-AF65-F5344CB8AC3E}">
        <p14:creationId xmlns:p14="http://schemas.microsoft.com/office/powerpoint/2010/main" val="1654031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3300" b="1" dirty="0"/>
              <a:t>Oferta Conjunta de Planos</a:t>
            </a:r>
          </a:p>
        </p:txBody>
      </p:sp>
      <p:pic>
        <p:nvPicPr>
          <p:cNvPr id="4" name="Imagem 3">
            <a:extLst>
              <a:ext uri="{FF2B5EF4-FFF2-40B4-BE49-F238E27FC236}">
                <a16:creationId xmlns:a16="http://schemas.microsoft.com/office/drawing/2014/main" id="{25AD81DC-0A7B-4D25-88E3-A83569250DA9}"/>
              </a:ext>
            </a:extLst>
          </p:cNvPr>
          <p:cNvPicPr>
            <a:picLocks noChangeAspect="1"/>
          </p:cNvPicPr>
          <p:nvPr/>
        </p:nvPicPr>
        <p:blipFill rotWithShape="1">
          <a:blip r:embed="rId2"/>
          <a:srcRect l="16215" t="30476" r="18999" b="14032"/>
          <a:stretch/>
        </p:blipFill>
        <p:spPr>
          <a:xfrm>
            <a:off x="899729" y="1422885"/>
            <a:ext cx="10656000" cy="5134148"/>
          </a:xfrm>
          <a:prstGeom prst="rect">
            <a:avLst/>
          </a:prstGeom>
        </p:spPr>
      </p:pic>
    </p:spTree>
    <p:extLst>
      <p:ext uri="{BB962C8B-B14F-4D97-AF65-F5344CB8AC3E}">
        <p14:creationId xmlns:p14="http://schemas.microsoft.com/office/powerpoint/2010/main" val="3755420091"/>
      </p:ext>
    </p:extLst>
  </p:cSld>
  <p:clrMapOvr>
    <a:masterClrMapping/>
  </p:clrMapOvr>
</p:sld>
</file>

<file path=ppt/theme/theme1.xml><?xml version="1.0" encoding="utf-8"?>
<a:theme xmlns:a="http://schemas.openxmlformats.org/drawingml/2006/main" name="unimed">
  <a:themeElements>
    <a:clrScheme name="Unimed">
      <a:dk1>
        <a:srgbClr val="00995C"/>
      </a:dk1>
      <a:lt1>
        <a:srgbClr val="B1D34A"/>
      </a:lt1>
      <a:dk2>
        <a:srgbClr val="ED1651"/>
      </a:dk2>
      <a:lt2>
        <a:srgbClr val="A3238E"/>
      </a:lt2>
      <a:accent1>
        <a:srgbClr val="F47920"/>
      </a:accent1>
      <a:accent2>
        <a:srgbClr val="FFCB05"/>
      </a:accent2>
      <a:accent3>
        <a:srgbClr val="003F1A"/>
      </a:accent3>
      <a:accent4>
        <a:srgbClr val="421564"/>
      </a:accent4>
      <a:accent5>
        <a:srgbClr val="005F55"/>
      </a:accent5>
      <a:accent6>
        <a:srgbClr val="682E00"/>
      </a:accent6>
      <a:hlink>
        <a:srgbClr val="C4C9CC"/>
      </a:hlink>
      <a:folHlink>
        <a:srgbClr val="5B5C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537</TotalTime>
  <Words>2642</Words>
  <Application>Microsoft Office PowerPoint</Application>
  <PresentationFormat>Widescreen</PresentationFormat>
  <Paragraphs>360</Paragraphs>
  <Slides>34</Slides>
  <Notes>0</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34</vt:i4>
      </vt:variant>
    </vt:vector>
  </HeadingPairs>
  <TitlesOfParts>
    <vt:vector size="41" baseType="lpstr">
      <vt:lpstr>Arial</vt:lpstr>
      <vt:lpstr>Calibri</vt:lpstr>
      <vt:lpstr>Calibri Light</vt:lpstr>
      <vt:lpstr>Times New Roman</vt:lpstr>
      <vt:lpstr>Trebuchet MS</vt:lpstr>
      <vt:lpstr>Wingdings</vt:lpstr>
      <vt:lpstr>unimed</vt:lpstr>
      <vt:lpstr>RN 430 – Aspectos Jurídicos e Atuariais</vt:lpstr>
      <vt:lpstr>Apresentação do PowerPoint</vt:lpstr>
      <vt:lpstr>Motivação da RN 430</vt:lpstr>
      <vt:lpstr>Apresentação do PowerPoint</vt:lpstr>
      <vt:lpstr>Premissas da RN nº 430/17 </vt:lpstr>
      <vt:lpstr>Constituição de fundos comuns para custeio de despesas assistenciais</vt:lpstr>
      <vt:lpstr>Fundo comum (art. 10)</vt:lpstr>
      <vt:lpstr>Da constituição de fundos comuns</vt:lpstr>
      <vt:lpstr>Oferta Conjunta de Planos</vt:lpstr>
      <vt:lpstr>Oferta conjunta (art. 13)</vt:lpstr>
      <vt:lpstr>Corresponsabilidade entre OPS pelo atendimento aos beneficiários (art. 5º)</vt:lpstr>
      <vt:lpstr>Corresponsabilidade entre OPS pelo atendimento aos beneficiários (art. 5º)</vt:lpstr>
      <vt:lpstr>Negócio jurídico (art. 6º)</vt:lpstr>
      <vt:lpstr>Contratos de Cessão de Rede com Autogestões</vt:lpstr>
      <vt:lpstr>Regras que diferenciam o Intercâmbio Habitual do Eventual  </vt:lpstr>
      <vt:lpstr>Identificação do Usuário Habitual</vt:lpstr>
      <vt:lpstr>Identificação do Usuário Habitual</vt:lpstr>
      <vt:lpstr>Identificação do Usuário Eventual</vt:lpstr>
      <vt:lpstr>Corresponsabilidade: Pré Pagamento ou Pós Pagamento </vt:lpstr>
      <vt:lpstr>Corresponsabilidade em Pré Pagamento </vt:lpstr>
      <vt:lpstr>Corresponsabilidade em Pós Pagamento </vt:lpstr>
      <vt:lpstr>Impacto Econômico Financeiro</vt:lpstr>
      <vt:lpstr>Impacto na Margem de Solvência</vt:lpstr>
      <vt:lpstr>Impacto na Margem de Solvência</vt:lpstr>
      <vt:lpstr>Impacto na Margem de Solvência</vt:lpstr>
      <vt:lpstr>Impacto na Margem de Solvência</vt:lpstr>
      <vt:lpstr>Impacto na Margem de Solvência</vt:lpstr>
      <vt:lpstr>Impacto na Margem de Solvência do repasse em pós pagamento: simulação com dados do Intercâmbio </vt:lpstr>
      <vt:lpstr>Impacto na Margem de Solvência do repasse em pós pagamento: simulação com dados do Intercâmbio </vt:lpstr>
      <vt:lpstr>Impacto na Margem de Solvência do repasse em pós pagamento </vt:lpstr>
      <vt:lpstr>Simulação de Impacto na Margem de Solvência nas unimeds de Mato Grosso</vt:lpstr>
      <vt:lpstr>Apresentação do PowerPoint</vt:lpstr>
      <vt:lpstr>Dúvidas?</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Renata Albuquerque Lima</dc:creator>
  <cp:lastModifiedBy>Saulo Lacerda</cp:lastModifiedBy>
  <cp:revision>65</cp:revision>
  <dcterms:created xsi:type="dcterms:W3CDTF">2017-12-28T20:10:59Z</dcterms:created>
  <dcterms:modified xsi:type="dcterms:W3CDTF">2018-08-27T11:44:50Z</dcterms:modified>
</cp:coreProperties>
</file>